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9" r:id="rId27"/>
    <p:sldId id="290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4" r:id="rId69"/>
    <p:sldId id="325" r:id="rId70"/>
    <p:sldId id="326" r:id="rId71"/>
    <p:sldId id="327" r:id="rId72"/>
    <p:sldId id="328" r:id="rId73"/>
    <p:sldId id="329" r:id="rId74"/>
    <p:sldId id="330" r:id="rId75"/>
    <p:sldId id="331" r:id="rId76"/>
    <p:sldId id="263" r:id="rId77"/>
  </p:sldIdLst>
  <p:sldSz cx="9144000" cy="6858000" type="screen4x3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D158930-54E6-55DD-D57B-B2A7D49BC6FF}" v="10" dt="2025-10-08T13:19:51.4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142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viewProps" Target="viewProps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microsoft.com/office/2016/11/relationships/changesInfo" Target="changesInfos/changesInfo1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theme" Target="theme/theme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evin Chege" userId="S::kevogt_outlook.com#ext#@kenyaeducationnetwork.onmicrosoft.com::65a42d38-cc8b-4677-9e65-c5f7305f86c0" providerId="AD" clId="Web-{3D158930-54E6-55DD-D57B-B2A7D49BC6FF}"/>
    <pc:docChg chg="modSld">
      <pc:chgData name="Kevin Chege" userId="S::kevogt_outlook.com#ext#@kenyaeducationnetwork.onmicrosoft.com::65a42d38-cc8b-4677-9e65-c5f7305f86c0" providerId="AD" clId="Web-{3D158930-54E6-55DD-D57B-B2A7D49BC6FF}" dt="2025-10-08T13:19:47.058" v="3" actId="20577"/>
      <pc:docMkLst>
        <pc:docMk/>
      </pc:docMkLst>
      <pc:sldChg chg="modSp">
        <pc:chgData name="Kevin Chege" userId="S::kevogt_outlook.com#ext#@kenyaeducationnetwork.onmicrosoft.com::65a42d38-cc8b-4677-9e65-c5f7305f86c0" providerId="AD" clId="Web-{3D158930-54E6-55DD-D57B-B2A7D49BC6FF}" dt="2025-10-08T13:17:45.771" v="2" actId="20577"/>
        <pc:sldMkLst>
          <pc:docMk/>
          <pc:sldMk cId="3498047010" sldId="308"/>
        </pc:sldMkLst>
        <pc:spChg chg="mod">
          <ac:chgData name="Kevin Chege" userId="S::kevogt_outlook.com#ext#@kenyaeducationnetwork.onmicrosoft.com::65a42d38-cc8b-4677-9e65-c5f7305f86c0" providerId="AD" clId="Web-{3D158930-54E6-55DD-D57B-B2A7D49BC6FF}" dt="2025-10-08T13:17:45.771" v="2" actId="20577"/>
          <ac:spMkLst>
            <pc:docMk/>
            <pc:sldMk cId="3498047010" sldId="308"/>
            <ac:spMk id="11" creationId="{831561F7-688A-400F-9DC2-DA84D517B23B}"/>
          </ac:spMkLst>
        </pc:spChg>
      </pc:sldChg>
      <pc:sldChg chg="modSp">
        <pc:chgData name="Kevin Chege" userId="S::kevogt_outlook.com#ext#@kenyaeducationnetwork.onmicrosoft.com::65a42d38-cc8b-4677-9e65-c5f7305f86c0" providerId="AD" clId="Web-{3D158930-54E6-55DD-D57B-B2A7D49BC6FF}" dt="2025-10-08T13:19:47.058" v="3" actId="20577"/>
        <pc:sldMkLst>
          <pc:docMk/>
          <pc:sldMk cId="1972931480" sldId="320"/>
        </pc:sldMkLst>
        <pc:spChg chg="mod">
          <ac:chgData name="Kevin Chege" userId="S::kevogt_outlook.com#ext#@kenyaeducationnetwork.onmicrosoft.com::65a42d38-cc8b-4677-9e65-c5f7305f86c0" providerId="AD" clId="Web-{3D158930-54E6-55DD-D57B-B2A7D49BC6FF}" dt="2025-10-08T13:19:47.058" v="3" actId="20577"/>
          <ac:spMkLst>
            <pc:docMk/>
            <pc:sldMk cId="1972931480" sldId="320"/>
            <ac:spMk id="11" creationId="{B10C03D8-6FD9-4777-8FEB-D6CF64B3700E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4400" b="0" strike="noStrike" spc="-1">
                <a:solidFill>
                  <a:srgbClr val="000000"/>
                </a:solidFill>
                <a:latin typeface="Calibri"/>
              </a:rPr>
              <a:t>Click to edit Master title style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B178972E-7FF7-468D-9A41-AFCF9F97866C}" type="datetime">
              <a:rPr lang="en-GB" sz="1200" b="0" strike="noStrike" spc="-1">
                <a:solidFill>
                  <a:srgbClr val="8B8B8B"/>
                </a:solidFill>
                <a:latin typeface="Calibri"/>
              </a:rPr>
              <a:t>08/10/2025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AD7A837B-BF99-4A87-9919-DB17D6D6C16D}" type="slidenum">
              <a:rPr lang="en-GB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31546F0E-4367-4432-885E-0FD845F21AE4}" type="datetime">
              <a:rPr lang="en-GB" sz="1200" b="0" strike="noStrike" spc="-1">
                <a:solidFill>
                  <a:srgbClr val="8B8B8B"/>
                </a:solidFill>
                <a:latin typeface="Calibri"/>
              </a:rPr>
              <a:t>08/10/2025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EB700A47-C55F-4529-AC84-E24C8AC74385}" type="slidenum">
              <a:rPr lang="en-GB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Click to edit the title text format</a:t>
            </a: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3" Type="http://schemas.openxmlformats.org/officeDocument/2006/relationships/image" Target="../media/image4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17" Type="http://schemas.openxmlformats.org/officeDocument/2006/relationships/image" Target="../media/image25.png"/><Relationship Id="rId2" Type="http://schemas.openxmlformats.org/officeDocument/2006/relationships/image" Target="../media/image3.png"/><Relationship Id="rId16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5" Type="http://schemas.openxmlformats.org/officeDocument/2006/relationships/image" Target="../media/image2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Relationship Id="rId14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0.jpg"/><Relationship Id="rId3" Type="http://schemas.openxmlformats.org/officeDocument/2006/relationships/image" Target="../media/image4.png"/><Relationship Id="rId7" Type="http://schemas.openxmlformats.org/officeDocument/2006/relationships/image" Target="../media/image14.png"/><Relationship Id="rId12" Type="http://schemas.openxmlformats.org/officeDocument/2006/relationships/image" Target="../media/image2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9.png"/><Relationship Id="rId5" Type="http://schemas.openxmlformats.org/officeDocument/2006/relationships/image" Target="../media/image26.png"/><Relationship Id="rId10" Type="http://schemas.openxmlformats.org/officeDocument/2006/relationships/image" Target="../media/image18.png"/><Relationship Id="rId4" Type="http://schemas.openxmlformats.org/officeDocument/2006/relationships/image" Target="../media/image15.png"/><Relationship Id="rId9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7.png"/><Relationship Id="rId18" Type="http://schemas.openxmlformats.org/officeDocument/2006/relationships/image" Target="../media/image42.png"/><Relationship Id="rId3" Type="http://schemas.openxmlformats.org/officeDocument/2006/relationships/image" Target="../media/image4.png"/><Relationship Id="rId21" Type="http://schemas.openxmlformats.org/officeDocument/2006/relationships/image" Target="../media/image45.png"/><Relationship Id="rId7" Type="http://schemas.openxmlformats.org/officeDocument/2006/relationships/image" Target="../media/image14.png"/><Relationship Id="rId12" Type="http://schemas.openxmlformats.org/officeDocument/2006/relationships/image" Target="../media/image36.png"/><Relationship Id="rId17" Type="http://schemas.openxmlformats.org/officeDocument/2006/relationships/image" Target="../media/image41.png"/><Relationship Id="rId2" Type="http://schemas.openxmlformats.org/officeDocument/2006/relationships/image" Target="../media/image3.png"/><Relationship Id="rId16" Type="http://schemas.openxmlformats.org/officeDocument/2006/relationships/image" Target="../media/image40.png"/><Relationship Id="rId20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image" Target="../media/image35.png"/><Relationship Id="rId5" Type="http://schemas.openxmlformats.org/officeDocument/2006/relationships/image" Target="../media/image31.png"/><Relationship Id="rId15" Type="http://schemas.openxmlformats.org/officeDocument/2006/relationships/image" Target="../media/image39.png"/><Relationship Id="rId10" Type="http://schemas.openxmlformats.org/officeDocument/2006/relationships/image" Target="../media/image34.png"/><Relationship Id="rId19" Type="http://schemas.openxmlformats.org/officeDocument/2006/relationships/image" Target="../media/image43.png"/><Relationship Id="rId4" Type="http://schemas.openxmlformats.org/officeDocument/2006/relationships/image" Target="../media/image12.png"/><Relationship Id="rId9" Type="http://schemas.openxmlformats.org/officeDocument/2006/relationships/image" Target="../media/image33.png"/><Relationship Id="rId14" Type="http://schemas.openxmlformats.org/officeDocument/2006/relationships/image" Target="../media/image3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51.png"/><Relationship Id="rId4" Type="http://schemas.openxmlformats.org/officeDocument/2006/relationships/image" Target="../media/image50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letsencrypt.org/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3.png"/><Relationship Id="rId18" Type="http://schemas.openxmlformats.org/officeDocument/2006/relationships/image" Target="../media/image68.png"/><Relationship Id="rId26" Type="http://schemas.openxmlformats.org/officeDocument/2006/relationships/image" Target="../media/image76.png"/><Relationship Id="rId39" Type="http://schemas.openxmlformats.org/officeDocument/2006/relationships/image" Target="../media/image89.png"/><Relationship Id="rId21" Type="http://schemas.openxmlformats.org/officeDocument/2006/relationships/image" Target="../media/image71.png"/><Relationship Id="rId34" Type="http://schemas.openxmlformats.org/officeDocument/2006/relationships/image" Target="../media/image84.png"/><Relationship Id="rId7" Type="http://schemas.openxmlformats.org/officeDocument/2006/relationships/image" Target="../media/image57.png"/><Relationship Id="rId12" Type="http://schemas.openxmlformats.org/officeDocument/2006/relationships/image" Target="../media/image62.png"/><Relationship Id="rId17" Type="http://schemas.openxmlformats.org/officeDocument/2006/relationships/image" Target="../media/image67.png"/><Relationship Id="rId25" Type="http://schemas.openxmlformats.org/officeDocument/2006/relationships/image" Target="../media/image75.png"/><Relationship Id="rId33" Type="http://schemas.openxmlformats.org/officeDocument/2006/relationships/image" Target="../media/image83.png"/><Relationship Id="rId38" Type="http://schemas.openxmlformats.org/officeDocument/2006/relationships/image" Target="../media/image88.png"/><Relationship Id="rId2" Type="http://schemas.openxmlformats.org/officeDocument/2006/relationships/image" Target="../media/image3.png"/><Relationship Id="rId16" Type="http://schemas.openxmlformats.org/officeDocument/2006/relationships/image" Target="../media/image66.png"/><Relationship Id="rId20" Type="http://schemas.openxmlformats.org/officeDocument/2006/relationships/image" Target="../media/image70.png"/><Relationship Id="rId29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11" Type="http://schemas.openxmlformats.org/officeDocument/2006/relationships/image" Target="../media/image61.png"/><Relationship Id="rId24" Type="http://schemas.openxmlformats.org/officeDocument/2006/relationships/image" Target="../media/image74.png"/><Relationship Id="rId32" Type="http://schemas.openxmlformats.org/officeDocument/2006/relationships/image" Target="../media/image82.png"/><Relationship Id="rId37" Type="http://schemas.openxmlformats.org/officeDocument/2006/relationships/image" Target="../media/image87.png"/><Relationship Id="rId5" Type="http://schemas.openxmlformats.org/officeDocument/2006/relationships/image" Target="../media/image55.png"/><Relationship Id="rId15" Type="http://schemas.openxmlformats.org/officeDocument/2006/relationships/image" Target="../media/image65.png"/><Relationship Id="rId23" Type="http://schemas.openxmlformats.org/officeDocument/2006/relationships/image" Target="../media/image73.png"/><Relationship Id="rId28" Type="http://schemas.openxmlformats.org/officeDocument/2006/relationships/image" Target="../media/image78.png"/><Relationship Id="rId36" Type="http://schemas.openxmlformats.org/officeDocument/2006/relationships/image" Target="../media/image86.png"/><Relationship Id="rId10" Type="http://schemas.openxmlformats.org/officeDocument/2006/relationships/image" Target="../media/image60.png"/><Relationship Id="rId19" Type="http://schemas.openxmlformats.org/officeDocument/2006/relationships/image" Target="../media/image69.png"/><Relationship Id="rId31" Type="http://schemas.openxmlformats.org/officeDocument/2006/relationships/image" Target="../media/image81.png"/><Relationship Id="rId4" Type="http://schemas.openxmlformats.org/officeDocument/2006/relationships/image" Target="../media/image54.png"/><Relationship Id="rId9" Type="http://schemas.openxmlformats.org/officeDocument/2006/relationships/image" Target="../media/image59.png"/><Relationship Id="rId14" Type="http://schemas.openxmlformats.org/officeDocument/2006/relationships/image" Target="../media/image64.png"/><Relationship Id="rId22" Type="http://schemas.openxmlformats.org/officeDocument/2006/relationships/image" Target="../media/image72.png"/><Relationship Id="rId27" Type="http://schemas.openxmlformats.org/officeDocument/2006/relationships/image" Target="../media/image77.png"/><Relationship Id="rId30" Type="http://schemas.openxmlformats.org/officeDocument/2006/relationships/image" Target="../media/image80.png"/><Relationship Id="rId35" Type="http://schemas.openxmlformats.org/officeDocument/2006/relationships/image" Target="../media/image85.png"/><Relationship Id="rId8" Type="http://schemas.openxmlformats.org/officeDocument/2006/relationships/image" Target="../media/image58.png"/><Relationship Id="rId3" Type="http://schemas.openxmlformats.org/officeDocument/2006/relationships/image" Target="../media/image4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3.png"/><Relationship Id="rId18" Type="http://schemas.openxmlformats.org/officeDocument/2006/relationships/image" Target="../media/image68.png"/><Relationship Id="rId26" Type="http://schemas.openxmlformats.org/officeDocument/2006/relationships/image" Target="../media/image76.png"/><Relationship Id="rId39" Type="http://schemas.openxmlformats.org/officeDocument/2006/relationships/image" Target="../media/image89.png"/><Relationship Id="rId21" Type="http://schemas.openxmlformats.org/officeDocument/2006/relationships/image" Target="../media/image71.png"/><Relationship Id="rId34" Type="http://schemas.openxmlformats.org/officeDocument/2006/relationships/image" Target="../media/image84.png"/><Relationship Id="rId7" Type="http://schemas.openxmlformats.org/officeDocument/2006/relationships/image" Target="../media/image57.png"/><Relationship Id="rId12" Type="http://schemas.openxmlformats.org/officeDocument/2006/relationships/image" Target="../media/image62.png"/><Relationship Id="rId17" Type="http://schemas.openxmlformats.org/officeDocument/2006/relationships/image" Target="../media/image67.png"/><Relationship Id="rId25" Type="http://schemas.openxmlformats.org/officeDocument/2006/relationships/image" Target="../media/image75.png"/><Relationship Id="rId33" Type="http://schemas.openxmlformats.org/officeDocument/2006/relationships/image" Target="../media/image83.png"/><Relationship Id="rId38" Type="http://schemas.openxmlformats.org/officeDocument/2006/relationships/image" Target="../media/image91.png"/><Relationship Id="rId2" Type="http://schemas.openxmlformats.org/officeDocument/2006/relationships/image" Target="../media/image3.png"/><Relationship Id="rId16" Type="http://schemas.openxmlformats.org/officeDocument/2006/relationships/image" Target="../media/image66.png"/><Relationship Id="rId20" Type="http://schemas.openxmlformats.org/officeDocument/2006/relationships/image" Target="../media/image70.png"/><Relationship Id="rId29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11" Type="http://schemas.openxmlformats.org/officeDocument/2006/relationships/image" Target="../media/image61.png"/><Relationship Id="rId24" Type="http://schemas.openxmlformats.org/officeDocument/2006/relationships/image" Target="../media/image74.png"/><Relationship Id="rId32" Type="http://schemas.openxmlformats.org/officeDocument/2006/relationships/image" Target="../media/image82.png"/><Relationship Id="rId37" Type="http://schemas.openxmlformats.org/officeDocument/2006/relationships/image" Target="../media/image90.png"/><Relationship Id="rId5" Type="http://schemas.openxmlformats.org/officeDocument/2006/relationships/image" Target="../media/image55.png"/><Relationship Id="rId15" Type="http://schemas.openxmlformats.org/officeDocument/2006/relationships/image" Target="../media/image65.png"/><Relationship Id="rId23" Type="http://schemas.openxmlformats.org/officeDocument/2006/relationships/image" Target="../media/image73.png"/><Relationship Id="rId28" Type="http://schemas.openxmlformats.org/officeDocument/2006/relationships/image" Target="../media/image78.png"/><Relationship Id="rId36" Type="http://schemas.openxmlformats.org/officeDocument/2006/relationships/image" Target="../media/image86.png"/><Relationship Id="rId10" Type="http://schemas.openxmlformats.org/officeDocument/2006/relationships/image" Target="../media/image60.png"/><Relationship Id="rId19" Type="http://schemas.openxmlformats.org/officeDocument/2006/relationships/image" Target="../media/image69.png"/><Relationship Id="rId31" Type="http://schemas.openxmlformats.org/officeDocument/2006/relationships/image" Target="../media/image81.png"/><Relationship Id="rId4" Type="http://schemas.openxmlformats.org/officeDocument/2006/relationships/image" Target="../media/image54.png"/><Relationship Id="rId9" Type="http://schemas.openxmlformats.org/officeDocument/2006/relationships/image" Target="../media/image59.png"/><Relationship Id="rId14" Type="http://schemas.openxmlformats.org/officeDocument/2006/relationships/image" Target="../media/image64.png"/><Relationship Id="rId22" Type="http://schemas.openxmlformats.org/officeDocument/2006/relationships/image" Target="../media/image72.png"/><Relationship Id="rId27" Type="http://schemas.openxmlformats.org/officeDocument/2006/relationships/image" Target="../media/image77.png"/><Relationship Id="rId30" Type="http://schemas.openxmlformats.org/officeDocument/2006/relationships/image" Target="../media/image80.png"/><Relationship Id="rId35" Type="http://schemas.openxmlformats.org/officeDocument/2006/relationships/image" Target="../media/image85.png"/><Relationship Id="rId8" Type="http://schemas.openxmlformats.org/officeDocument/2006/relationships/image" Target="../media/image58.png"/><Relationship Id="rId3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92.png"/><Relationship Id="rId18" Type="http://schemas.openxmlformats.org/officeDocument/2006/relationships/image" Target="../media/image68.png"/><Relationship Id="rId26" Type="http://schemas.openxmlformats.org/officeDocument/2006/relationships/image" Target="../media/image76.png"/><Relationship Id="rId21" Type="http://schemas.openxmlformats.org/officeDocument/2006/relationships/image" Target="../media/image71.png"/><Relationship Id="rId34" Type="http://schemas.openxmlformats.org/officeDocument/2006/relationships/image" Target="../media/image84.png"/><Relationship Id="rId7" Type="http://schemas.openxmlformats.org/officeDocument/2006/relationships/image" Target="../media/image57.png"/><Relationship Id="rId12" Type="http://schemas.openxmlformats.org/officeDocument/2006/relationships/image" Target="../media/image62.png"/><Relationship Id="rId17" Type="http://schemas.openxmlformats.org/officeDocument/2006/relationships/image" Target="../media/image67.png"/><Relationship Id="rId25" Type="http://schemas.openxmlformats.org/officeDocument/2006/relationships/image" Target="../media/image75.png"/><Relationship Id="rId33" Type="http://schemas.openxmlformats.org/officeDocument/2006/relationships/image" Target="../media/image83.png"/><Relationship Id="rId38" Type="http://schemas.openxmlformats.org/officeDocument/2006/relationships/image" Target="../media/image89.png"/><Relationship Id="rId2" Type="http://schemas.openxmlformats.org/officeDocument/2006/relationships/image" Target="../media/image3.png"/><Relationship Id="rId16" Type="http://schemas.openxmlformats.org/officeDocument/2006/relationships/image" Target="../media/image66.png"/><Relationship Id="rId20" Type="http://schemas.openxmlformats.org/officeDocument/2006/relationships/image" Target="../media/image70.png"/><Relationship Id="rId29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11" Type="http://schemas.openxmlformats.org/officeDocument/2006/relationships/image" Target="../media/image61.png"/><Relationship Id="rId24" Type="http://schemas.openxmlformats.org/officeDocument/2006/relationships/image" Target="../media/image74.png"/><Relationship Id="rId32" Type="http://schemas.openxmlformats.org/officeDocument/2006/relationships/image" Target="../media/image82.png"/><Relationship Id="rId37" Type="http://schemas.openxmlformats.org/officeDocument/2006/relationships/image" Target="../media/image93.png"/><Relationship Id="rId5" Type="http://schemas.openxmlformats.org/officeDocument/2006/relationships/image" Target="../media/image55.png"/><Relationship Id="rId15" Type="http://schemas.openxmlformats.org/officeDocument/2006/relationships/image" Target="../media/image65.png"/><Relationship Id="rId23" Type="http://schemas.openxmlformats.org/officeDocument/2006/relationships/image" Target="../media/image73.png"/><Relationship Id="rId28" Type="http://schemas.openxmlformats.org/officeDocument/2006/relationships/image" Target="../media/image78.png"/><Relationship Id="rId36" Type="http://schemas.openxmlformats.org/officeDocument/2006/relationships/image" Target="../media/image86.png"/><Relationship Id="rId10" Type="http://schemas.openxmlformats.org/officeDocument/2006/relationships/image" Target="../media/image60.png"/><Relationship Id="rId19" Type="http://schemas.openxmlformats.org/officeDocument/2006/relationships/image" Target="../media/image69.png"/><Relationship Id="rId31" Type="http://schemas.openxmlformats.org/officeDocument/2006/relationships/image" Target="../media/image81.png"/><Relationship Id="rId4" Type="http://schemas.openxmlformats.org/officeDocument/2006/relationships/image" Target="../media/image54.png"/><Relationship Id="rId9" Type="http://schemas.openxmlformats.org/officeDocument/2006/relationships/image" Target="../media/image59.png"/><Relationship Id="rId14" Type="http://schemas.openxmlformats.org/officeDocument/2006/relationships/image" Target="../media/image64.png"/><Relationship Id="rId22" Type="http://schemas.openxmlformats.org/officeDocument/2006/relationships/image" Target="../media/image72.png"/><Relationship Id="rId27" Type="http://schemas.openxmlformats.org/officeDocument/2006/relationships/image" Target="../media/image77.png"/><Relationship Id="rId30" Type="http://schemas.openxmlformats.org/officeDocument/2006/relationships/image" Target="../media/image80.png"/><Relationship Id="rId35" Type="http://schemas.openxmlformats.org/officeDocument/2006/relationships/image" Target="../media/image85.png"/><Relationship Id="rId8" Type="http://schemas.openxmlformats.org/officeDocument/2006/relationships/image" Target="../media/image58.png"/><Relationship Id="rId3" Type="http://schemas.openxmlformats.org/officeDocument/2006/relationships/image" Target="../media/image4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hadowserver.org/" TargetMode="External"/><Relationship Id="rId3" Type="http://schemas.openxmlformats.org/officeDocument/2006/relationships/image" Target="../media/image4.png"/><Relationship Id="rId7" Type="http://schemas.openxmlformats.org/officeDocument/2006/relationships/hyperlink" Target="http://www.cert.org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anrs.org/" TargetMode="External"/><Relationship Id="rId5" Type="http://schemas.openxmlformats.org/officeDocument/2006/relationships/hyperlink" Target="https://github.com/team-cymru/network-security-templates" TargetMode="External"/><Relationship Id="rId4" Type="http://schemas.openxmlformats.org/officeDocument/2006/relationships/hyperlink" Target="http://www.sans.org/" TargetMode="Externa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Picture 3" descr="J:\Business\KENET\Transforming-EdthroughICT.png"/>
          <p:cNvPicPr/>
          <p:nvPr/>
        </p:nvPicPr>
        <p:blipFill>
          <a:blip r:embed="rId2"/>
          <a:srcRect l="75287" t="21402" r="13940" b="42866"/>
          <a:stretch/>
        </p:blipFill>
        <p:spPr>
          <a:xfrm>
            <a:off x="285840" y="0"/>
            <a:ext cx="428400" cy="356760"/>
          </a:xfrm>
          <a:prstGeom prst="rect">
            <a:avLst/>
          </a:prstGeom>
          <a:ln>
            <a:noFill/>
          </a:ln>
        </p:spPr>
      </p:pic>
      <p:sp>
        <p:nvSpPr>
          <p:cNvPr id="83" name="CustomShape 1"/>
          <p:cNvSpPr/>
          <p:nvPr/>
        </p:nvSpPr>
        <p:spPr>
          <a:xfrm flipH="1" flipV="1">
            <a:off x="-643680" y="-356760"/>
            <a:ext cx="10164600" cy="4833360"/>
          </a:xfrm>
          <a:custGeom>
            <a:avLst/>
            <a:gdLst/>
            <a:ahLst/>
            <a:cxnLst/>
            <a:rect l="l" t="t" r="r" b="b"/>
            <a:pathLst>
              <a:path w="12540" h="5963">
                <a:moveTo>
                  <a:pt x="12213" y="5963"/>
                </a:moveTo>
                <a:lnTo>
                  <a:pt x="146" y="5699"/>
                </a:lnTo>
                <a:cubicBezTo>
                  <a:pt x="122" y="4042"/>
                  <a:pt x="24" y="2002"/>
                  <a:pt x="0" y="345"/>
                </a:cubicBezTo>
                <a:lnTo>
                  <a:pt x="6405" y="345"/>
                </a:lnTo>
                <a:lnTo>
                  <a:pt x="6855" y="0"/>
                </a:lnTo>
                <a:lnTo>
                  <a:pt x="12540" y="0"/>
                </a:lnTo>
                <a:lnTo>
                  <a:pt x="12213" y="5963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4" name="TextShape 2"/>
          <p:cNvSpPr txBox="1"/>
          <p:nvPr/>
        </p:nvSpPr>
        <p:spPr>
          <a:xfrm>
            <a:off x="640080" y="4476240"/>
            <a:ext cx="7883280" cy="170460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85" name="CustomShape 3"/>
          <p:cNvSpPr/>
          <p:nvPr/>
        </p:nvSpPr>
        <p:spPr>
          <a:xfrm>
            <a:off x="640080" y="6059520"/>
            <a:ext cx="8503920" cy="80676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6" name="CustomShape 4"/>
          <p:cNvSpPr/>
          <p:nvPr/>
        </p:nvSpPr>
        <p:spPr>
          <a:xfrm>
            <a:off x="2377440" y="6583680"/>
            <a:ext cx="6583680" cy="2102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87" name="Picture 4" descr="J:\Business\KENET\Kenet-logo.png"/>
          <p:cNvPicPr/>
          <p:nvPr/>
        </p:nvPicPr>
        <p:blipFill>
          <a:blip r:embed="rId3"/>
          <a:stretch/>
        </p:blipFill>
        <p:spPr>
          <a:xfrm>
            <a:off x="5000760" y="73800"/>
            <a:ext cx="3885840" cy="1308600"/>
          </a:xfrm>
          <a:prstGeom prst="rect">
            <a:avLst/>
          </a:prstGeom>
          <a:ln>
            <a:noFill/>
          </a:ln>
        </p:spPr>
      </p:pic>
      <p:sp>
        <p:nvSpPr>
          <p:cNvPr id="88" name="TextShape 5"/>
          <p:cNvSpPr txBox="1"/>
          <p:nvPr/>
        </p:nvSpPr>
        <p:spPr>
          <a:xfrm>
            <a:off x="1012874" y="4240080"/>
            <a:ext cx="8131126" cy="20815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70000"/>
              </a:lnSpc>
            </a:pPr>
            <a:r>
              <a:rPr lang="en-US" sz="4000" b="1" dirty="0"/>
              <a:t>Campus Network Security: </a:t>
            </a:r>
            <a:br>
              <a:rPr lang="en-US" sz="4000" b="1" dirty="0"/>
            </a:br>
            <a:r>
              <a:rPr lang="en-US" sz="4000" b="1" dirty="0"/>
              <a:t>High-Level Overview</a:t>
            </a:r>
            <a:endParaRPr lang="en-US" sz="4000" b="1" strike="noStrike" spc="-1" dirty="0">
              <a:latin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613863CB-4467-477C-AC81-940E6E233F28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4C8E2877-EEA9-4A19-AA14-019698AD8BC5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E793154C-15B5-4AF8-BBC0-33BD0D3D3AAF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D6F0C249-A55F-4F0C-AF3B-14F640033CD1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1FEED3EC-D781-43A4-93D9-82D79D0DB714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E90A4BA6-496C-4DAF-917A-7787AE5C393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92747" y="1052524"/>
            <a:ext cx="763524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91590">
              <a:lnSpc>
                <a:spcPct val="100000"/>
              </a:lnSpc>
              <a:spcBef>
                <a:spcPts val="100"/>
              </a:spcBef>
            </a:pPr>
            <a:r>
              <a:rPr sz="3600" b="1" dirty="0"/>
              <a:t>Data</a:t>
            </a:r>
            <a:r>
              <a:rPr sz="3600" b="1" spc="-45" dirty="0"/>
              <a:t> </a:t>
            </a:r>
            <a:r>
              <a:rPr sz="3600" b="1" dirty="0"/>
              <a:t>Classification</a:t>
            </a:r>
            <a:r>
              <a:rPr sz="3600" b="1" spc="-45" dirty="0"/>
              <a:t> </a:t>
            </a:r>
            <a:r>
              <a:rPr sz="3600" b="1" spc="-10" dirty="0"/>
              <a:t>Policy</a:t>
            </a: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6D29BCB1-BCF9-468C-BEFE-B1AE0A571162}"/>
              </a:ext>
            </a:extLst>
          </p:cNvPr>
          <p:cNvSpPr txBox="1"/>
          <p:nvPr/>
        </p:nvSpPr>
        <p:spPr>
          <a:xfrm>
            <a:off x="999640" y="1508712"/>
            <a:ext cx="4989680" cy="759182"/>
          </a:xfrm>
          <a:prstGeom prst="rect">
            <a:avLst/>
          </a:prstGeom>
        </p:spPr>
        <p:txBody>
          <a:bodyPr vert="horz" wrap="square" lIns="0" tIns="6350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500"/>
              </a:spcBef>
            </a:pPr>
            <a:r>
              <a:rPr sz="2400" dirty="0">
                <a:latin typeface="Arial MT"/>
                <a:cs typeface="Arial MT"/>
              </a:rPr>
              <a:t>Multiple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Parts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of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this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type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of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policy</a:t>
            </a:r>
            <a:endParaRPr sz="2400" dirty="0">
              <a:latin typeface="Arial MT"/>
              <a:cs typeface="Arial MT"/>
            </a:endParaRPr>
          </a:p>
          <a:p>
            <a:pPr marL="111125">
              <a:lnSpc>
                <a:spcPct val="100000"/>
              </a:lnSpc>
              <a:spcBef>
                <a:spcPts val="320"/>
              </a:spcBef>
            </a:pPr>
            <a:r>
              <a:rPr sz="2800" baseline="8680" dirty="0">
                <a:latin typeface="Arial MT"/>
                <a:cs typeface="Arial MT"/>
              </a:rPr>
              <a:t>–</a:t>
            </a:r>
            <a:r>
              <a:rPr sz="2800" spc="480" baseline="868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Defines</a:t>
            </a:r>
            <a:r>
              <a:rPr spc="-2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Roles</a:t>
            </a:r>
            <a:r>
              <a:rPr spc="-2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and</a:t>
            </a:r>
            <a:r>
              <a:rPr spc="-25" dirty="0">
                <a:latin typeface="Arial MT"/>
                <a:cs typeface="Arial MT"/>
              </a:rPr>
              <a:t> </a:t>
            </a:r>
            <a:r>
              <a:rPr spc="-10" dirty="0">
                <a:latin typeface="Arial MT"/>
                <a:cs typeface="Arial MT"/>
              </a:rPr>
              <a:t>Responsibilities</a:t>
            </a:r>
            <a:endParaRPr dirty="0">
              <a:latin typeface="Arial MT"/>
              <a:cs typeface="Arial MT"/>
            </a:endParaRPr>
          </a:p>
        </p:txBody>
      </p:sp>
      <p:sp>
        <p:nvSpPr>
          <p:cNvPr id="13" name="object 6">
            <a:extLst>
              <a:ext uri="{FF2B5EF4-FFF2-40B4-BE49-F238E27FC236}">
                <a16:creationId xmlns:a16="http://schemas.microsoft.com/office/drawing/2014/main" id="{8240827F-3768-4DED-B253-D38FE5FF3A87}"/>
              </a:ext>
            </a:extLst>
          </p:cNvPr>
          <p:cNvSpPr txBox="1"/>
          <p:nvPr/>
        </p:nvSpPr>
        <p:spPr>
          <a:xfrm>
            <a:off x="1149618" y="2266333"/>
            <a:ext cx="7099300" cy="8438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>
                <a:latin typeface="Arial MT"/>
                <a:cs typeface="Arial MT"/>
              </a:rPr>
              <a:t>Typically</a:t>
            </a:r>
            <a:r>
              <a:rPr spc="-2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a</a:t>
            </a:r>
            <a:r>
              <a:rPr spc="-2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hierarchy</a:t>
            </a:r>
            <a:r>
              <a:rPr spc="-1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of</a:t>
            </a:r>
            <a:r>
              <a:rPr spc="-2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personnel</a:t>
            </a:r>
            <a:r>
              <a:rPr spc="-2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starting</a:t>
            </a:r>
            <a:r>
              <a:rPr spc="-1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at</a:t>
            </a:r>
            <a:r>
              <a:rPr spc="-2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the</a:t>
            </a:r>
            <a:r>
              <a:rPr spc="-1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upper</a:t>
            </a:r>
            <a:r>
              <a:rPr spc="-2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management</a:t>
            </a:r>
            <a:r>
              <a:rPr spc="-2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of</a:t>
            </a:r>
            <a:r>
              <a:rPr spc="-2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the</a:t>
            </a:r>
            <a:r>
              <a:rPr spc="-2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organization</a:t>
            </a:r>
            <a:r>
              <a:rPr spc="-20" dirty="0">
                <a:latin typeface="Arial MT"/>
                <a:cs typeface="Arial MT"/>
              </a:rPr>
              <a:t> </a:t>
            </a:r>
            <a:r>
              <a:rPr spc="-25" dirty="0">
                <a:latin typeface="Arial MT"/>
                <a:cs typeface="Arial MT"/>
              </a:rPr>
              <a:t>to </a:t>
            </a:r>
            <a:r>
              <a:rPr dirty="0">
                <a:latin typeface="Arial MT"/>
                <a:cs typeface="Arial MT"/>
              </a:rPr>
              <a:t>supervisors</a:t>
            </a:r>
            <a:r>
              <a:rPr spc="-1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down</a:t>
            </a:r>
            <a:r>
              <a:rPr spc="-1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the</a:t>
            </a:r>
            <a:r>
              <a:rPr spc="-1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the</a:t>
            </a:r>
            <a:r>
              <a:rPr spc="-1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personnel</a:t>
            </a:r>
            <a:r>
              <a:rPr spc="-1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who</a:t>
            </a:r>
            <a:r>
              <a:rPr spc="-1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manage</a:t>
            </a:r>
            <a:r>
              <a:rPr spc="-1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and</a:t>
            </a:r>
            <a:r>
              <a:rPr spc="-1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maintain</a:t>
            </a:r>
            <a:r>
              <a:rPr spc="-1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the</a:t>
            </a:r>
            <a:r>
              <a:rPr spc="-10" dirty="0">
                <a:latin typeface="Arial MT"/>
                <a:cs typeface="Arial MT"/>
              </a:rPr>
              <a:t> </a:t>
            </a:r>
            <a:r>
              <a:rPr spc="-20" dirty="0">
                <a:latin typeface="Arial MT"/>
                <a:cs typeface="Arial MT"/>
              </a:rPr>
              <a:t>data</a:t>
            </a:r>
            <a:endParaRPr dirty="0">
              <a:latin typeface="Arial MT"/>
              <a:cs typeface="Arial MT"/>
            </a:endParaRPr>
          </a:p>
        </p:txBody>
      </p:sp>
      <p:sp>
        <p:nvSpPr>
          <p:cNvPr id="14" name="object 7">
            <a:extLst>
              <a:ext uri="{FF2B5EF4-FFF2-40B4-BE49-F238E27FC236}">
                <a16:creationId xmlns:a16="http://schemas.microsoft.com/office/drawing/2014/main" id="{41CFB747-8070-473F-9276-34C03FE54C19}"/>
              </a:ext>
            </a:extLst>
          </p:cNvPr>
          <p:cNvSpPr txBox="1"/>
          <p:nvPr/>
        </p:nvSpPr>
        <p:spPr>
          <a:xfrm>
            <a:off x="1058253" y="3099889"/>
            <a:ext cx="4095586" cy="29944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aseline="8680" dirty="0">
                <a:latin typeface="Arial MT"/>
                <a:cs typeface="Arial MT"/>
              </a:rPr>
              <a:t>–</a:t>
            </a:r>
            <a:r>
              <a:rPr sz="2800" spc="442" baseline="868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Defines</a:t>
            </a:r>
            <a:r>
              <a:rPr spc="-3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Data</a:t>
            </a:r>
            <a:r>
              <a:rPr spc="-3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Classification</a:t>
            </a:r>
            <a:r>
              <a:rPr spc="-65" dirty="0">
                <a:latin typeface="Arial MT"/>
                <a:cs typeface="Arial MT"/>
              </a:rPr>
              <a:t> </a:t>
            </a:r>
            <a:r>
              <a:rPr spc="-20" dirty="0">
                <a:latin typeface="Arial MT"/>
                <a:cs typeface="Arial MT"/>
              </a:rPr>
              <a:t>Types</a:t>
            </a:r>
            <a:endParaRPr dirty="0">
              <a:latin typeface="Arial MT"/>
              <a:cs typeface="Arial MT"/>
            </a:endParaRPr>
          </a:p>
        </p:txBody>
      </p:sp>
      <p:sp>
        <p:nvSpPr>
          <p:cNvPr id="16" name="object 9">
            <a:extLst>
              <a:ext uri="{FF2B5EF4-FFF2-40B4-BE49-F238E27FC236}">
                <a16:creationId xmlns:a16="http://schemas.microsoft.com/office/drawing/2014/main" id="{43C5E316-BB19-4D8C-8CEE-B60FFB2178C0}"/>
              </a:ext>
            </a:extLst>
          </p:cNvPr>
          <p:cNvSpPr txBox="1"/>
          <p:nvPr/>
        </p:nvSpPr>
        <p:spPr>
          <a:xfrm>
            <a:off x="1325818" y="3371814"/>
            <a:ext cx="6218555" cy="1259319"/>
          </a:xfrm>
          <a:prstGeom prst="rect">
            <a:avLst/>
          </a:prstGeom>
        </p:spPr>
        <p:txBody>
          <a:bodyPr vert="horz" wrap="square" lIns="0" tIns="48260" rIns="0" bIns="0" rtlCol="0">
            <a:spAutoFit/>
          </a:bodyPr>
          <a:lstStyle/>
          <a:p>
            <a:pPr marL="298450" indent="-285750">
              <a:lnSpc>
                <a:spcPct val="100000"/>
              </a:lnSpc>
              <a:spcBef>
                <a:spcPts val="380"/>
              </a:spcBef>
              <a:buFont typeface="Arial" panose="020B0604020202020204" pitchFamily="34" charset="0"/>
              <a:buChar char="•"/>
            </a:pPr>
            <a:r>
              <a:rPr dirty="0">
                <a:latin typeface="Arial MT"/>
                <a:cs typeface="Arial MT"/>
              </a:rPr>
              <a:t>Low</a:t>
            </a:r>
            <a:r>
              <a:rPr spc="-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risk</a:t>
            </a:r>
            <a:r>
              <a:rPr spc="-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–</a:t>
            </a:r>
            <a:r>
              <a:rPr spc="-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public </a:t>
            </a:r>
            <a:r>
              <a:rPr spc="-20" dirty="0">
                <a:latin typeface="Arial MT"/>
                <a:cs typeface="Arial MT"/>
              </a:rPr>
              <a:t>data</a:t>
            </a:r>
            <a:endParaRPr lang="en-US" spc="-20" dirty="0">
              <a:latin typeface="Arial MT"/>
              <a:cs typeface="Arial MT"/>
            </a:endParaRPr>
          </a:p>
          <a:p>
            <a:pPr marL="298450" indent="-285750">
              <a:lnSpc>
                <a:spcPct val="100000"/>
              </a:lnSpc>
              <a:spcBef>
                <a:spcPts val="380"/>
              </a:spcBef>
              <a:buFont typeface="Arial" panose="020B0604020202020204" pitchFamily="34" charset="0"/>
              <a:buChar char="•"/>
            </a:pPr>
            <a:r>
              <a:rPr dirty="0">
                <a:latin typeface="Arial MT"/>
                <a:cs typeface="Arial MT"/>
              </a:rPr>
              <a:t>Medium</a:t>
            </a:r>
            <a:r>
              <a:rPr spc="-2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risk</a:t>
            </a:r>
            <a:r>
              <a:rPr spc="-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–</a:t>
            </a:r>
            <a:r>
              <a:rPr spc="-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data</a:t>
            </a:r>
            <a:r>
              <a:rPr spc="-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that</a:t>
            </a:r>
            <a:r>
              <a:rPr spc="-1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should</a:t>
            </a:r>
            <a:r>
              <a:rPr spc="-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not</a:t>
            </a:r>
            <a:r>
              <a:rPr spc="-1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be</a:t>
            </a:r>
            <a:r>
              <a:rPr spc="-1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public,</a:t>
            </a:r>
            <a:r>
              <a:rPr spc="-1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but</a:t>
            </a:r>
            <a:r>
              <a:rPr spc="-1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only</a:t>
            </a:r>
            <a:r>
              <a:rPr spc="-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moderate</a:t>
            </a:r>
            <a:r>
              <a:rPr spc="-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risk</a:t>
            </a:r>
            <a:r>
              <a:rPr spc="-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if</a:t>
            </a:r>
            <a:r>
              <a:rPr spc="-10" dirty="0">
                <a:latin typeface="Arial MT"/>
                <a:cs typeface="Arial MT"/>
              </a:rPr>
              <a:t> exposed </a:t>
            </a:r>
            <a:endParaRPr lang="en-US" spc="-10" dirty="0">
              <a:latin typeface="Arial MT"/>
              <a:cs typeface="Arial MT"/>
            </a:endParaRPr>
          </a:p>
          <a:p>
            <a:pPr marL="298450" indent="-285750">
              <a:lnSpc>
                <a:spcPct val="100000"/>
              </a:lnSpc>
              <a:spcBef>
                <a:spcPts val="380"/>
              </a:spcBef>
              <a:buFont typeface="Arial" panose="020B0604020202020204" pitchFamily="34" charset="0"/>
              <a:buChar char="•"/>
            </a:pPr>
            <a:r>
              <a:rPr dirty="0">
                <a:latin typeface="Arial MT"/>
                <a:cs typeface="Arial MT"/>
              </a:rPr>
              <a:t>High</a:t>
            </a:r>
            <a:r>
              <a:rPr spc="-1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risk</a:t>
            </a:r>
            <a:r>
              <a:rPr spc="-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–</a:t>
            </a:r>
            <a:r>
              <a:rPr spc="-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data</a:t>
            </a:r>
            <a:r>
              <a:rPr spc="-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that</a:t>
            </a:r>
            <a:r>
              <a:rPr spc="-1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if</a:t>
            </a:r>
            <a:r>
              <a:rPr spc="-1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exposed</a:t>
            </a:r>
            <a:r>
              <a:rPr spc="-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has</a:t>
            </a:r>
            <a:r>
              <a:rPr spc="-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high</a:t>
            </a:r>
            <a:r>
              <a:rPr spc="-5" dirty="0">
                <a:latin typeface="Arial MT"/>
                <a:cs typeface="Arial MT"/>
              </a:rPr>
              <a:t> </a:t>
            </a:r>
            <a:r>
              <a:rPr spc="-20" dirty="0">
                <a:latin typeface="Arial MT"/>
                <a:cs typeface="Arial MT"/>
              </a:rPr>
              <a:t>risk</a:t>
            </a:r>
            <a:endParaRPr dirty="0">
              <a:latin typeface="Arial MT"/>
              <a:cs typeface="Arial MT"/>
            </a:endParaRPr>
          </a:p>
        </p:txBody>
      </p:sp>
      <p:sp>
        <p:nvSpPr>
          <p:cNvPr id="17" name="object 10">
            <a:extLst>
              <a:ext uri="{FF2B5EF4-FFF2-40B4-BE49-F238E27FC236}">
                <a16:creationId xmlns:a16="http://schemas.microsoft.com/office/drawing/2014/main" id="{14AE1DE2-BA98-4D38-B4A0-10010C181EAD}"/>
              </a:ext>
            </a:extLst>
          </p:cNvPr>
          <p:cNvSpPr txBox="1"/>
          <p:nvPr/>
        </p:nvSpPr>
        <p:spPr>
          <a:xfrm>
            <a:off x="1016338" y="4690181"/>
            <a:ext cx="6801484" cy="85343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26695" marR="5080" indent="-214629">
              <a:lnSpc>
                <a:spcPct val="100000"/>
              </a:lnSpc>
              <a:spcBef>
                <a:spcPts val="95"/>
              </a:spcBef>
            </a:pPr>
            <a:r>
              <a:rPr sz="2800" baseline="8680" dirty="0">
                <a:latin typeface="Arial MT"/>
                <a:cs typeface="Arial MT"/>
              </a:rPr>
              <a:t>–</a:t>
            </a:r>
            <a:r>
              <a:rPr lang="en-US" sz="2800" spc="450" baseline="868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All</a:t>
            </a:r>
            <a:r>
              <a:rPr spc="-3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data</a:t>
            </a:r>
            <a:r>
              <a:rPr spc="-3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held</a:t>
            </a:r>
            <a:r>
              <a:rPr spc="-3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by</a:t>
            </a:r>
            <a:r>
              <a:rPr spc="-3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various</a:t>
            </a:r>
            <a:r>
              <a:rPr spc="-3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parts</a:t>
            </a:r>
            <a:r>
              <a:rPr spc="-3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of</a:t>
            </a:r>
            <a:r>
              <a:rPr spc="-4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the</a:t>
            </a:r>
            <a:r>
              <a:rPr spc="-3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organization</a:t>
            </a:r>
            <a:r>
              <a:rPr spc="-3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must</a:t>
            </a:r>
            <a:r>
              <a:rPr spc="-3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identify</a:t>
            </a:r>
            <a:r>
              <a:rPr spc="-3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the</a:t>
            </a:r>
            <a:r>
              <a:rPr spc="-35" dirty="0">
                <a:latin typeface="Arial MT"/>
                <a:cs typeface="Arial MT"/>
              </a:rPr>
              <a:t> </a:t>
            </a:r>
            <a:r>
              <a:rPr spc="-10" dirty="0">
                <a:latin typeface="Arial MT"/>
                <a:cs typeface="Arial MT"/>
              </a:rPr>
              <a:t>various </a:t>
            </a:r>
            <a:r>
              <a:rPr dirty="0">
                <a:latin typeface="Arial MT"/>
                <a:cs typeface="Arial MT"/>
              </a:rPr>
              <a:t>personnel</a:t>
            </a:r>
            <a:r>
              <a:rPr spc="-4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responsible</a:t>
            </a:r>
            <a:r>
              <a:rPr spc="-3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as</a:t>
            </a:r>
            <a:r>
              <a:rPr spc="-4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well</a:t>
            </a:r>
            <a:r>
              <a:rPr spc="-4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as</a:t>
            </a:r>
            <a:r>
              <a:rPr spc="-4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the</a:t>
            </a:r>
            <a:r>
              <a:rPr spc="-4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classification</a:t>
            </a:r>
            <a:r>
              <a:rPr spc="-3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of</a:t>
            </a:r>
            <a:r>
              <a:rPr spc="-4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the</a:t>
            </a:r>
            <a:r>
              <a:rPr spc="-35" dirty="0">
                <a:latin typeface="Arial MT"/>
                <a:cs typeface="Arial MT"/>
              </a:rPr>
              <a:t> </a:t>
            </a:r>
            <a:r>
              <a:rPr spc="-20" dirty="0">
                <a:latin typeface="Arial MT"/>
                <a:cs typeface="Arial MT"/>
              </a:rPr>
              <a:t>data</a:t>
            </a:r>
            <a:endParaRPr dirty="0">
              <a:latin typeface="Arial MT"/>
              <a:cs typeface="Arial MT"/>
            </a:endParaRPr>
          </a:p>
        </p:txBody>
      </p:sp>
      <p:sp>
        <p:nvSpPr>
          <p:cNvPr id="19" name="object 12">
            <a:extLst>
              <a:ext uri="{FF2B5EF4-FFF2-40B4-BE49-F238E27FC236}">
                <a16:creationId xmlns:a16="http://schemas.microsoft.com/office/drawing/2014/main" id="{C58D1EB9-C70C-45AA-8A58-0F690A1526CF}"/>
              </a:ext>
            </a:extLst>
          </p:cNvPr>
          <p:cNvSpPr txBox="1"/>
          <p:nvPr/>
        </p:nvSpPr>
        <p:spPr>
          <a:xfrm>
            <a:off x="1326178" y="5543620"/>
            <a:ext cx="7084059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8450" marR="5080" indent="-28575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Arial MT"/>
                <a:cs typeface="Arial MT"/>
              </a:rPr>
              <a:t>The</a:t>
            </a:r>
            <a:r>
              <a:rPr lang="en-US" spc="-15" dirty="0">
                <a:latin typeface="Arial MT"/>
                <a:cs typeface="Arial MT"/>
              </a:rPr>
              <a:t> </a:t>
            </a:r>
            <a:r>
              <a:rPr lang="en-US" dirty="0">
                <a:latin typeface="Arial MT"/>
                <a:cs typeface="Arial MT"/>
              </a:rPr>
              <a:t>analysis</a:t>
            </a:r>
            <a:r>
              <a:rPr lang="en-US" spc="-10" dirty="0">
                <a:latin typeface="Arial MT"/>
                <a:cs typeface="Arial MT"/>
              </a:rPr>
              <a:t> </a:t>
            </a:r>
            <a:r>
              <a:rPr lang="en-US" dirty="0">
                <a:latin typeface="Arial MT"/>
                <a:cs typeface="Arial MT"/>
              </a:rPr>
              <a:t>of</a:t>
            </a:r>
            <a:r>
              <a:rPr lang="en-US" spc="-15" dirty="0">
                <a:latin typeface="Arial MT"/>
                <a:cs typeface="Arial MT"/>
              </a:rPr>
              <a:t> </a:t>
            </a:r>
            <a:r>
              <a:rPr lang="en-US" dirty="0">
                <a:latin typeface="Arial MT"/>
                <a:cs typeface="Arial MT"/>
              </a:rPr>
              <a:t>the</a:t>
            </a:r>
            <a:r>
              <a:rPr lang="en-US" spc="-10" dirty="0">
                <a:latin typeface="Arial MT"/>
                <a:cs typeface="Arial MT"/>
              </a:rPr>
              <a:t> </a:t>
            </a:r>
            <a:r>
              <a:rPr lang="en-US" dirty="0">
                <a:latin typeface="Arial MT"/>
                <a:cs typeface="Arial MT"/>
              </a:rPr>
              <a:t>data</a:t>
            </a:r>
            <a:r>
              <a:rPr lang="en-US" spc="-10" dirty="0">
                <a:latin typeface="Arial MT"/>
                <a:cs typeface="Arial MT"/>
              </a:rPr>
              <a:t> </a:t>
            </a:r>
            <a:r>
              <a:rPr lang="en-US" dirty="0">
                <a:latin typeface="Arial MT"/>
                <a:cs typeface="Arial MT"/>
              </a:rPr>
              <a:t>is</a:t>
            </a:r>
            <a:r>
              <a:rPr lang="en-US" spc="-10" dirty="0">
                <a:latin typeface="Arial MT"/>
                <a:cs typeface="Arial MT"/>
              </a:rPr>
              <a:t> </a:t>
            </a:r>
            <a:r>
              <a:rPr lang="en-US" dirty="0">
                <a:latin typeface="Arial MT"/>
                <a:cs typeface="Arial MT"/>
              </a:rPr>
              <a:t>typically</a:t>
            </a:r>
            <a:r>
              <a:rPr lang="en-US" spc="-10" dirty="0">
                <a:latin typeface="Arial MT"/>
                <a:cs typeface="Arial MT"/>
              </a:rPr>
              <a:t> </a:t>
            </a:r>
            <a:r>
              <a:rPr lang="en-US" dirty="0">
                <a:latin typeface="Arial MT"/>
                <a:cs typeface="Arial MT"/>
              </a:rPr>
              <a:t>not</a:t>
            </a:r>
            <a:r>
              <a:rPr lang="en-US" spc="-10" dirty="0">
                <a:latin typeface="Arial MT"/>
                <a:cs typeface="Arial MT"/>
              </a:rPr>
              <a:t> </a:t>
            </a:r>
            <a:r>
              <a:rPr lang="en-US" dirty="0">
                <a:latin typeface="Arial MT"/>
                <a:cs typeface="Arial MT"/>
              </a:rPr>
              <a:t>part</a:t>
            </a:r>
            <a:r>
              <a:rPr lang="en-US" spc="-15" dirty="0">
                <a:latin typeface="Arial MT"/>
                <a:cs typeface="Arial MT"/>
              </a:rPr>
              <a:t> </a:t>
            </a:r>
            <a:r>
              <a:rPr lang="en-US" dirty="0">
                <a:latin typeface="Arial MT"/>
                <a:cs typeface="Arial MT"/>
              </a:rPr>
              <a:t>of</a:t>
            </a:r>
            <a:r>
              <a:rPr lang="en-US" spc="-15" dirty="0">
                <a:latin typeface="Arial MT"/>
                <a:cs typeface="Arial MT"/>
              </a:rPr>
              <a:t> </a:t>
            </a:r>
            <a:r>
              <a:rPr lang="en-US" dirty="0">
                <a:latin typeface="Arial MT"/>
                <a:cs typeface="Arial MT"/>
              </a:rPr>
              <a:t>the</a:t>
            </a:r>
            <a:r>
              <a:rPr lang="en-US" spc="-10" dirty="0">
                <a:latin typeface="Arial MT"/>
                <a:cs typeface="Arial MT"/>
              </a:rPr>
              <a:t> </a:t>
            </a:r>
            <a:r>
              <a:rPr lang="en-US" dirty="0">
                <a:latin typeface="Arial MT"/>
                <a:cs typeface="Arial MT"/>
              </a:rPr>
              <a:t>main</a:t>
            </a:r>
            <a:r>
              <a:rPr lang="en-US" spc="-10" dirty="0">
                <a:latin typeface="Arial MT"/>
                <a:cs typeface="Arial MT"/>
              </a:rPr>
              <a:t> policy,</a:t>
            </a:r>
            <a:r>
              <a:rPr lang="en-US" spc="-20" dirty="0">
                <a:latin typeface="Arial MT"/>
                <a:cs typeface="Arial MT"/>
              </a:rPr>
              <a:t> </a:t>
            </a:r>
            <a:r>
              <a:rPr lang="en-US" dirty="0">
                <a:latin typeface="Arial MT"/>
                <a:cs typeface="Arial MT"/>
              </a:rPr>
              <a:t>but</a:t>
            </a:r>
            <a:r>
              <a:rPr lang="en-US" spc="-10" dirty="0">
                <a:latin typeface="Arial MT"/>
                <a:cs typeface="Arial MT"/>
              </a:rPr>
              <a:t> </a:t>
            </a:r>
            <a:r>
              <a:rPr lang="en-US" dirty="0">
                <a:latin typeface="Arial MT"/>
                <a:cs typeface="Arial MT"/>
              </a:rPr>
              <a:t>rather</a:t>
            </a:r>
            <a:r>
              <a:rPr lang="en-US" spc="-15" dirty="0">
                <a:latin typeface="Arial MT"/>
                <a:cs typeface="Arial MT"/>
              </a:rPr>
              <a:t> </a:t>
            </a:r>
            <a:r>
              <a:rPr lang="en-US" dirty="0">
                <a:latin typeface="Arial MT"/>
                <a:cs typeface="Arial MT"/>
              </a:rPr>
              <a:t>an</a:t>
            </a:r>
            <a:r>
              <a:rPr lang="en-US" spc="-10" dirty="0">
                <a:latin typeface="Arial MT"/>
                <a:cs typeface="Arial MT"/>
              </a:rPr>
              <a:t> </a:t>
            </a:r>
            <a:r>
              <a:rPr lang="en-US" dirty="0">
                <a:latin typeface="Arial MT"/>
                <a:cs typeface="Arial MT"/>
              </a:rPr>
              <a:t>appendix</a:t>
            </a:r>
            <a:r>
              <a:rPr lang="en-US" spc="-10" dirty="0">
                <a:latin typeface="Arial MT"/>
                <a:cs typeface="Arial MT"/>
              </a:rPr>
              <a:t> </a:t>
            </a:r>
            <a:r>
              <a:rPr lang="en-US" dirty="0">
                <a:latin typeface="Arial MT"/>
                <a:cs typeface="Arial MT"/>
              </a:rPr>
              <a:t>or</a:t>
            </a:r>
            <a:r>
              <a:rPr lang="en-US" spc="-10" dirty="0">
                <a:latin typeface="Arial MT"/>
                <a:cs typeface="Arial MT"/>
              </a:rPr>
              <a:t> </a:t>
            </a:r>
            <a:r>
              <a:rPr lang="en-US" spc="-50" dirty="0">
                <a:latin typeface="Arial MT"/>
                <a:cs typeface="Arial MT"/>
              </a:rPr>
              <a:t>a </a:t>
            </a:r>
            <a:r>
              <a:rPr lang="en-US" dirty="0">
                <a:latin typeface="Arial MT"/>
                <a:cs typeface="Arial MT"/>
              </a:rPr>
              <a:t>separate</a:t>
            </a:r>
            <a:r>
              <a:rPr lang="en-US" spc="-15" dirty="0">
                <a:latin typeface="Arial MT"/>
                <a:cs typeface="Arial MT"/>
              </a:rPr>
              <a:t> </a:t>
            </a:r>
            <a:r>
              <a:rPr lang="en-US" spc="-10" dirty="0">
                <a:latin typeface="Arial MT"/>
                <a:cs typeface="Arial MT"/>
              </a:rPr>
              <a:t>document</a:t>
            </a:r>
            <a:endParaRPr lang="en-US" dirty="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36358066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B216FE69-9DA1-472A-ABC3-B2F6D8A3FD78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71858C07-C4B0-488A-92F2-80CC5566BF96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1030CBD4-8502-415B-AA5A-00E7C2C17E94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1904EF52-D821-40AA-8807-3284A65E1200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C38C0F74-2A8B-43DA-AE95-A2408B4E375D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5F9E6156-E0E1-4817-A01E-EF59E0A9B3D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34643" y="1231042"/>
            <a:ext cx="8002919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9554">
              <a:lnSpc>
                <a:spcPct val="100000"/>
              </a:lnSpc>
              <a:spcBef>
                <a:spcPts val="100"/>
              </a:spcBef>
            </a:pPr>
            <a:r>
              <a:rPr sz="3600" b="1" dirty="0"/>
              <a:t>Data</a:t>
            </a:r>
            <a:r>
              <a:rPr sz="3600" b="1" spc="-30" dirty="0"/>
              <a:t> </a:t>
            </a:r>
            <a:r>
              <a:rPr sz="3600" b="1" dirty="0"/>
              <a:t>Classification</a:t>
            </a:r>
            <a:r>
              <a:rPr sz="3600" b="1" spc="-30" dirty="0"/>
              <a:t> </a:t>
            </a:r>
            <a:r>
              <a:rPr sz="3600" b="1" dirty="0"/>
              <a:t>Examples</a:t>
            </a:r>
            <a:endParaRPr sz="3600" b="1" spc="-50" dirty="0"/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9B047F15-31C5-47E1-BE66-73AC0EAEFACA}"/>
              </a:ext>
            </a:extLst>
          </p:cNvPr>
          <p:cNvSpPr txBox="1"/>
          <p:nvPr/>
        </p:nvSpPr>
        <p:spPr>
          <a:xfrm>
            <a:off x="790224" y="1867704"/>
            <a:ext cx="8210856" cy="4380686"/>
          </a:xfrm>
          <a:prstGeom prst="rect">
            <a:avLst/>
          </a:prstGeom>
        </p:spPr>
        <p:txBody>
          <a:bodyPr vert="horz" wrap="square" lIns="0" tIns="6350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500"/>
              </a:spcBef>
            </a:pPr>
            <a:r>
              <a:rPr sz="2800" dirty="0">
                <a:latin typeface="Arial MT"/>
                <a:cs typeface="Arial MT"/>
              </a:rPr>
              <a:t>Roles</a:t>
            </a:r>
            <a:r>
              <a:rPr sz="2800" spc="-2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at</a:t>
            </a:r>
            <a:r>
              <a:rPr sz="2800" spc="-3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University</a:t>
            </a:r>
            <a:r>
              <a:rPr sz="2800" spc="-2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of</a:t>
            </a:r>
            <a:r>
              <a:rPr sz="2800" spc="-30" dirty="0">
                <a:latin typeface="Arial MT"/>
                <a:cs typeface="Arial MT"/>
              </a:rPr>
              <a:t> </a:t>
            </a:r>
            <a:r>
              <a:rPr sz="2800" spc="-10" dirty="0">
                <a:latin typeface="Arial MT"/>
                <a:cs typeface="Arial MT"/>
              </a:rPr>
              <a:t>Oregon</a:t>
            </a:r>
            <a:endParaRPr sz="2800" dirty="0">
              <a:latin typeface="Arial MT"/>
              <a:cs typeface="Arial MT"/>
            </a:endParaRPr>
          </a:p>
          <a:p>
            <a:pPr marL="325120" marR="349250" indent="-214629">
              <a:lnSpc>
                <a:spcPct val="100000"/>
              </a:lnSpc>
              <a:spcBef>
                <a:spcPts val="320"/>
              </a:spcBef>
              <a:buChar char="–"/>
              <a:tabLst>
                <a:tab pos="325120" algn="l"/>
              </a:tabLst>
            </a:pPr>
            <a:r>
              <a:rPr sz="2000" dirty="0">
                <a:latin typeface="Arial MT"/>
                <a:cs typeface="Arial MT"/>
              </a:rPr>
              <a:t>Chief</a:t>
            </a:r>
            <a:r>
              <a:rPr sz="2000" spc="-6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Information</a:t>
            </a:r>
            <a:r>
              <a:rPr sz="2000" spc="-6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Security</a:t>
            </a:r>
            <a:r>
              <a:rPr sz="2000" spc="-6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Officer</a:t>
            </a:r>
            <a:r>
              <a:rPr sz="2000" spc="-6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(CISO):</a:t>
            </a:r>
            <a:r>
              <a:rPr sz="2000" spc="-6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develops</a:t>
            </a:r>
            <a:r>
              <a:rPr sz="2000" spc="-6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policies</a:t>
            </a:r>
            <a:r>
              <a:rPr sz="2000" spc="-6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and</a:t>
            </a:r>
            <a:r>
              <a:rPr sz="2000" spc="-6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procedures</a:t>
            </a:r>
            <a:r>
              <a:rPr sz="2000" spc="-60" dirty="0">
                <a:latin typeface="Arial MT"/>
                <a:cs typeface="Arial MT"/>
              </a:rPr>
              <a:t> </a:t>
            </a:r>
            <a:r>
              <a:rPr sz="2000" spc="-25" dirty="0">
                <a:latin typeface="Arial MT"/>
                <a:cs typeface="Arial MT"/>
              </a:rPr>
              <a:t>to </a:t>
            </a:r>
            <a:r>
              <a:rPr sz="2000" dirty="0">
                <a:latin typeface="Arial MT"/>
                <a:cs typeface="Arial MT"/>
              </a:rPr>
              <a:t>protect</a:t>
            </a:r>
            <a:r>
              <a:rPr sz="2000" spc="-3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data</a:t>
            </a:r>
            <a:r>
              <a:rPr sz="2000" spc="-4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and</a:t>
            </a:r>
            <a:r>
              <a:rPr sz="2000" spc="-3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comply</a:t>
            </a:r>
            <a:r>
              <a:rPr sz="2000" spc="-3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with</a:t>
            </a:r>
            <a:r>
              <a:rPr sz="2000" spc="-3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laws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and</a:t>
            </a:r>
            <a:r>
              <a:rPr sz="2000" spc="-40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regulations</a:t>
            </a:r>
            <a:endParaRPr sz="2000" dirty="0">
              <a:latin typeface="Arial MT"/>
              <a:cs typeface="Arial MT"/>
            </a:endParaRPr>
          </a:p>
          <a:p>
            <a:pPr marL="325120" marR="304165" indent="-214629">
              <a:lnSpc>
                <a:spcPct val="100000"/>
              </a:lnSpc>
              <a:spcBef>
                <a:spcPts val="315"/>
              </a:spcBef>
              <a:buChar char="–"/>
              <a:tabLst>
                <a:tab pos="325120" algn="l"/>
              </a:tabLst>
            </a:pPr>
            <a:r>
              <a:rPr sz="2000" dirty="0">
                <a:latin typeface="Arial MT"/>
                <a:cs typeface="Arial MT"/>
              </a:rPr>
              <a:t>Data</a:t>
            </a:r>
            <a:r>
              <a:rPr sz="2000" spc="-75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Trustee: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the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Chief</a:t>
            </a:r>
            <a:r>
              <a:rPr sz="2000" spc="-10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Academic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Officer</a:t>
            </a:r>
            <a:r>
              <a:rPr sz="2000" spc="-3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or</a:t>
            </a:r>
            <a:r>
              <a:rPr sz="2000" spc="-3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designee</a:t>
            </a:r>
            <a:r>
              <a:rPr sz="2000" spc="-3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will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have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policy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level</a:t>
            </a:r>
            <a:r>
              <a:rPr sz="2000" spc="-35" dirty="0">
                <a:latin typeface="Arial MT"/>
                <a:cs typeface="Arial MT"/>
              </a:rPr>
              <a:t> </a:t>
            </a:r>
            <a:r>
              <a:rPr sz="2000" spc="-25" dirty="0">
                <a:latin typeface="Arial MT"/>
                <a:cs typeface="Arial MT"/>
              </a:rPr>
              <a:t>and </a:t>
            </a:r>
            <a:r>
              <a:rPr sz="2000" dirty="0">
                <a:latin typeface="Arial MT"/>
                <a:cs typeface="Arial MT"/>
              </a:rPr>
              <a:t>management</a:t>
            </a:r>
            <a:r>
              <a:rPr sz="2000" spc="-6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responsibility</a:t>
            </a:r>
            <a:r>
              <a:rPr sz="2000" spc="-6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for</a:t>
            </a:r>
            <a:r>
              <a:rPr sz="2000" spc="-6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the</a:t>
            </a:r>
            <a:r>
              <a:rPr sz="2000" spc="-65" dirty="0">
                <a:latin typeface="Arial MT"/>
                <a:cs typeface="Arial MT"/>
              </a:rPr>
              <a:t> </a:t>
            </a:r>
            <a:r>
              <a:rPr sz="2000" spc="-20" dirty="0">
                <a:latin typeface="Arial MT"/>
                <a:cs typeface="Arial MT"/>
              </a:rPr>
              <a:t>data</a:t>
            </a:r>
            <a:endParaRPr sz="2000" dirty="0">
              <a:latin typeface="Arial MT"/>
              <a:cs typeface="Arial MT"/>
            </a:endParaRPr>
          </a:p>
          <a:p>
            <a:pPr marL="325120" marR="895350" indent="-214629">
              <a:lnSpc>
                <a:spcPct val="100000"/>
              </a:lnSpc>
              <a:spcBef>
                <a:spcPts val="320"/>
              </a:spcBef>
              <a:buChar char="–"/>
              <a:tabLst>
                <a:tab pos="325120" algn="l"/>
              </a:tabLst>
            </a:pPr>
            <a:r>
              <a:rPr sz="2000" dirty="0">
                <a:latin typeface="Arial MT"/>
                <a:cs typeface="Arial MT"/>
              </a:rPr>
              <a:t>Data</a:t>
            </a:r>
            <a:r>
              <a:rPr sz="2000" spc="-5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Stewards:</a:t>
            </a:r>
            <a:r>
              <a:rPr sz="2000" spc="-4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personnel</a:t>
            </a:r>
            <a:r>
              <a:rPr sz="2000" spc="-4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assigned</a:t>
            </a:r>
            <a:r>
              <a:rPr sz="2000" spc="-4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by</a:t>
            </a:r>
            <a:r>
              <a:rPr sz="2000" spc="-4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the</a:t>
            </a:r>
            <a:r>
              <a:rPr sz="2000" spc="-4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trustee</a:t>
            </a:r>
            <a:r>
              <a:rPr sz="2000" spc="-4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who</a:t>
            </a:r>
            <a:r>
              <a:rPr sz="2000" spc="-4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have</a:t>
            </a:r>
            <a:r>
              <a:rPr sz="2000" spc="-45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operational </a:t>
            </a:r>
            <a:r>
              <a:rPr sz="2000" dirty="0">
                <a:latin typeface="Arial MT"/>
                <a:cs typeface="Arial MT"/>
              </a:rPr>
              <a:t>responsibility</a:t>
            </a:r>
            <a:r>
              <a:rPr sz="2000" spc="-4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for</a:t>
            </a:r>
            <a:r>
              <a:rPr sz="2000" spc="-4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the</a:t>
            </a:r>
            <a:r>
              <a:rPr sz="2000" spc="-4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the</a:t>
            </a:r>
            <a:r>
              <a:rPr sz="2000" spc="-4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management</a:t>
            </a:r>
            <a:r>
              <a:rPr sz="2000" spc="-4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of</a:t>
            </a:r>
            <a:r>
              <a:rPr sz="2000" spc="-4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the</a:t>
            </a:r>
            <a:r>
              <a:rPr sz="2000" spc="-45" dirty="0">
                <a:latin typeface="Arial MT"/>
                <a:cs typeface="Arial MT"/>
              </a:rPr>
              <a:t> </a:t>
            </a:r>
            <a:r>
              <a:rPr sz="2000" spc="-20" dirty="0">
                <a:latin typeface="Arial MT"/>
                <a:cs typeface="Arial MT"/>
              </a:rPr>
              <a:t>data</a:t>
            </a:r>
            <a:endParaRPr sz="2000" dirty="0">
              <a:latin typeface="Arial MT"/>
              <a:cs typeface="Arial MT"/>
            </a:endParaRPr>
          </a:p>
          <a:p>
            <a:pPr marL="325120" marR="17780" indent="-214629">
              <a:lnSpc>
                <a:spcPct val="100000"/>
              </a:lnSpc>
              <a:spcBef>
                <a:spcPts val="320"/>
              </a:spcBef>
              <a:buChar char="–"/>
              <a:tabLst>
                <a:tab pos="325120" algn="l"/>
              </a:tabLst>
            </a:pPr>
            <a:r>
              <a:rPr sz="2000" dirty="0">
                <a:latin typeface="Arial MT"/>
                <a:cs typeface="Arial MT"/>
              </a:rPr>
              <a:t>Data</a:t>
            </a:r>
            <a:r>
              <a:rPr sz="2000" spc="-5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Custodians:</a:t>
            </a:r>
            <a:r>
              <a:rPr sz="2000" spc="-4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personnel</a:t>
            </a:r>
            <a:r>
              <a:rPr sz="2000" spc="-5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assigned</a:t>
            </a:r>
            <a:r>
              <a:rPr sz="2000" spc="-4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by</a:t>
            </a:r>
            <a:r>
              <a:rPr sz="2000" spc="-4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the</a:t>
            </a:r>
            <a:r>
              <a:rPr sz="2000" spc="-4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stewards</a:t>
            </a:r>
            <a:r>
              <a:rPr sz="2000" spc="-4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who</a:t>
            </a:r>
            <a:r>
              <a:rPr sz="2000" spc="-4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are</a:t>
            </a:r>
            <a:r>
              <a:rPr sz="2000" spc="-4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responsible</a:t>
            </a:r>
            <a:r>
              <a:rPr sz="2000" spc="-4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for</a:t>
            </a:r>
            <a:r>
              <a:rPr sz="2000" spc="-45" dirty="0">
                <a:latin typeface="Arial MT"/>
                <a:cs typeface="Arial MT"/>
              </a:rPr>
              <a:t> </a:t>
            </a:r>
            <a:r>
              <a:rPr sz="2000" spc="-25" dirty="0">
                <a:latin typeface="Arial MT"/>
                <a:cs typeface="Arial MT"/>
              </a:rPr>
              <a:t>the </a:t>
            </a:r>
            <a:r>
              <a:rPr sz="2000" dirty="0">
                <a:latin typeface="Arial MT"/>
                <a:cs typeface="Arial MT"/>
              </a:rPr>
              <a:t>operation</a:t>
            </a:r>
            <a:r>
              <a:rPr sz="2000" spc="-4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and</a:t>
            </a:r>
            <a:r>
              <a:rPr sz="2000" spc="-4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management</a:t>
            </a:r>
            <a:r>
              <a:rPr sz="2000" spc="-4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of</a:t>
            </a:r>
            <a:r>
              <a:rPr sz="2000" spc="-4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the</a:t>
            </a:r>
            <a:r>
              <a:rPr sz="2000" spc="-4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systems</a:t>
            </a:r>
            <a:r>
              <a:rPr sz="2000" spc="-4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that</a:t>
            </a:r>
            <a:r>
              <a:rPr sz="2000" spc="-4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hold</a:t>
            </a:r>
            <a:r>
              <a:rPr sz="2000" spc="-4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the</a:t>
            </a:r>
            <a:r>
              <a:rPr sz="2000" spc="-45" dirty="0">
                <a:latin typeface="Arial MT"/>
                <a:cs typeface="Arial MT"/>
              </a:rPr>
              <a:t> </a:t>
            </a:r>
            <a:r>
              <a:rPr sz="2000" spc="-20" dirty="0">
                <a:latin typeface="Arial MT"/>
                <a:cs typeface="Arial MT"/>
              </a:rPr>
              <a:t>data</a:t>
            </a:r>
            <a:endParaRPr sz="2000" dirty="0">
              <a:latin typeface="Arial MT"/>
              <a:cs typeface="Arial MT"/>
            </a:endParaRPr>
          </a:p>
          <a:p>
            <a:pPr marL="325120" marR="41275" indent="-214629">
              <a:lnSpc>
                <a:spcPct val="100000"/>
              </a:lnSpc>
              <a:spcBef>
                <a:spcPts val="315"/>
              </a:spcBef>
              <a:buChar char="–"/>
              <a:tabLst>
                <a:tab pos="325120" algn="l"/>
              </a:tabLst>
            </a:pPr>
            <a:r>
              <a:rPr sz="2000" dirty="0">
                <a:latin typeface="Arial MT"/>
                <a:cs typeface="Arial MT"/>
              </a:rPr>
              <a:t>Data</a:t>
            </a:r>
            <a:r>
              <a:rPr sz="2000" spc="-6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Consumers:</a:t>
            </a:r>
            <a:r>
              <a:rPr sz="2000" spc="-5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University</a:t>
            </a:r>
            <a:r>
              <a:rPr sz="2000" spc="-5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community</a:t>
            </a:r>
            <a:r>
              <a:rPr sz="2000" spc="-5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members</a:t>
            </a:r>
            <a:r>
              <a:rPr sz="2000" spc="-5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who</a:t>
            </a:r>
            <a:r>
              <a:rPr sz="2000" spc="-5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have</a:t>
            </a:r>
            <a:r>
              <a:rPr sz="2000" spc="-5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been</a:t>
            </a:r>
            <a:r>
              <a:rPr sz="2000" spc="-5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granted</a:t>
            </a:r>
            <a:r>
              <a:rPr sz="2000" spc="-50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access </a:t>
            </a:r>
            <a:r>
              <a:rPr sz="2000" dirty="0">
                <a:latin typeface="Arial MT"/>
                <a:cs typeface="Arial MT"/>
              </a:rPr>
              <a:t>to</a:t>
            </a:r>
            <a:r>
              <a:rPr sz="2000" spc="-4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specific</a:t>
            </a:r>
            <a:r>
              <a:rPr sz="2000" spc="-3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data</a:t>
            </a:r>
            <a:r>
              <a:rPr sz="2000" spc="-3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items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due</a:t>
            </a:r>
            <a:r>
              <a:rPr sz="2000" spc="-3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to</a:t>
            </a:r>
            <a:r>
              <a:rPr sz="2000" spc="-3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their</a:t>
            </a:r>
            <a:r>
              <a:rPr sz="2000" spc="-3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assigned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duties</a:t>
            </a:r>
            <a:r>
              <a:rPr sz="2000" spc="-3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and</a:t>
            </a:r>
            <a:r>
              <a:rPr sz="2000" spc="-35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roles</a:t>
            </a:r>
            <a:endParaRPr sz="2000" dirty="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19948940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8D29835A-6228-4F23-8C9E-F113DE6E67E8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B0517CFE-733A-4F39-A4DB-275ECAED6A9E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FAA18C33-5D20-4E1A-8542-DD0A13075E2D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D06CFD1F-935F-4F25-B302-0A6086B5814D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354F8E0B-7940-44A2-89AD-733012B20296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579D5EF7-41D7-4EF7-9CB9-A2CEC4F85F0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97401" y="1011826"/>
            <a:ext cx="763524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9554">
              <a:lnSpc>
                <a:spcPct val="100000"/>
              </a:lnSpc>
              <a:spcBef>
                <a:spcPts val="100"/>
              </a:spcBef>
            </a:pPr>
            <a:r>
              <a:rPr sz="3200" b="1" dirty="0"/>
              <a:t>Data</a:t>
            </a:r>
            <a:r>
              <a:rPr sz="3200" b="1" spc="-30" dirty="0"/>
              <a:t> </a:t>
            </a:r>
            <a:r>
              <a:rPr sz="3200" b="1" dirty="0"/>
              <a:t>Classification</a:t>
            </a:r>
            <a:r>
              <a:rPr sz="3200" b="1" spc="-30" dirty="0"/>
              <a:t> </a:t>
            </a:r>
            <a:r>
              <a:rPr sz="3200" b="1" dirty="0"/>
              <a:t>Examples</a:t>
            </a:r>
            <a:r>
              <a:rPr sz="3200" b="1" spc="-30" dirty="0"/>
              <a:t> </a:t>
            </a:r>
            <a:r>
              <a:rPr sz="3200" b="1" dirty="0"/>
              <a:t>part</a:t>
            </a:r>
            <a:r>
              <a:rPr sz="3200" b="1" spc="-30" dirty="0"/>
              <a:t> </a:t>
            </a:r>
            <a:r>
              <a:rPr sz="3200" b="1" spc="-50" dirty="0"/>
              <a:t>2</a:t>
            </a: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D8462189-3E7D-4108-B38B-3B28C3CF06B8}"/>
              </a:ext>
            </a:extLst>
          </p:cNvPr>
          <p:cNvSpPr txBox="1"/>
          <p:nvPr/>
        </p:nvSpPr>
        <p:spPr>
          <a:xfrm>
            <a:off x="678352" y="1517093"/>
            <a:ext cx="7755255" cy="4798750"/>
          </a:xfrm>
          <a:prstGeom prst="rect">
            <a:avLst/>
          </a:prstGeom>
        </p:spPr>
        <p:txBody>
          <a:bodyPr vert="horz" wrap="square" lIns="0" tIns="6350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500"/>
              </a:spcBef>
            </a:pPr>
            <a:r>
              <a:rPr sz="2800" dirty="0">
                <a:latin typeface="Arial MT"/>
                <a:cs typeface="Arial MT"/>
              </a:rPr>
              <a:t>Data</a:t>
            </a:r>
            <a:r>
              <a:rPr sz="2800" spc="-4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Classification</a:t>
            </a:r>
            <a:r>
              <a:rPr sz="2800" spc="-3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levels</a:t>
            </a:r>
            <a:r>
              <a:rPr sz="2800" spc="-3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at</a:t>
            </a:r>
            <a:r>
              <a:rPr sz="2800" spc="-4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the</a:t>
            </a:r>
            <a:r>
              <a:rPr sz="2800" spc="-3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University</a:t>
            </a:r>
            <a:r>
              <a:rPr sz="2800" spc="-3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of</a:t>
            </a:r>
            <a:r>
              <a:rPr sz="2800" spc="-40" dirty="0">
                <a:latin typeface="Arial MT"/>
                <a:cs typeface="Arial MT"/>
              </a:rPr>
              <a:t> </a:t>
            </a:r>
            <a:r>
              <a:rPr sz="2800" spc="-10" dirty="0">
                <a:latin typeface="Arial MT"/>
                <a:cs typeface="Arial MT"/>
              </a:rPr>
              <a:t>Oregon</a:t>
            </a:r>
            <a:endParaRPr sz="2800" dirty="0">
              <a:latin typeface="Arial MT"/>
              <a:cs typeface="Arial MT"/>
            </a:endParaRPr>
          </a:p>
          <a:p>
            <a:pPr marL="325120" marR="17780" indent="-214629">
              <a:lnSpc>
                <a:spcPct val="100000"/>
              </a:lnSpc>
              <a:spcBef>
                <a:spcPts val="320"/>
              </a:spcBef>
              <a:buChar char="–"/>
              <a:tabLst>
                <a:tab pos="325120" algn="l"/>
              </a:tabLst>
            </a:pPr>
            <a:r>
              <a:rPr sz="2000" dirty="0">
                <a:latin typeface="Arial MT"/>
                <a:cs typeface="Arial MT"/>
              </a:rPr>
              <a:t>Low</a:t>
            </a:r>
            <a:r>
              <a:rPr sz="2000" spc="-4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risk</a:t>
            </a:r>
            <a:r>
              <a:rPr sz="2000" spc="-3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(or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Green):</a:t>
            </a:r>
            <a:r>
              <a:rPr sz="2000" spc="38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data</a:t>
            </a:r>
            <a:r>
              <a:rPr sz="2000" spc="-4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is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classified</a:t>
            </a:r>
            <a:r>
              <a:rPr sz="2000" spc="-4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as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low</a:t>
            </a:r>
            <a:r>
              <a:rPr sz="2000" spc="-4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risk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if</a:t>
            </a:r>
            <a:r>
              <a:rPr sz="2000" spc="-3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the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loss</a:t>
            </a:r>
            <a:r>
              <a:rPr sz="2000" spc="-4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of</a:t>
            </a:r>
            <a:r>
              <a:rPr sz="2000" spc="-3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confidentiality</a:t>
            </a:r>
            <a:r>
              <a:rPr sz="2000" spc="-3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of</a:t>
            </a:r>
            <a:r>
              <a:rPr sz="2000" spc="-35" dirty="0">
                <a:latin typeface="Arial MT"/>
                <a:cs typeface="Arial MT"/>
              </a:rPr>
              <a:t> </a:t>
            </a:r>
            <a:r>
              <a:rPr sz="2000" spc="-20" dirty="0">
                <a:latin typeface="Arial MT"/>
                <a:cs typeface="Arial MT"/>
              </a:rPr>
              <a:t>this </a:t>
            </a:r>
            <a:r>
              <a:rPr sz="2000" dirty="0">
                <a:latin typeface="Arial MT"/>
                <a:cs typeface="Arial MT"/>
              </a:rPr>
              <a:t>data</a:t>
            </a:r>
            <a:r>
              <a:rPr sz="2000" spc="-6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has</a:t>
            </a:r>
            <a:r>
              <a:rPr sz="2000" spc="-6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minimal</a:t>
            </a:r>
            <a:r>
              <a:rPr sz="2000" spc="-6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strategic,</a:t>
            </a:r>
            <a:r>
              <a:rPr sz="2000" spc="-6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compliance,</a:t>
            </a:r>
            <a:r>
              <a:rPr sz="2000" spc="-6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operational,</a:t>
            </a:r>
            <a:r>
              <a:rPr sz="2000" spc="-6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financial</a:t>
            </a:r>
            <a:r>
              <a:rPr sz="2000" spc="-6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or</a:t>
            </a:r>
            <a:r>
              <a:rPr sz="2000" spc="-6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strategic</a:t>
            </a:r>
            <a:r>
              <a:rPr sz="2000" spc="-60" dirty="0">
                <a:latin typeface="Arial MT"/>
                <a:cs typeface="Arial MT"/>
              </a:rPr>
              <a:t> </a:t>
            </a:r>
            <a:r>
              <a:rPr sz="2000" spc="-20" dirty="0">
                <a:latin typeface="Arial MT"/>
                <a:cs typeface="Arial MT"/>
              </a:rPr>
              <a:t>risk</a:t>
            </a:r>
            <a:endParaRPr sz="2000" dirty="0">
              <a:latin typeface="Arial MT"/>
              <a:cs typeface="Arial MT"/>
            </a:endParaRPr>
          </a:p>
          <a:p>
            <a:pPr marL="325120" marR="723265" indent="-214629">
              <a:lnSpc>
                <a:spcPct val="100000"/>
              </a:lnSpc>
              <a:spcBef>
                <a:spcPts val="315"/>
              </a:spcBef>
              <a:buChar char="–"/>
              <a:tabLst>
                <a:tab pos="325120" algn="l"/>
              </a:tabLst>
            </a:pPr>
            <a:r>
              <a:rPr sz="2000" dirty="0">
                <a:latin typeface="Arial MT"/>
                <a:cs typeface="Arial MT"/>
              </a:rPr>
              <a:t>Moderate</a:t>
            </a:r>
            <a:r>
              <a:rPr sz="2000" spc="-6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risk</a:t>
            </a:r>
            <a:r>
              <a:rPr sz="2000" spc="-35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(or</a:t>
            </a:r>
            <a:r>
              <a:rPr sz="2000" spc="-10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Amber):</a:t>
            </a:r>
            <a:r>
              <a:rPr sz="2000" spc="-3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data</a:t>
            </a:r>
            <a:r>
              <a:rPr sz="2000" spc="-4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is</a:t>
            </a:r>
            <a:r>
              <a:rPr sz="2000" spc="-3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classified</a:t>
            </a:r>
            <a:r>
              <a:rPr sz="2000" spc="-4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as</a:t>
            </a:r>
            <a:r>
              <a:rPr sz="2000" spc="-3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moderate</a:t>
            </a:r>
            <a:r>
              <a:rPr sz="2000" spc="-4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risk</a:t>
            </a:r>
            <a:r>
              <a:rPr sz="2000" spc="-3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if</a:t>
            </a:r>
            <a:r>
              <a:rPr sz="2000" spc="-4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the</a:t>
            </a:r>
            <a:r>
              <a:rPr sz="2000" spc="-4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loss</a:t>
            </a:r>
            <a:r>
              <a:rPr sz="2000" spc="-40" dirty="0">
                <a:latin typeface="Arial MT"/>
                <a:cs typeface="Arial MT"/>
              </a:rPr>
              <a:t> </a:t>
            </a:r>
            <a:r>
              <a:rPr sz="2000" spc="-25" dirty="0">
                <a:latin typeface="Arial MT"/>
                <a:cs typeface="Arial MT"/>
              </a:rPr>
              <a:t>of </a:t>
            </a:r>
            <a:r>
              <a:rPr sz="2000" dirty="0">
                <a:latin typeface="Arial MT"/>
                <a:cs typeface="Arial MT"/>
              </a:rPr>
              <a:t>confidentiality</a:t>
            </a:r>
            <a:r>
              <a:rPr sz="2000" spc="-6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of</a:t>
            </a:r>
            <a:r>
              <a:rPr sz="2000" spc="-6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this</a:t>
            </a:r>
            <a:r>
              <a:rPr sz="2000" spc="-6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data</a:t>
            </a:r>
            <a:r>
              <a:rPr sz="2000" spc="-6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has</a:t>
            </a:r>
            <a:r>
              <a:rPr sz="2000" spc="-6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moderate</a:t>
            </a:r>
            <a:r>
              <a:rPr sz="2000" spc="-6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strategic,</a:t>
            </a:r>
            <a:r>
              <a:rPr sz="2000" spc="-5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compliance,</a:t>
            </a:r>
            <a:r>
              <a:rPr sz="2000" spc="-60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operational, </a:t>
            </a:r>
            <a:r>
              <a:rPr sz="2000" dirty="0">
                <a:latin typeface="Arial MT"/>
                <a:cs typeface="Arial MT"/>
              </a:rPr>
              <a:t>financial</a:t>
            </a:r>
            <a:r>
              <a:rPr sz="2000" spc="-5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or</a:t>
            </a:r>
            <a:r>
              <a:rPr sz="2000" spc="-5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strategic</a:t>
            </a:r>
            <a:r>
              <a:rPr sz="2000" spc="-50" dirty="0">
                <a:latin typeface="Arial MT"/>
                <a:cs typeface="Arial MT"/>
              </a:rPr>
              <a:t> </a:t>
            </a:r>
            <a:r>
              <a:rPr sz="2000" spc="-20" dirty="0">
                <a:latin typeface="Arial MT"/>
                <a:cs typeface="Arial MT"/>
              </a:rPr>
              <a:t>risk</a:t>
            </a:r>
            <a:endParaRPr sz="2000" dirty="0">
              <a:latin typeface="Arial MT"/>
              <a:cs typeface="Arial MT"/>
            </a:endParaRPr>
          </a:p>
          <a:p>
            <a:pPr marL="325120" marR="130810" indent="-214629">
              <a:lnSpc>
                <a:spcPct val="100000"/>
              </a:lnSpc>
              <a:spcBef>
                <a:spcPts val="320"/>
              </a:spcBef>
              <a:buChar char="–"/>
              <a:tabLst>
                <a:tab pos="325120" algn="l"/>
              </a:tabLst>
            </a:pPr>
            <a:r>
              <a:rPr sz="2000" dirty="0">
                <a:latin typeface="Arial MT"/>
                <a:cs typeface="Arial MT"/>
              </a:rPr>
              <a:t>High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risk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(or</a:t>
            </a:r>
            <a:r>
              <a:rPr sz="2000" spc="-3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Red):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this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is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the</a:t>
            </a:r>
            <a:r>
              <a:rPr sz="2000" spc="-3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most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sensitive/critical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classification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and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is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selected</a:t>
            </a:r>
            <a:r>
              <a:rPr sz="2000" spc="-35" dirty="0">
                <a:latin typeface="Arial MT"/>
                <a:cs typeface="Arial MT"/>
              </a:rPr>
              <a:t> </a:t>
            </a:r>
            <a:r>
              <a:rPr sz="2000" spc="-25" dirty="0">
                <a:latin typeface="Arial MT"/>
                <a:cs typeface="Arial MT"/>
              </a:rPr>
              <a:t>if </a:t>
            </a:r>
            <a:r>
              <a:rPr sz="2000" dirty="0">
                <a:latin typeface="Arial MT"/>
                <a:cs typeface="Arial MT"/>
              </a:rPr>
              <a:t>the</a:t>
            </a:r>
            <a:r>
              <a:rPr sz="2000" spc="-4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loss</a:t>
            </a:r>
            <a:r>
              <a:rPr sz="2000" spc="-4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of</a:t>
            </a:r>
            <a:r>
              <a:rPr sz="2000" spc="-40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confidentiality,</a:t>
            </a:r>
            <a:r>
              <a:rPr sz="2000" spc="-40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integrity,</a:t>
            </a:r>
            <a:r>
              <a:rPr sz="2000" spc="-4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or</a:t>
            </a:r>
            <a:r>
              <a:rPr sz="2000" spc="-4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availability</a:t>
            </a:r>
            <a:r>
              <a:rPr sz="2000" spc="-4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of</a:t>
            </a:r>
            <a:r>
              <a:rPr sz="2000" spc="-4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the</a:t>
            </a:r>
            <a:r>
              <a:rPr sz="2000" spc="-4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data</a:t>
            </a:r>
            <a:r>
              <a:rPr sz="2000" spc="-40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would</a:t>
            </a:r>
            <a:endParaRPr sz="2000" dirty="0">
              <a:latin typeface="Arial MT"/>
              <a:cs typeface="Arial MT"/>
            </a:endParaRPr>
          </a:p>
          <a:p>
            <a:pPr marL="325120" marR="273685" algn="just">
              <a:lnSpc>
                <a:spcPts val="1920"/>
              </a:lnSpc>
              <a:spcBef>
                <a:spcPts val="60"/>
              </a:spcBef>
            </a:pPr>
            <a:r>
              <a:rPr sz="2000" dirty="0">
                <a:latin typeface="Arial MT"/>
                <a:cs typeface="Arial MT"/>
              </a:rPr>
              <a:t>have</a:t>
            </a:r>
            <a:r>
              <a:rPr sz="2000" spc="-55" dirty="0">
                <a:latin typeface="Arial MT"/>
                <a:cs typeface="Arial MT"/>
              </a:rPr>
              <a:t> </a:t>
            </a:r>
            <a:r>
              <a:rPr sz="2000" i="1" dirty="0">
                <a:latin typeface="Arial"/>
                <a:cs typeface="Arial"/>
              </a:rPr>
              <a:t>high</a:t>
            </a:r>
            <a:r>
              <a:rPr sz="2000" i="1" spc="-50" dirty="0">
                <a:latin typeface="Arial"/>
                <a:cs typeface="Arial"/>
              </a:rPr>
              <a:t> </a:t>
            </a:r>
            <a:r>
              <a:rPr sz="2000" dirty="0">
                <a:latin typeface="Arial MT"/>
                <a:cs typeface="Arial MT"/>
              </a:rPr>
              <a:t>strategic,</a:t>
            </a:r>
            <a:r>
              <a:rPr sz="2000" spc="-5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compliance,</a:t>
            </a:r>
            <a:r>
              <a:rPr sz="2000" spc="-5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operational,</a:t>
            </a:r>
            <a:r>
              <a:rPr sz="2000" spc="-5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financial,</a:t>
            </a:r>
            <a:r>
              <a:rPr sz="2000" spc="-5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or</a:t>
            </a:r>
            <a:r>
              <a:rPr sz="2000" spc="-5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reputational</a:t>
            </a:r>
            <a:r>
              <a:rPr sz="2000" spc="-5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risk</a:t>
            </a:r>
            <a:r>
              <a:rPr sz="2000" spc="-5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to</a:t>
            </a:r>
            <a:r>
              <a:rPr sz="2000" spc="-50" dirty="0">
                <a:latin typeface="Arial MT"/>
                <a:cs typeface="Arial MT"/>
              </a:rPr>
              <a:t> </a:t>
            </a:r>
            <a:r>
              <a:rPr sz="2000" spc="-25" dirty="0">
                <a:latin typeface="Arial MT"/>
                <a:cs typeface="Arial MT"/>
              </a:rPr>
              <a:t>the </a:t>
            </a:r>
            <a:r>
              <a:rPr sz="2000" dirty="0">
                <a:latin typeface="Arial MT"/>
                <a:cs typeface="Arial MT"/>
              </a:rPr>
              <a:t>University.</a:t>
            </a:r>
            <a:r>
              <a:rPr sz="2000" spc="34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Often</a:t>
            </a:r>
            <a:r>
              <a:rPr sz="2000" spc="-5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exposure</a:t>
            </a:r>
            <a:r>
              <a:rPr sz="2000" spc="-5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of</a:t>
            </a:r>
            <a:r>
              <a:rPr sz="2000" spc="-5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this</a:t>
            </a:r>
            <a:r>
              <a:rPr sz="2000" spc="-5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data</a:t>
            </a:r>
            <a:r>
              <a:rPr sz="2000" spc="-5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requires</a:t>
            </a:r>
            <a:r>
              <a:rPr sz="2000" spc="-5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specific</a:t>
            </a:r>
            <a:r>
              <a:rPr sz="2000" spc="-5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action</a:t>
            </a:r>
            <a:r>
              <a:rPr sz="2000" spc="-5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by</a:t>
            </a:r>
            <a:r>
              <a:rPr sz="2000" spc="-5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the</a:t>
            </a:r>
            <a:r>
              <a:rPr sz="2000" spc="-55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University </a:t>
            </a:r>
            <a:r>
              <a:rPr sz="2000" dirty="0">
                <a:latin typeface="Arial MT"/>
                <a:cs typeface="Arial MT"/>
              </a:rPr>
              <a:t>under</a:t>
            </a:r>
            <a:r>
              <a:rPr sz="2000" spc="-4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local,</a:t>
            </a:r>
            <a:r>
              <a:rPr sz="2000" spc="-4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state,</a:t>
            </a:r>
            <a:r>
              <a:rPr sz="2000" spc="-4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or</a:t>
            </a:r>
            <a:r>
              <a:rPr sz="2000" spc="-4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federal</a:t>
            </a:r>
            <a:r>
              <a:rPr sz="2000" spc="-45" dirty="0">
                <a:latin typeface="Arial MT"/>
                <a:cs typeface="Arial MT"/>
              </a:rPr>
              <a:t> </a:t>
            </a:r>
            <a:r>
              <a:rPr sz="2000" spc="-25" dirty="0">
                <a:latin typeface="Arial MT"/>
                <a:cs typeface="Arial MT"/>
              </a:rPr>
              <a:t>law</a:t>
            </a:r>
            <a:endParaRPr sz="2000" dirty="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17231416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327B93AD-C0E9-461A-BDC2-A8D54604D6C1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022094F4-589B-489D-B1D7-1CE1461D47A4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D732A972-7620-4010-A3C8-0A15D6C68255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717FA587-3B6A-43F2-9140-A1EFBF479EAC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060B59CD-2615-44EE-98D7-5183F05C12A9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grpSp>
        <p:nvGrpSpPr>
          <p:cNvPr id="9" name="object 2">
            <a:extLst>
              <a:ext uri="{FF2B5EF4-FFF2-40B4-BE49-F238E27FC236}">
                <a16:creationId xmlns:a16="http://schemas.microsoft.com/office/drawing/2014/main" id="{42C95B30-961C-4816-8235-0F5AEC8C01CF}"/>
              </a:ext>
            </a:extLst>
          </p:cNvPr>
          <p:cNvGrpSpPr/>
          <p:nvPr/>
        </p:nvGrpSpPr>
        <p:grpSpPr>
          <a:xfrm>
            <a:off x="650087" y="2453142"/>
            <a:ext cx="8153400" cy="3537585"/>
            <a:chOff x="609485" y="1580758"/>
            <a:chExt cx="8153400" cy="3537585"/>
          </a:xfrm>
        </p:grpSpPr>
        <p:pic>
          <p:nvPicPr>
            <p:cNvPr id="10" name="object 3">
              <a:extLst>
                <a:ext uri="{FF2B5EF4-FFF2-40B4-BE49-F238E27FC236}">
                  <a16:creationId xmlns:a16="http://schemas.microsoft.com/office/drawing/2014/main" id="{8CC6B59B-BC87-493E-8104-4A061ABCF297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09485" y="1580758"/>
              <a:ext cx="7772044" cy="2977565"/>
            </a:xfrm>
            <a:prstGeom prst="rect">
              <a:avLst/>
            </a:prstGeom>
          </p:spPr>
        </p:pic>
        <p:sp>
          <p:nvSpPr>
            <p:cNvPr id="11" name="object 4">
              <a:extLst>
                <a:ext uri="{FF2B5EF4-FFF2-40B4-BE49-F238E27FC236}">
                  <a16:creationId xmlns:a16="http://schemas.microsoft.com/office/drawing/2014/main" id="{1B359657-269A-4607-9591-00EC9AB50AF8}"/>
                </a:ext>
              </a:extLst>
            </p:cNvPr>
            <p:cNvSpPr/>
            <p:nvPr/>
          </p:nvSpPr>
          <p:spPr>
            <a:xfrm>
              <a:off x="609485" y="1581126"/>
              <a:ext cx="7772400" cy="2978150"/>
            </a:xfrm>
            <a:custGeom>
              <a:avLst/>
              <a:gdLst/>
              <a:ahLst/>
              <a:cxnLst/>
              <a:rect l="l" t="t" r="r" b="b"/>
              <a:pathLst>
                <a:path w="7772400" h="2978150">
                  <a:moveTo>
                    <a:pt x="0" y="0"/>
                  </a:moveTo>
                  <a:lnTo>
                    <a:pt x="7772031" y="0"/>
                  </a:lnTo>
                  <a:lnTo>
                    <a:pt x="7772031" y="2977553"/>
                  </a:lnTo>
                  <a:lnTo>
                    <a:pt x="0" y="2977553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D8D8D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5">
            <a:extLst>
              <a:ext uri="{FF2B5EF4-FFF2-40B4-BE49-F238E27FC236}">
                <a16:creationId xmlns:a16="http://schemas.microsoft.com/office/drawing/2014/main" id="{CB4ABC55-5545-4EBD-87F3-36B577C94D2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54380" y="1192512"/>
            <a:ext cx="7635240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44600">
              <a:lnSpc>
                <a:spcPct val="100000"/>
              </a:lnSpc>
              <a:spcBef>
                <a:spcPts val="100"/>
              </a:spcBef>
            </a:pPr>
            <a:r>
              <a:rPr sz="4000" b="1" dirty="0"/>
              <a:t>Samples</a:t>
            </a:r>
            <a:r>
              <a:rPr sz="4000" b="1" spc="-70" dirty="0"/>
              <a:t> </a:t>
            </a:r>
            <a:r>
              <a:rPr sz="4000" b="1" dirty="0"/>
              <a:t>of</a:t>
            </a:r>
            <a:r>
              <a:rPr sz="4000" b="1" spc="-125" dirty="0"/>
              <a:t> </a:t>
            </a:r>
            <a:r>
              <a:rPr sz="4000" b="1" dirty="0"/>
              <a:t>Types</a:t>
            </a:r>
            <a:r>
              <a:rPr sz="4000" b="1" spc="-65" dirty="0"/>
              <a:t> </a:t>
            </a:r>
            <a:r>
              <a:rPr sz="4000" b="1" dirty="0"/>
              <a:t>of</a:t>
            </a:r>
            <a:r>
              <a:rPr sz="4000" b="1" spc="-70" dirty="0"/>
              <a:t> </a:t>
            </a:r>
            <a:r>
              <a:rPr sz="4000" b="1" spc="-20" dirty="0"/>
              <a:t>Data</a:t>
            </a:r>
          </a:p>
        </p:txBody>
      </p:sp>
      <p:sp>
        <p:nvSpPr>
          <p:cNvPr id="13" name="object 6">
            <a:extLst>
              <a:ext uri="{FF2B5EF4-FFF2-40B4-BE49-F238E27FC236}">
                <a16:creationId xmlns:a16="http://schemas.microsoft.com/office/drawing/2014/main" id="{951F5140-E671-452A-AABC-EFDF0E9EF357}"/>
              </a:ext>
            </a:extLst>
          </p:cNvPr>
          <p:cNvSpPr txBox="1"/>
          <p:nvPr/>
        </p:nvSpPr>
        <p:spPr>
          <a:xfrm>
            <a:off x="576542" y="2064598"/>
            <a:ext cx="11620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50" dirty="0">
                <a:latin typeface="Arial MT"/>
                <a:cs typeface="Arial MT"/>
              </a:rPr>
              <a:t>•</a:t>
            </a:r>
            <a:endParaRPr sz="2000">
              <a:latin typeface="Arial MT"/>
              <a:cs typeface="Arial MT"/>
            </a:endParaRPr>
          </a:p>
        </p:txBody>
      </p:sp>
      <p:sp>
        <p:nvSpPr>
          <p:cNvPr id="14" name="object 7">
            <a:extLst>
              <a:ext uri="{FF2B5EF4-FFF2-40B4-BE49-F238E27FC236}">
                <a16:creationId xmlns:a16="http://schemas.microsoft.com/office/drawing/2014/main" id="{41C969FA-59CB-4BF5-B995-10341CD58C6A}"/>
              </a:ext>
            </a:extLst>
          </p:cNvPr>
          <p:cNvSpPr txBox="1"/>
          <p:nvPr/>
        </p:nvSpPr>
        <p:spPr>
          <a:xfrm>
            <a:off x="833577" y="2105644"/>
            <a:ext cx="543623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latin typeface="Arial MT"/>
                <a:cs typeface="Arial MT"/>
              </a:rPr>
              <a:t>Small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portion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of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types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from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University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of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Oregon</a:t>
            </a:r>
            <a:endParaRPr sz="200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4113602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2C84314B-83C5-45A9-87E8-0BED0C2660E5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12E78451-FB99-4202-814A-FC8B9DDB58EB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9BB20CA7-E2B8-46D5-9748-911F7910473C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6D3C40CE-61C8-4651-9014-7D9EAAA33905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B6FD28A6-B31A-495F-87A8-222334568D1D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92C68B02-9DB2-4EDB-A613-943547C57BA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38360" y="1455014"/>
            <a:ext cx="763524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44855">
              <a:lnSpc>
                <a:spcPct val="100000"/>
              </a:lnSpc>
              <a:spcBef>
                <a:spcPts val="100"/>
              </a:spcBef>
            </a:pPr>
            <a:r>
              <a:rPr sz="3600" b="1" dirty="0"/>
              <a:t>Sample</a:t>
            </a:r>
            <a:r>
              <a:rPr sz="3600" b="1" spc="-25" dirty="0"/>
              <a:t> </a:t>
            </a:r>
            <a:r>
              <a:rPr sz="3600" b="1" dirty="0"/>
              <a:t>of</a:t>
            </a:r>
            <a:r>
              <a:rPr sz="3600" b="1" spc="-20" dirty="0"/>
              <a:t> </a:t>
            </a:r>
            <a:r>
              <a:rPr sz="3600" b="1" dirty="0"/>
              <a:t>a</a:t>
            </a:r>
            <a:r>
              <a:rPr sz="3600" b="1" spc="-15" dirty="0"/>
              <a:t> </a:t>
            </a:r>
            <a:r>
              <a:rPr sz="3600" b="1" dirty="0"/>
              <a:t>specific</a:t>
            </a:r>
            <a:r>
              <a:rPr sz="3600" b="1" spc="-15" dirty="0"/>
              <a:t> </a:t>
            </a:r>
            <a:r>
              <a:rPr sz="3600" b="1" dirty="0"/>
              <a:t>data</a:t>
            </a:r>
            <a:r>
              <a:rPr sz="3600" b="1" spc="-10" dirty="0"/>
              <a:t> </a:t>
            </a:r>
            <a:r>
              <a:rPr sz="3600" b="1" spc="-20" dirty="0"/>
              <a:t>type</a:t>
            </a:r>
          </a:p>
        </p:txBody>
      </p:sp>
      <p:grpSp>
        <p:nvGrpSpPr>
          <p:cNvPr id="10" name="object 3">
            <a:extLst>
              <a:ext uri="{FF2B5EF4-FFF2-40B4-BE49-F238E27FC236}">
                <a16:creationId xmlns:a16="http://schemas.microsoft.com/office/drawing/2014/main" id="{C95E44D8-C67B-4FD0-8626-3BAF9826F6A2}"/>
              </a:ext>
            </a:extLst>
          </p:cNvPr>
          <p:cNvGrpSpPr/>
          <p:nvPr/>
        </p:nvGrpSpPr>
        <p:grpSpPr>
          <a:xfrm>
            <a:off x="233680" y="2416808"/>
            <a:ext cx="8818880" cy="3406140"/>
            <a:chOff x="162725" y="1063080"/>
            <a:chExt cx="8818880" cy="3406140"/>
          </a:xfrm>
        </p:grpSpPr>
        <p:pic>
          <p:nvPicPr>
            <p:cNvPr id="11" name="object 4">
              <a:extLst>
                <a:ext uri="{FF2B5EF4-FFF2-40B4-BE49-F238E27FC236}">
                  <a16:creationId xmlns:a16="http://schemas.microsoft.com/office/drawing/2014/main" id="{245AF63B-12F5-4115-A911-8316BE5A3113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11678" y="1139648"/>
              <a:ext cx="8731146" cy="3304195"/>
            </a:xfrm>
            <a:prstGeom prst="rect">
              <a:avLst/>
            </a:prstGeom>
          </p:spPr>
        </p:pic>
        <p:sp>
          <p:nvSpPr>
            <p:cNvPr id="12" name="object 5">
              <a:extLst>
                <a:ext uri="{FF2B5EF4-FFF2-40B4-BE49-F238E27FC236}">
                  <a16:creationId xmlns:a16="http://schemas.microsoft.com/office/drawing/2014/main" id="{E1B2D902-898B-4D30-BA3E-C3AE3FD08397}"/>
                </a:ext>
              </a:extLst>
            </p:cNvPr>
            <p:cNvSpPr/>
            <p:nvPr/>
          </p:nvSpPr>
          <p:spPr>
            <a:xfrm>
              <a:off x="162725" y="1063080"/>
              <a:ext cx="8818880" cy="3406140"/>
            </a:xfrm>
            <a:custGeom>
              <a:avLst/>
              <a:gdLst/>
              <a:ahLst/>
              <a:cxnLst/>
              <a:rect l="l" t="t" r="r" b="b"/>
              <a:pathLst>
                <a:path w="8818880" h="3406140">
                  <a:moveTo>
                    <a:pt x="0" y="0"/>
                  </a:moveTo>
                  <a:lnTo>
                    <a:pt x="8818549" y="0"/>
                  </a:lnTo>
                  <a:lnTo>
                    <a:pt x="8818549" y="3405606"/>
                  </a:lnTo>
                  <a:lnTo>
                    <a:pt x="0" y="340560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D8D8D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0676439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60C3EA22-C2DA-47F3-923D-669447FB0CB1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CE2CDDBC-AD1F-444F-9EAB-E373B3F55884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1D03EBC1-2281-435D-9678-95D7ED173C74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8BB3F6B1-2FA3-4D5A-A98A-22C6DCB5B58A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2790C6A5-E9AB-4DE9-ABE7-D08D322A044C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AFE7B9AC-1B80-4A4F-AE16-DF699FDE51A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76542" y="1579626"/>
            <a:ext cx="8080131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01320">
              <a:lnSpc>
                <a:spcPct val="100000"/>
              </a:lnSpc>
              <a:spcBef>
                <a:spcPts val="100"/>
              </a:spcBef>
            </a:pPr>
            <a:r>
              <a:rPr sz="3600" b="1" dirty="0"/>
              <a:t>Security</a:t>
            </a:r>
            <a:r>
              <a:rPr sz="3600" b="1" spc="-30" dirty="0"/>
              <a:t> </a:t>
            </a:r>
            <a:r>
              <a:rPr sz="3600" b="1" dirty="0"/>
              <a:t>Incident</a:t>
            </a:r>
            <a:r>
              <a:rPr sz="3600" b="1" spc="-35" dirty="0"/>
              <a:t> </a:t>
            </a:r>
            <a:r>
              <a:rPr sz="3600" b="1" dirty="0"/>
              <a:t>Response</a:t>
            </a:r>
            <a:r>
              <a:rPr sz="3600" b="1" spc="-25" dirty="0"/>
              <a:t> </a:t>
            </a:r>
            <a:r>
              <a:rPr sz="3600" b="1" spc="-10" dirty="0"/>
              <a:t>Policy</a:t>
            </a: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A898B8E6-DA0C-409C-9722-00403D58B111}"/>
              </a:ext>
            </a:extLst>
          </p:cNvPr>
          <p:cNvSpPr txBox="1">
            <a:spLocks/>
          </p:cNvSpPr>
          <p:nvPr/>
        </p:nvSpPr>
        <p:spPr>
          <a:xfrm>
            <a:off x="820877" y="2453632"/>
            <a:ext cx="7724140" cy="2736647"/>
          </a:xfrm>
          <a:prstGeom prst="rect">
            <a:avLst/>
          </a:prstGeom>
        </p:spPr>
        <p:txBody>
          <a:bodyPr vert="horz" wrap="square" lIns="0" tIns="5842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400" marR="76200">
              <a:lnSpc>
                <a:spcPct val="100000"/>
              </a:lnSpc>
              <a:spcBef>
                <a:spcPts val="100"/>
              </a:spcBef>
            </a:pPr>
            <a:r>
              <a:rPr lang="en-US" sz="2400" dirty="0"/>
              <a:t>Requires</a:t>
            </a:r>
            <a:r>
              <a:rPr lang="en-US" sz="2400" spc="-30" dirty="0"/>
              <a:t> </a:t>
            </a:r>
            <a:r>
              <a:rPr lang="en-US" sz="2400" dirty="0"/>
              <a:t>anyone</a:t>
            </a:r>
            <a:r>
              <a:rPr lang="en-US" sz="2400" spc="-25" dirty="0"/>
              <a:t> </a:t>
            </a:r>
            <a:r>
              <a:rPr lang="en-US" sz="2400" dirty="0"/>
              <a:t>associated</a:t>
            </a:r>
            <a:r>
              <a:rPr lang="en-US" sz="2400" spc="-30" dirty="0"/>
              <a:t> </a:t>
            </a:r>
            <a:r>
              <a:rPr lang="en-US" sz="2400" dirty="0"/>
              <a:t>with</a:t>
            </a:r>
            <a:r>
              <a:rPr lang="en-US" sz="2400" spc="-25" dirty="0"/>
              <a:t> </a:t>
            </a:r>
            <a:r>
              <a:rPr lang="en-US" sz="2400" dirty="0"/>
              <a:t>institution</a:t>
            </a:r>
            <a:r>
              <a:rPr lang="en-US" sz="2400" spc="-30" dirty="0"/>
              <a:t> </a:t>
            </a:r>
            <a:r>
              <a:rPr lang="en-US" sz="2400" dirty="0"/>
              <a:t>to</a:t>
            </a:r>
            <a:r>
              <a:rPr lang="en-US" sz="2400" spc="-25" dirty="0"/>
              <a:t> </a:t>
            </a:r>
            <a:r>
              <a:rPr lang="en-US" sz="2400" dirty="0"/>
              <a:t>report</a:t>
            </a:r>
            <a:r>
              <a:rPr lang="en-US" sz="2400" spc="-25" dirty="0"/>
              <a:t> </a:t>
            </a:r>
            <a:r>
              <a:rPr lang="en-US" sz="2400" dirty="0"/>
              <a:t>a</a:t>
            </a:r>
            <a:r>
              <a:rPr lang="en-US" sz="2400" spc="-30" dirty="0"/>
              <a:t> </a:t>
            </a:r>
            <a:r>
              <a:rPr lang="en-US" sz="2400" spc="-10" dirty="0"/>
              <a:t>security </a:t>
            </a:r>
            <a:r>
              <a:rPr lang="en-US" sz="2400" dirty="0"/>
              <a:t>incident</a:t>
            </a:r>
            <a:r>
              <a:rPr lang="en-US" sz="2400" spc="-20" dirty="0"/>
              <a:t> </a:t>
            </a:r>
            <a:r>
              <a:rPr lang="en-US" sz="2400" dirty="0"/>
              <a:t>the</a:t>
            </a:r>
            <a:r>
              <a:rPr lang="en-US" sz="2400" spc="-15" dirty="0"/>
              <a:t> </a:t>
            </a:r>
            <a:r>
              <a:rPr lang="en-US" sz="2400" dirty="0"/>
              <a:t>security</a:t>
            </a:r>
            <a:r>
              <a:rPr lang="en-US" sz="2400" spc="-20" dirty="0"/>
              <a:t> </a:t>
            </a:r>
            <a:r>
              <a:rPr lang="en-US" sz="2400" dirty="0"/>
              <a:t>team</a:t>
            </a:r>
            <a:r>
              <a:rPr lang="en-US" sz="2400" spc="-15" dirty="0"/>
              <a:t> </a:t>
            </a:r>
            <a:r>
              <a:rPr lang="en-US" sz="2400" dirty="0"/>
              <a:t>(duty</a:t>
            </a:r>
            <a:r>
              <a:rPr lang="en-US" sz="2400" spc="-15" dirty="0"/>
              <a:t> </a:t>
            </a:r>
            <a:r>
              <a:rPr lang="en-US" sz="2400" dirty="0"/>
              <a:t>to</a:t>
            </a:r>
            <a:r>
              <a:rPr lang="en-US" sz="2400" spc="-20" dirty="0"/>
              <a:t> </a:t>
            </a:r>
            <a:r>
              <a:rPr lang="en-US" sz="2400" spc="-10" dirty="0"/>
              <a:t>report)</a:t>
            </a:r>
            <a:endParaRPr lang="en-US" sz="2400" dirty="0"/>
          </a:p>
          <a:p>
            <a:pPr marL="25400" marR="181610">
              <a:lnSpc>
                <a:spcPct val="100000"/>
              </a:lnSpc>
              <a:spcBef>
                <a:spcPts val="420"/>
              </a:spcBef>
            </a:pPr>
            <a:r>
              <a:rPr lang="en-US" sz="2400" dirty="0"/>
              <a:t>When</a:t>
            </a:r>
            <a:r>
              <a:rPr lang="en-US" sz="2400" spc="-20" dirty="0"/>
              <a:t> </a:t>
            </a:r>
            <a:r>
              <a:rPr lang="en-US" sz="2400" dirty="0"/>
              <a:t>a</a:t>
            </a:r>
            <a:r>
              <a:rPr lang="en-US" sz="2400" spc="-20" dirty="0"/>
              <a:t> </a:t>
            </a:r>
            <a:r>
              <a:rPr lang="en-US" sz="2400" dirty="0"/>
              <a:t>report</a:t>
            </a:r>
            <a:r>
              <a:rPr lang="en-US" sz="2400" spc="-20" dirty="0"/>
              <a:t> </a:t>
            </a:r>
            <a:r>
              <a:rPr lang="en-US" sz="2400" dirty="0"/>
              <a:t>has</a:t>
            </a:r>
            <a:r>
              <a:rPr lang="en-US" sz="2400" spc="-20" dirty="0"/>
              <a:t> </a:t>
            </a:r>
            <a:r>
              <a:rPr lang="en-US" sz="2400" dirty="0"/>
              <a:t>been</a:t>
            </a:r>
            <a:r>
              <a:rPr lang="en-US" sz="2400" spc="-20" dirty="0"/>
              <a:t> </a:t>
            </a:r>
            <a:r>
              <a:rPr lang="en-US" sz="2400" dirty="0"/>
              <a:t>submitted,</a:t>
            </a:r>
            <a:r>
              <a:rPr lang="en-US" sz="2400" spc="-20" dirty="0"/>
              <a:t> </a:t>
            </a:r>
            <a:r>
              <a:rPr lang="en-US" sz="2400" dirty="0"/>
              <a:t>requires</a:t>
            </a:r>
            <a:r>
              <a:rPr lang="en-US" sz="2400" spc="-20" dirty="0"/>
              <a:t> </a:t>
            </a:r>
            <a:r>
              <a:rPr lang="en-US" sz="2400" dirty="0"/>
              <a:t>that</a:t>
            </a:r>
            <a:r>
              <a:rPr lang="en-US" sz="2400" spc="-20" dirty="0"/>
              <a:t> </a:t>
            </a:r>
            <a:r>
              <a:rPr lang="en-US" sz="2400" dirty="0"/>
              <a:t>the</a:t>
            </a:r>
            <a:r>
              <a:rPr lang="en-US" sz="2400" spc="-20" dirty="0"/>
              <a:t> </a:t>
            </a:r>
            <a:r>
              <a:rPr lang="en-US" sz="2400" dirty="0"/>
              <a:t>policy</a:t>
            </a:r>
            <a:r>
              <a:rPr lang="en-US" sz="2400" spc="-20" dirty="0"/>
              <a:t> </a:t>
            </a:r>
            <a:r>
              <a:rPr lang="en-US" sz="2400" spc="-25" dirty="0"/>
              <a:t>be </a:t>
            </a:r>
            <a:r>
              <a:rPr lang="en-US" sz="2400" spc="-10" dirty="0"/>
              <a:t>followed</a:t>
            </a:r>
            <a:endParaRPr lang="en-US" sz="2400" dirty="0"/>
          </a:p>
          <a:p>
            <a:pPr marL="25400" marR="17780">
              <a:lnSpc>
                <a:spcPct val="100000"/>
              </a:lnSpc>
              <a:spcBef>
                <a:spcPts val="420"/>
              </a:spcBef>
            </a:pPr>
            <a:r>
              <a:rPr lang="en-US" sz="2400" dirty="0"/>
              <a:t>The</a:t>
            </a:r>
            <a:r>
              <a:rPr lang="en-US" sz="2400" spc="-20" dirty="0"/>
              <a:t> </a:t>
            </a:r>
            <a:r>
              <a:rPr lang="en-US" sz="2400" dirty="0"/>
              <a:t>activities</a:t>
            </a:r>
            <a:r>
              <a:rPr lang="en-US" sz="2400" spc="-15" dirty="0"/>
              <a:t> </a:t>
            </a:r>
            <a:r>
              <a:rPr lang="en-US" sz="2400" dirty="0"/>
              <a:t>for</a:t>
            </a:r>
            <a:r>
              <a:rPr lang="en-US" sz="2400" spc="-15" dirty="0"/>
              <a:t> </a:t>
            </a:r>
            <a:r>
              <a:rPr lang="en-US" sz="2400" dirty="0"/>
              <a:t>following</a:t>
            </a:r>
            <a:r>
              <a:rPr lang="en-US" sz="2400" spc="-20" dirty="0"/>
              <a:t> </a:t>
            </a:r>
            <a:r>
              <a:rPr lang="en-US" sz="2400" dirty="0"/>
              <a:t>up</a:t>
            </a:r>
            <a:r>
              <a:rPr lang="en-US" sz="2400" spc="-15" dirty="0"/>
              <a:t> </a:t>
            </a:r>
            <a:r>
              <a:rPr lang="en-US" sz="2400" dirty="0"/>
              <a:t>on</a:t>
            </a:r>
            <a:r>
              <a:rPr lang="en-US" sz="2400" spc="-15" dirty="0"/>
              <a:t> </a:t>
            </a:r>
            <a:r>
              <a:rPr lang="en-US" sz="2400" dirty="0"/>
              <a:t>a</a:t>
            </a:r>
            <a:r>
              <a:rPr lang="en-US" sz="2400" spc="-15" dirty="0"/>
              <a:t> </a:t>
            </a:r>
            <a:r>
              <a:rPr lang="en-US" sz="2400" dirty="0"/>
              <a:t>report</a:t>
            </a:r>
            <a:r>
              <a:rPr lang="en-US" sz="2400" spc="-20" dirty="0"/>
              <a:t> </a:t>
            </a:r>
            <a:r>
              <a:rPr lang="en-US" sz="2400" dirty="0"/>
              <a:t>might</a:t>
            </a:r>
            <a:r>
              <a:rPr lang="en-US" sz="2400" spc="-15" dirty="0"/>
              <a:t> </a:t>
            </a:r>
            <a:r>
              <a:rPr lang="en-US" sz="2400" dirty="0"/>
              <a:t>well</a:t>
            </a:r>
            <a:r>
              <a:rPr lang="en-US" sz="2400" spc="-15" dirty="0"/>
              <a:t> </a:t>
            </a:r>
            <a:r>
              <a:rPr lang="en-US" sz="2400" dirty="0"/>
              <a:t>be</a:t>
            </a:r>
            <a:r>
              <a:rPr lang="en-US" sz="2400" spc="-15" dirty="0"/>
              <a:t> </a:t>
            </a:r>
            <a:r>
              <a:rPr lang="en-US" sz="2400" dirty="0"/>
              <a:t>a</a:t>
            </a:r>
            <a:r>
              <a:rPr lang="en-US" sz="2400" spc="-20" dirty="0"/>
              <a:t> </a:t>
            </a:r>
            <a:r>
              <a:rPr lang="en-US" sz="2400" spc="-10" dirty="0"/>
              <a:t>stand- </a:t>
            </a:r>
            <a:r>
              <a:rPr lang="en-US" sz="2400" dirty="0"/>
              <a:t>alone</a:t>
            </a:r>
            <a:r>
              <a:rPr lang="en-US" sz="2400" spc="-30" dirty="0"/>
              <a:t> </a:t>
            </a:r>
            <a:r>
              <a:rPr lang="en-US" sz="2400" dirty="0"/>
              <a:t>document</a:t>
            </a:r>
            <a:r>
              <a:rPr lang="en-US" sz="2400" spc="-20" dirty="0"/>
              <a:t> </a:t>
            </a:r>
            <a:r>
              <a:rPr lang="en-US" sz="2400" dirty="0"/>
              <a:t>that</a:t>
            </a:r>
            <a:r>
              <a:rPr lang="en-US" sz="2400" spc="-15" dirty="0"/>
              <a:t> </a:t>
            </a:r>
            <a:r>
              <a:rPr lang="en-US" sz="2400" dirty="0"/>
              <a:t>is</a:t>
            </a:r>
            <a:r>
              <a:rPr lang="en-US" sz="2400" spc="-20" dirty="0"/>
              <a:t> </a:t>
            </a:r>
            <a:r>
              <a:rPr lang="en-US" sz="2400" dirty="0"/>
              <a:t>a</a:t>
            </a:r>
            <a:r>
              <a:rPr lang="en-US" sz="2400" spc="-15" dirty="0"/>
              <a:t> </a:t>
            </a:r>
            <a:r>
              <a:rPr lang="en-US" sz="2400" spc="-10" dirty="0"/>
              <a:t>procedure</a:t>
            </a:r>
            <a:endParaRPr lang="en-US" sz="2400" dirty="0"/>
          </a:p>
          <a:p>
            <a:pPr marL="0" indent="0">
              <a:lnSpc>
                <a:spcPct val="100000"/>
              </a:lnSpc>
              <a:spcBef>
                <a:spcPts val="359"/>
              </a:spcBef>
              <a:buNone/>
            </a:pPr>
            <a:r>
              <a:rPr lang="en-US" baseline="9259" dirty="0"/>
              <a:t> –</a:t>
            </a:r>
            <a:r>
              <a:rPr lang="en-US" spc="240" baseline="9259" dirty="0"/>
              <a:t> </a:t>
            </a:r>
            <a:r>
              <a:rPr lang="en-US" sz="2000" dirty="0"/>
              <a:t>Procedures</a:t>
            </a:r>
            <a:r>
              <a:rPr lang="en-US" sz="2000" spc="-15" dirty="0"/>
              <a:t> </a:t>
            </a:r>
            <a:r>
              <a:rPr lang="en-US" sz="2000" dirty="0"/>
              <a:t>are</a:t>
            </a:r>
            <a:r>
              <a:rPr lang="en-US" sz="2000" spc="-10" dirty="0"/>
              <a:t> </a:t>
            </a:r>
            <a:r>
              <a:rPr lang="en-US" sz="2000" dirty="0"/>
              <a:t>easier</a:t>
            </a:r>
            <a:r>
              <a:rPr lang="en-US" sz="2000" spc="-15" dirty="0"/>
              <a:t> </a:t>
            </a:r>
            <a:r>
              <a:rPr lang="en-US" sz="2000" dirty="0"/>
              <a:t>to</a:t>
            </a:r>
            <a:r>
              <a:rPr lang="en-US" sz="2000" spc="-15" dirty="0"/>
              <a:t> </a:t>
            </a:r>
            <a:r>
              <a:rPr lang="en-US" sz="2000" dirty="0"/>
              <a:t>develop</a:t>
            </a:r>
            <a:r>
              <a:rPr lang="en-US" sz="2000" spc="-15" dirty="0"/>
              <a:t> </a:t>
            </a:r>
            <a:r>
              <a:rPr lang="en-US" sz="2000" dirty="0"/>
              <a:t>and</a:t>
            </a:r>
            <a:r>
              <a:rPr lang="en-US" sz="2000" spc="-10" dirty="0"/>
              <a:t> </a:t>
            </a:r>
            <a:r>
              <a:rPr lang="en-US" sz="2000" dirty="0"/>
              <a:t>modify</a:t>
            </a:r>
            <a:r>
              <a:rPr lang="en-US" sz="2000" spc="-15" dirty="0"/>
              <a:t> </a:t>
            </a:r>
            <a:r>
              <a:rPr lang="en-US" sz="2000" dirty="0"/>
              <a:t>than</a:t>
            </a:r>
            <a:r>
              <a:rPr lang="en-US" sz="2000" spc="-15" dirty="0"/>
              <a:t> </a:t>
            </a:r>
            <a:r>
              <a:rPr lang="en-US" sz="2000" dirty="0"/>
              <a:t>a</a:t>
            </a:r>
            <a:r>
              <a:rPr lang="en-US" sz="2000" spc="-5" dirty="0"/>
              <a:t> </a:t>
            </a:r>
            <a:r>
              <a:rPr lang="en-US" sz="2000" spc="-10" dirty="0"/>
              <a:t>policy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878913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F7DDCA11-6420-48E7-A436-DEB3F05B7592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380B8358-150B-4C50-89B4-B1215B70C331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46E80A4B-5F18-406C-A693-7CBB15767B8C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8511B5B6-C17C-44DF-83CA-4903A215DD30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6F7FBDF5-75E9-4C7B-8307-9E30B6F63650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7CC19410-8C4A-45A6-B37C-7D758F651E1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56817" y="1136266"/>
            <a:ext cx="763524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07720">
              <a:lnSpc>
                <a:spcPct val="100000"/>
              </a:lnSpc>
              <a:spcBef>
                <a:spcPts val="100"/>
              </a:spcBef>
            </a:pPr>
            <a:r>
              <a:rPr sz="3600" b="1" dirty="0"/>
              <a:t>Student</a:t>
            </a:r>
            <a:r>
              <a:rPr sz="3600" b="1" spc="-40" dirty="0"/>
              <a:t> </a:t>
            </a:r>
            <a:r>
              <a:rPr sz="3600" b="1" dirty="0"/>
              <a:t>or</a:t>
            </a:r>
            <a:r>
              <a:rPr sz="3600" b="1" spc="-35" dirty="0"/>
              <a:t> </a:t>
            </a:r>
            <a:r>
              <a:rPr sz="3600" b="1" dirty="0"/>
              <a:t>Employee</a:t>
            </a:r>
            <a:r>
              <a:rPr sz="3600" b="1" spc="-35" dirty="0"/>
              <a:t> </a:t>
            </a:r>
            <a:r>
              <a:rPr sz="3600" b="1" spc="-10" dirty="0"/>
              <a:t>Conduct</a:t>
            </a: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3AA1C314-E1A0-44ED-B62B-E7C7C44094B5}"/>
              </a:ext>
            </a:extLst>
          </p:cNvPr>
          <p:cNvSpPr txBox="1"/>
          <p:nvPr/>
        </p:nvSpPr>
        <p:spPr>
          <a:xfrm>
            <a:off x="562709" y="1850952"/>
            <a:ext cx="8159260" cy="39241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68300" marR="17780" indent="-34290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  <a:tabLst>
                <a:tab pos="1551305" algn="l"/>
                <a:tab pos="4864735" algn="l"/>
              </a:tabLst>
            </a:pPr>
            <a:r>
              <a:rPr sz="2400" dirty="0">
                <a:latin typeface="Arial MT"/>
                <a:cs typeface="Arial MT"/>
              </a:rPr>
              <a:t>This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is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non-</a:t>
            </a:r>
            <a:r>
              <a:rPr sz="2400" dirty="0">
                <a:latin typeface="Arial MT"/>
                <a:cs typeface="Arial MT"/>
              </a:rPr>
              <a:t>technology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specific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document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that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outlines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what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spc="-25" dirty="0">
                <a:latin typeface="Arial MT"/>
                <a:cs typeface="Arial MT"/>
              </a:rPr>
              <a:t>is </a:t>
            </a:r>
            <a:r>
              <a:rPr sz="2400" dirty="0">
                <a:latin typeface="Arial MT"/>
                <a:cs typeface="Arial MT"/>
              </a:rPr>
              <a:t>expected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from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the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student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or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employee.</a:t>
            </a:r>
            <a:endParaRPr lang="en-US" sz="2400" spc="-10" dirty="0">
              <a:latin typeface="Arial MT"/>
              <a:cs typeface="Arial MT"/>
            </a:endParaRPr>
          </a:p>
          <a:p>
            <a:pPr marL="368300" marR="17780" indent="-34290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  <a:tabLst>
                <a:tab pos="1551305" algn="l"/>
                <a:tab pos="4864735" algn="l"/>
              </a:tabLst>
            </a:pPr>
            <a:r>
              <a:rPr sz="2400" spc="-10" dirty="0">
                <a:latin typeface="Arial MT"/>
                <a:cs typeface="Arial MT"/>
              </a:rPr>
              <a:t>Typically</a:t>
            </a:r>
            <a:r>
              <a:rPr sz="2400" spc="-4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the</a:t>
            </a:r>
            <a:r>
              <a:rPr sz="2400" spc="-40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student </a:t>
            </a:r>
            <a:r>
              <a:rPr sz="2400" dirty="0">
                <a:latin typeface="Arial MT"/>
                <a:cs typeface="Arial MT"/>
              </a:rPr>
              <a:t>conduct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and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the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employee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conduct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codes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are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separate/different documents.</a:t>
            </a:r>
            <a:r>
              <a:rPr lang="en-US"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Covers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things</a:t>
            </a:r>
            <a:r>
              <a:rPr sz="2400" spc="-5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like:</a:t>
            </a:r>
            <a:endParaRPr sz="2400" dirty="0">
              <a:latin typeface="Arial MT"/>
              <a:cs typeface="Arial MT"/>
            </a:endParaRPr>
          </a:p>
          <a:p>
            <a:pPr marL="325120" marR="201295" indent="-214629">
              <a:lnSpc>
                <a:spcPct val="100000"/>
              </a:lnSpc>
              <a:spcBef>
                <a:spcPts val="360"/>
              </a:spcBef>
              <a:buChar char="–"/>
              <a:tabLst>
                <a:tab pos="325120" algn="l"/>
              </a:tabLst>
            </a:pPr>
            <a:r>
              <a:rPr sz="2000" dirty="0">
                <a:latin typeface="Arial MT"/>
                <a:cs typeface="Arial MT"/>
              </a:rPr>
              <a:t>Improper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use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of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organization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resources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(anything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from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stealing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copier </a:t>
            </a:r>
            <a:r>
              <a:rPr sz="2000" dirty="0">
                <a:latin typeface="Arial MT"/>
                <a:cs typeface="Arial MT"/>
              </a:rPr>
              <a:t>paper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to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using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IT</a:t>
            </a:r>
            <a:r>
              <a:rPr sz="2000" spc="-4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resources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for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personal</a:t>
            </a:r>
            <a:r>
              <a:rPr sz="2000" spc="-10" dirty="0">
                <a:latin typeface="Arial MT"/>
                <a:cs typeface="Arial MT"/>
              </a:rPr>
              <a:t> gain)</a:t>
            </a:r>
            <a:endParaRPr sz="2000" dirty="0">
              <a:latin typeface="Arial MT"/>
              <a:cs typeface="Arial MT"/>
            </a:endParaRPr>
          </a:p>
          <a:p>
            <a:pPr marL="325120" marR="36830" indent="-214629">
              <a:lnSpc>
                <a:spcPct val="100000"/>
              </a:lnSpc>
              <a:spcBef>
                <a:spcPts val="360"/>
              </a:spcBef>
              <a:buChar char="–"/>
              <a:tabLst>
                <a:tab pos="325120" algn="l"/>
              </a:tabLst>
            </a:pPr>
            <a:r>
              <a:rPr sz="2000" dirty="0">
                <a:latin typeface="Arial MT"/>
                <a:cs typeface="Arial MT"/>
              </a:rPr>
              <a:t>Improper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use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of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access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controls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(anything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from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letting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someone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borrow </a:t>
            </a:r>
            <a:r>
              <a:rPr sz="2000" dirty="0">
                <a:latin typeface="Arial MT"/>
                <a:cs typeface="Arial MT"/>
              </a:rPr>
              <a:t>keys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or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access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control</a:t>
            </a:r>
            <a:r>
              <a:rPr sz="2000" spc="-1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cards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to</a:t>
            </a:r>
            <a:r>
              <a:rPr sz="2000" spc="-1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passwords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and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accounts)</a:t>
            </a:r>
            <a:endParaRPr sz="2000" dirty="0">
              <a:latin typeface="Arial MT"/>
              <a:cs typeface="Arial MT"/>
            </a:endParaRPr>
          </a:p>
          <a:p>
            <a:pPr marL="325120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325120" algn="l"/>
              </a:tabLst>
            </a:pPr>
            <a:r>
              <a:rPr sz="2000" dirty="0">
                <a:latin typeface="Arial MT"/>
                <a:cs typeface="Arial MT"/>
              </a:rPr>
              <a:t>Cheating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or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plagiarism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(could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involve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technology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or</a:t>
            </a:r>
            <a:r>
              <a:rPr sz="2000" spc="-20" dirty="0">
                <a:latin typeface="Arial MT"/>
                <a:cs typeface="Arial MT"/>
              </a:rPr>
              <a:t> not)</a:t>
            </a:r>
            <a:endParaRPr sz="2000" dirty="0">
              <a:latin typeface="Arial MT"/>
              <a:cs typeface="Arial MT"/>
            </a:endParaRPr>
          </a:p>
          <a:p>
            <a:pPr marL="325120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325120" algn="l"/>
              </a:tabLst>
            </a:pPr>
            <a:r>
              <a:rPr sz="2000" dirty="0">
                <a:latin typeface="Arial MT"/>
                <a:cs typeface="Arial MT"/>
              </a:rPr>
              <a:t>Bullying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or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hate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speech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(could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involve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technology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or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spc="-20" dirty="0">
                <a:latin typeface="Arial MT"/>
                <a:cs typeface="Arial MT"/>
              </a:rPr>
              <a:t>not)</a:t>
            </a:r>
            <a:endParaRPr sz="2000" dirty="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14513851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57D9A5B8-E9A7-490A-BAF2-A784DABDA86A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4BD7C128-53E3-42E3-9D05-6836208D6266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57FB50AE-8D89-48FA-95AA-475529C5C3C3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215324A2-AA76-499F-8120-8F7378908DB7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6715980E-E3A6-41EF-81ED-A690F66919C3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pic>
        <p:nvPicPr>
          <p:cNvPr id="9" name="Picture 24_1" descr="KENET-Watermark.png">
            <a:extLst>
              <a:ext uri="{FF2B5EF4-FFF2-40B4-BE49-F238E27FC236}">
                <a16:creationId xmlns:a16="http://schemas.microsoft.com/office/drawing/2014/main" id="{8FE639CE-D1B6-4FC5-854D-1821F7B1EFD1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10" name="CustomShape 1">
            <a:extLst>
              <a:ext uri="{FF2B5EF4-FFF2-40B4-BE49-F238E27FC236}">
                <a16:creationId xmlns:a16="http://schemas.microsoft.com/office/drawing/2014/main" id="{9B15EC87-D39D-40F5-B55F-EC8F53589D4C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" name="CustomShape 2">
            <a:extLst>
              <a:ext uri="{FF2B5EF4-FFF2-40B4-BE49-F238E27FC236}">
                <a16:creationId xmlns:a16="http://schemas.microsoft.com/office/drawing/2014/main" id="{99BB338F-68D7-4A2F-AA4D-5E43FCE5144B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2" name="Picture 4_1" descr="J:\Business\KENET\Kenet-logo.png">
            <a:extLst>
              <a:ext uri="{FF2B5EF4-FFF2-40B4-BE49-F238E27FC236}">
                <a16:creationId xmlns:a16="http://schemas.microsoft.com/office/drawing/2014/main" id="{836EC4EE-E941-4281-8EAC-1DCF472EFF30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13" name="TextShape 3">
            <a:extLst>
              <a:ext uri="{FF2B5EF4-FFF2-40B4-BE49-F238E27FC236}">
                <a16:creationId xmlns:a16="http://schemas.microsoft.com/office/drawing/2014/main" id="{05BF97E7-38AB-437B-8076-CA078DB7B982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pic>
        <p:nvPicPr>
          <p:cNvPr id="14" name="Picture 3" descr="J:\Business\KENET\Transforming-EdthroughICT.png">
            <a:extLst>
              <a:ext uri="{FF2B5EF4-FFF2-40B4-BE49-F238E27FC236}">
                <a16:creationId xmlns:a16="http://schemas.microsoft.com/office/drawing/2014/main" id="{57B7F2F6-719F-421A-84D9-C7C9D234072A}"/>
              </a:ext>
            </a:extLst>
          </p:cNvPr>
          <p:cNvPicPr/>
          <p:nvPr/>
        </p:nvPicPr>
        <p:blipFill>
          <a:blip r:embed="rId4"/>
          <a:srcRect l="75287" t="21402" r="13940" b="42866"/>
          <a:stretch/>
        </p:blipFill>
        <p:spPr>
          <a:xfrm>
            <a:off x="285840" y="0"/>
            <a:ext cx="428400" cy="356760"/>
          </a:xfrm>
          <a:prstGeom prst="rect">
            <a:avLst/>
          </a:prstGeom>
          <a:ln>
            <a:noFill/>
          </a:ln>
        </p:spPr>
      </p:pic>
      <p:sp>
        <p:nvSpPr>
          <p:cNvPr id="15" name="CustomShape 1">
            <a:extLst>
              <a:ext uri="{FF2B5EF4-FFF2-40B4-BE49-F238E27FC236}">
                <a16:creationId xmlns:a16="http://schemas.microsoft.com/office/drawing/2014/main" id="{8C9C8687-D04C-4E8E-B104-BA42131487D5}"/>
              </a:ext>
            </a:extLst>
          </p:cNvPr>
          <p:cNvSpPr/>
          <p:nvPr/>
        </p:nvSpPr>
        <p:spPr>
          <a:xfrm flipH="1" flipV="1">
            <a:off x="-643680" y="-356760"/>
            <a:ext cx="10164600" cy="4833360"/>
          </a:xfrm>
          <a:custGeom>
            <a:avLst/>
            <a:gdLst/>
            <a:ahLst/>
            <a:cxnLst/>
            <a:rect l="l" t="t" r="r" b="b"/>
            <a:pathLst>
              <a:path w="12540" h="5963">
                <a:moveTo>
                  <a:pt x="12213" y="5963"/>
                </a:moveTo>
                <a:lnTo>
                  <a:pt x="146" y="5699"/>
                </a:lnTo>
                <a:cubicBezTo>
                  <a:pt x="122" y="4042"/>
                  <a:pt x="24" y="2002"/>
                  <a:pt x="0" y="345"/>
                </a:cubicBezTo>
                <a:lnTo>
                  <a:pt x="6405" y="345"/>
                </a:lnTo>
                <a:lnTo>
                  <a:pt x="6855" y="0"/>
                </a:lnTo>
                <a:lnTo>
                  <a:pt x="12540" y="0"/>
                </a:lnTo>
                <a:lnTo>
                  <a:pt x="12213" y="5963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" name="TextShape 2">
            <a:extLst>
              <a:ext uri="{FF2B5EF4-FFF2-40B4-BE49-F238E27FC236}">
                <a16:creationId xmlns:a16="http://schemas.microsoft.com/office/drawing/2014/main" id="{A9C48E28-C8A9-429F-9C65-EB7537975B87}"/>
              </a:ext>
            </a:extLst>
          </p:cNvPr>
          <p:cNvSpPr txBox="1"/>
          <p:nvPr/>
        </p:nvSpPr>
        <p:spPr>
          <a:xfrm>
            <a:off x="640080" y="4476240"/>
            <a:ext cx="7883280" cy="170460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17" name="CustomShape 3">
            <a:extLst>
              <a:ext uri="{FF2B5EF4-FFF2-40B4-BE49-F238E27FC236}">
                <a16:creationId xmlns:a16="http://schemas.microsoft.com/office/drawing/2014/main" id="{C1A1EEE6-D8AE-4D84-B515-0B9A2C052154}"/>
              </a:ext>
            </a:extLst>
          </p:cNvPr>
          <p:cNvSpPr/>
          <p:nvPr/>
        </p:nvSpPr>
        <p:spPr>
          <a:xfrm>
            <a:off x="640080" y="6059520"/>
            <a:ext cx="8503920" cy="80676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" name="CustomShape 4">
            <a:extLst>
              <a:ext uri="{FF2B5EF4-FFF2-40B4-BE49-F238E27FC236}">
                <a16:creationId xmlns:a16="http://schemas.microsoft.com/office/drawing/2014/main" id="{784646E1-42F0-45DD-8069-8719C245FE20}"/>
              </a:ext>
            </a:extLst>
          </p:cNvPr>
          <p:cNvSpPr/>
          <p:nvPr/>
        </p:nvSpPr>
        <p:spPr>
          <a:xfrm>
            <a:off x="2377440" y="6583680"/>
            <a:ext cx="6583680" cy="2102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9" name="Picture 4" descr="J:\Business\KENET\Kenet-logo.png">
            <a:extLst>
              <a:ext uri="{FF2B5EF4-FFF2-40B4-BE49-F238E27FC236}">
                <a16:creationId xmlns:a16="http://schemas.microsoft.com/office/drawing/2014/main" id="{CEAFFFFD-9977-4F76-A2EE-983982FCD121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5000760" y="73800"/>
            <a:ext cx="3885840" cy="1308600"/>
          </a:xfrm>
          <a:prstGeom prst="rect">
            <a:avLst/>
          </a:prstGeom>
          <a:ln>
            <a:noFill/>
          </a:ln>
        </p:spPr>
      </p:pic>
      <p:sp>
        <p:nvSpPr>
          <p:cNvPr id="20" name="TextShape 5">
            <a:extLst>
              <a:ext uri="{FF2B5EF4-FFF2-40B4-BE49-F238E27FC236}">
                <a16:creationId xmlns:a16="http://schemas.microsoft.com/office/drawing/2014/main" id="{3D32A74F-1AD4-45F3-B980-DAB33667C58B}"/>
              </a:ext>
            </a:extLst>
          </p:cNvPr>
          <p:cNvSpPr txBox="1"/>
          <p:nvPr/>
        </p:nvSpPr>
        <p:spPr>
          <a:xfrm>
            <a:off x="714240" y="1809000"/>
            <a:ext cx="8131126" cy="20815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70000"/>
              </a:lnSpc>
            </a:pPr>
            <a:r>
              <a:rPr lang="en-US" sz="6000" b="1" dirty="0">
                <a:solidFill>
                  <a:schemeClr val="bg1"/>
                </a:solidFill>
                <a:cs typeface="Arial"/>
              </a:rPr>
              <a:t>NETWORK</a:t>
            </a:r>
            <a:r>
              <a:rPr lang="en-US" sz="6000" b="1" spc="-190" dirty="0">
                <a:solidFill>
                  <a:schemeClr val="bg1"/>
                </a:solidFill>
                <a:cs typeface="Arial"/>
              </a:rPr>
              <a:t> </a:t>
            </a:r>
            <a:r>
              <a:rPr lang="en-US" sz="6000" b="1" spc="-10" dirty="0">
                <a:solidFill>
                  <a:schemeClr val="bg1"/>
                </a:solidFill>
                <a:cs typeface="Arial"/>
              </a:rPr>
              <a:t>MANAGEMENT</a:t>
            </a:r>
            <a:endParaRPr lang="en-US" sz="6000" b="1" strike="noStrike" spc="-1" dirty="0">
              <a:solidFill>
                <a:schemeClr val="bg1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445375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16AF5568-C7F9-4902-AD8E-4671DE72DCF5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2BEE5DBB-DCE3-4089-AF40-9E9D205CED14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5E62D05D-9D24-4BE3-B2EC-63A6FAAB3649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6CC97B06-1723-41E9-8FBD-5D257D8C3C1B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322FA682-C368-493D-8A88-C1626F548255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83E26A5D-FF9D-45ED-88D9-73672966375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47187" y="1361057"/>
            <a:ext cx="76352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24355">
              <a:lnSpc>
                <a:spcPct val="100000"/>
              </a:lnSpc>
              <a:spcBef>
                <a:spcPts val="100"/>
              </a:spcBef>
            </a:pPr>
            <a:r>
              <a:rPr dirty="0"/>
              <a:t>Security</a:t>
            </a:r>
            <a:r>
              <a:rPr spc="-15" dirty="0"/>
              <a:t> </a:t>
            </a:r>
            <a:r>
              <a:rPr spc="-10" dirty="0"/>
              <a:t>Foundation</a:t>
            </a:r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17A7539A-F80D-4C42-B6FE-D7454CAF438C}"/>
              </a:ext>
            </a:extLst>
          </p:cNvPr>
          <p:cNvSpPr txBox="1"/>
          <p:nvPr/>
        </p:nvSpPr>
        <p:spPr>
          <a:xfrm>
            <a:off x="469349" y="2150260"/>
            <a:ext cx="120650" cy="772160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2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415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515B20D8-F3B5-402D-913F-958D809D12F0}"/>
              </a:ext>
            </a:extLst>
          </p:cNvPr>
          <p:cNvSpPr txBox="1">
            <a:spLocks/>
          </p:cNvSpPr>
          <p:nvPr/>
        </p:nvSpPr>
        <p:spPr>
          <a:xfrm>
            <a:off x="713684" y="2201301"/>
            <a:ext cx="7724140" cy="3340735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400">
              <a:lnSpc>
                <a:spcPct val="100000"/>
              </a:lnSpc>
              <a:spcBef>
                <a:spcPts val="520"/>
              </a:spcBef>
            </a:pPr>
            <a:r>
              <a:rPr lang="en-US" sz="2100" spc="-35"/>
              <a:t>You </a:t>
            </a:r>
            <a:r>
              <a:rPr lang="en-US" sz="2100"/>
              <a:t>must</a:t>
            </a:r>
            <a:r>
              <a:rPr lang="en-US" sz="2100" spc="-30"/>
              <a:t> </a:t>
            </a:r>
            <a:r>
              <a:rPr lang="en-US" sz="2100"/>
              <a:t>have</a:t>
            </a:r>
            <a:r>
              <a:rPr lang="en-US" sz="2100" spc="-35"/>
              <a:t> </a:t>
            </a:r>
            <a:r>
              <a:rPr lang="en-US" sz="2100"/>
              <a:t>managed</a:t>
            </a:r>
            <a:r>
              <a:rPr lang="en-US" sz="2100" spc="-30"/>
              <a:t> </a:t>
            </a:r>
            <a:r>
              <a:rPr lang="en-US" sz="2100"/>
              <a:t>equipment</a:t>
            </a:r>
            <a:r>
              <a:rPr lang="en-US" sz="2100" spc="-35"/>
              <a:t> </a:t>
            </a:r>
            <a:r>
              <a:rPr lang="en-US" sz="2100"/>
              <a:t>in</a:t>
            </a:r>
            <a:r>
              <a:rPr lang="en-US" sz="2100" spc="-30"/>
              <a:t> </a:t>
            </a:r>
            <a:r>
              <a:rPr lang="en-US" sz="2100"/>
              <a:t>your</a:t>
            </a:r>
            <a:r>
              <a:rPr lang="en-US" sz="2100" spc="-35"/>
              <a:t> </a:t>
            </a:r>
            <a:r>
              <a:rPr lang="en-US" sz="2100" spc="-10"/>
              <a:t>network</a:t>
            </a:r>
            <a:endParaRPr lang="en-US" sz="2100"/>
          </a:p>
          <a:p>
            <a:pPr marL="25400" marR="5080">
              <a:lnSpc>
                <a:spcPct val="100000"/>
              </a:lnSpc>
              <a:spcBef>
                <a:spcPts val="415"/>
              </a:spcBef>
            </a:pPr>
            <a:r>
              <a:rPr lang="en-US" sz="2100" spc="-35"/>
              <a:t>You </a:t>
            </a:r>
            <a:r>
              <a:rPr lang="en-US" sz="2100"/>
              <a:t>must</a:t>
            </a:r>
            <a:r>
              <a:rPr lang="en-US" sz="2100" spc="-30"/>
              <a:t> </a:t>
            </a:r>
            <a:r>
              <a:rPr lang="en-US" sz="2100"/>
              <a:t>have</a:t>
            </a:r>
            <a:r>
              <a:rPr lang="en-US" sz="2100" spc="-30"/>
              <a:t> </a:t>
            </a:r>
            <a:r>
              <a:rPr lang="en-US" sz="2100"/>
              <a:t>some</a:t>
            </a:r>
            <a:r>
              <a:rPr lang="en-US" sz="2100" spc="-30"/>
              <a:t> </a:t>
            </a:r>
            <a:r>
              <a:rPr lang="en-US" sz="2100"/>
              <a:t>basic</a:t>
            </a:r>
            <a:r>
              <a:rPr lang="en-US" sz="2100" spc="-30"/>
              <a:t> </a:t>
            </a:r>
            <a:r>
              <a:rPr lang="en-US" sz="2100"/>
              <a:t>network</a:t>
            </a:r>
            <a:r>
              <a:rPr lang="en-US" sz="2100" spc="-30"/>
              <a:t> </a:t>
            </a:r>
            <a:r>
              <a:rPr lang="en-US" sz="2100"/>
              <a:t>monitoring</a:t>
            </a:r>
            <a:r>
              <a:rPr lang="en-US" sz="2100" spc="-35"/>
              <a:t> </a:t>
            </a:r>
            <a:r>
              <a:rPr lang="en-US" sz="2100"/>
              <a:t>and</a:t>
            </a:r>
            <a:r>
              <a:rPr lang="en-US" sz="2100" spc="-30"/>
              <a:t> </a:t>
            </a:r>
            <a:r>
              <a:rPr lang="en-US" sz="2100" spc="-10"/>
              <a:t>management </a:t>
            </a:r>
            <a:r>
              <a:rPr lang="en-US" sz="2100"/>
              <a:t>in</a:t>
            </a:r>
            <a:r>
              <a:rPr lang="en-US" sz="2100" spc="-10"/>
              <a:t> place</a:t>
            </a:r>
            <a:endParaRPr lang="en-US" sz="2100"/>
          </a:p>
          <a:p>
            <a:pPr marL="25400" marR="2943225">
              <a:lnSpc>
                <a:spcPct val="100000"/>
              </a:lnSpc>
              <a:spcBef>
                <a:spcPts val="420"/>
              </a:spcBef>
            </a:pPr>
            <a:r>
              <a:rPr lang="en-US" sz="2100"/>
              <a:t>Network</a:t>
            </a:r>
            <a:r>
              <a:rPr lang="en-US" sz="2100" spc="-30"/>
              <a:t> </a:t>
            </a:r>
            <a:r>
              <a:rPr lang="en-US" sz="2100"/>
              <a:t>Monitoring</a:t>
            </a:r>
            <a:r>
              <a:rPr lang="en-US" sz="2100" spc="-30"/>
              <a:t> </a:t>
            </a:r>
            <a:r>
              <a:rPr lang="en-US" sz="2100"/>
              <a:t>and</a:t>
            </a:r>
            <a:r>
              <a:rPr lang="en-US" sz="2100" spc="-30"/>
              <a:t> </a:t>
            </a:r>
            <a:r>
              <a:rPr lang="en-US" sz="2100"/>
              <a:t>Management</a:t>
            </a:r>
            <a:r>
              <a:rPr lang="en-US" sz="2100" spc="-30"/>
              <a:t> </a:t>
            </a:r>
            <a:r>
              <a:rPr lang="en-US" sz="2100" spc="-25"/>
              <a:t>is </a:t>
            </a:r>
            <a:r>
              <a:rPr lang="en-US" sz="2100"/>
              <a:t>the</a:t>
            </a:r>
            <a:r>
              <a:rPr lang="en-US" sz="2100" spc="-35"/>
              <a:t> </a:t>
            </a:r>
            <a:r>
              <a:rPr lang="en-US" sz="2100"/>
              <a:t>foundation</a:t>
            </a:r>
            <a:r>
              <a:rPr lang="en-US" sz="2100" spc="-20"/>
              <a:t> </a:t>
            </a:r>
            <a:r>
              <a:rPr lang="en-US" sz="2100"/>
              <a:t>that</a:t>
            </a:r>
            <a:r>
              <a:rPr lang="en-US" sz="2100" spc="-25"/>
              <a:t> </a:t>
            </a:r>
            <a:r>
              <a:rPr lang="en-US" sz="2100"/>
              <a:t>virtually</a:t>
            </a:r>
            <a:r>
              <a:rPr lang="en-US" sz="2100" spc="-20"/>
              <a:t> </a:t>
            </a:r>
            <a:r>
              <a:rPr lang="en-US" sz="2100"/>
              <a:t>all</a:t>
            </a:r>
            <a:r>
              <a:rPr lang="en-US" sz="2100" spc="-20"/>
              <a:t> </a:t>
            </a:r>
            <a:r>
              <a:rPr lang="en-US" sz="2100" spc="-10"/>
              <a:t>network </a:t>
            </a:r>
            <a:r>
              <a:rPr lang="en-US" sz="2100"/>
              <a:t>security</a:t>
            </a:r>
            <a:r>
              <a:rPr lang="en-US" sz="2100" spc="-15"/>
              <a:t> </a:t>
            </a:r>
            <a:r>
              <a:rPr lang="en-US" sz="2100"/>
              <a:t>framework</a:t>
            </a:r>
            <a:r>
              <a:rPr lang="en-US" sz="2100" spc="-15"/>
              <a:t> </a:t>
            </a:r>
            <a:r>
              <a:rPr lang="en-US" sz="2100"/>
              <a:t>operates</a:t>
            </a:r>
            <a:r>
              <a:rPr lang="en-US" sz="2100" spc="-15"/>
              <a:t> </a:t>
            </a:r>
            <a:r>
              <a:rPr lang="en-US" sz="2100" spc="-25"/>
              <a:t>on</a:t>
            </a:r>
            <a:endParaRPr lang="en-US" sz="2100"/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2385A912-8F6D-496F-B623-428F60807D93}"/>
              </a:ext>
            </a:extLst>
          </p:cNvPr>
          <p:cNvSpPr txBox="1"/>
          <p:nvPr/>
        </p:nvSpPr>
        <p:spPr>
          <a:xfrm>
            <a:off x="469349" y="3270133"/>
            <a:ext cx="12065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pic>
        <p:nvPicPr>
          <p:cNvPr id="13" name="object 6">
            <a:extLst>
              <a:ext uri="{FF2B5EF4-FFF2-40B4-BE49-F238E27FC236}">
                <a16:creationId xmlns:a16="http://schemas.microsoft.com/office/drawing/2014/main" id="{C8ED7B94-0598-4F7D-B331-CD6406CE1E3C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867722" y="4014722"/>
            <a:ext cx="2133358" cy="2133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6649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507BD6F0-AF48-4F06-B75F-718148FE8501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6F617B7A-1E15-4AEF-950A-45C18225E1CA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BD1AA3E5-B161-4397-BC29-318D37608D43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21C6D7A4-4D60-4FE8-8083-974D1FF3033B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96635420-2A5B-401D-8446-6ECE8D61D16E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3E4E7900-CC69-462E-AC9F-C692CB692E8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54200" y="1400107"/>
            <a:ext cx="8009972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dirty="0"/>
              <a:t>Classical</a:t>
            </a:r>
            <a:r>
              <a:rPr sz="3200" b="1" spc="-35" dirty="0"/>
              <a:t> </a:t>
            </a:r>
            <a:r>
              <a:rPr sz="3200" b="1" dirty="0"/>
              <a:t>Network</a:t>
            </a:r>
            <a:r>
              <a:rPr sz="3200" b="1" spc="-35" dirty="0"/>
              <a:t> </a:t>
            </a:r>
            <a:r>
              <a:rPr sz="3200" b="1" dirty="0"/>
              <a:t>Management</a:t>
            </a:r>
            <a:r>
              <a:rPr sz="3200" b="1" spc="-95" dirty="0"/>
              <a:t> </a:t>
            </a:r>
            <a:r>
              <a:rPr sz="3200" b="1" spc="-60" dirty="0"/>
              <a:t>Tools</a:t>
            </a: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544F3216-6D00-45E5-A25F-DD8D8D993181}"/>
              </a:ext>
            </a:extLst>
          </p:cNvPr>
          <p:cNvSpPr txBox="1"/>
          <p:nvPr/>
        </p:nvSpPr>
        <p:spPr>
          <a:xfrm>
            <a:off x="958076" y="2037311"/>
            <a:ext cx="7602220" cy="38908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68300" marR="17780" indent="-34290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sz="2800" dirty="0">
                <a:latin typeface="Arial MT"/>
                <a:cs typeface="Arial MT"/>
              </a:rPr>
              <a:t>Are</a:t>
            </a:r>
            <a:r>
              <a:rPr sz="2800" spc="-3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some</a:t>
            </a:r>
            <a:r>
              <a:rPr sz="2800" spc="-3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devices</a:t>
            </a:r>
            <a:r>
              <a:rPr sz="2800" spc="-3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not</a:t>
            </a:r>
            <a:r>
              <a:rPr sz="2800" spc="-3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responding</a:t>
            </a:r>
            <a:r>
              <a:rPr sz="2800" spc="-3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or</a:t>
            </a:r>
            <a:r>
              <a:rPr sz="2800" spc="-3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responding</a:t>
            </a:r>
            <a:r>
              <a:rPr sz="2800" spc="-35" dirty="0">
                <a:latin typeface="Arial MT"/>
                <a:cs typeface="Arial MT"/>
              </a:rPr>
              <a:t> </a:t>
            </a:r>
            <a:r>
              <a:rPr sz="2800" spc="-10" dirty="0">
                <a:latin typeface="Arial MT"/>
                <a:cs typeface="Arial MT"/>
              </a:rPr>
              <a:t>poorly,</a:t>
            </a:r>
            <a:r>
              <a:rPr sz="2800" spc="-35" dirty="0">
                <a:latin typeface="Arial MT"/>
                <a:cs typeface="Arial MT"/>
              </a:rPr>
              <a:t> </a:t>
            </a:r>
            <a:r>
              <a:rPr sz="2800" spc="-10" dirty="0">
                <a:latin typeface="Arial MT"/>
                <a:cs typeface="Arial MT"/>
              </a:rPr>
              <a:t>possibly </a:t>
            </a:r>
            <a:r>
              <a:rPr sz="2800" dirty="0">
                <a:latin typeface="Arial MT"/>
                <a:cs typeface="Arial MT"/>
              </a:rPr>
              <a:t>because</a:t>
            </a:r>
            <a:r>
              <a:rPr sz="2800" spc="-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of</a:t>
            </a:r>
            <a:r>
              <a:rPr sz="2800" spc="-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a DoS</a:t>
            </a:r>
            <a:r>
              <a:rPr sz="2800" spc="-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attack</a:t>
            </a:r>
            <a:r>
              <a:rPr sz="2800" spc="-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or </a:t>
            </a:r>
            <a:r>
              <a:rPr sz="2800" spc="-10" dirty="0">
                <a:latin typeface="Arial MT"/>
                <a:cs typeface="Arial MT"/>
              </a:rPr>
              <a:t>break-</a:t>
            </a:r>
            <a:r>
              <a:rPr sz="2800" spc="-25" dirty="0">
                <a:latin typeface="Arial MT"/>
                <a:cs typeface="Arial MT"/>
              </a:rPr>
              <a:t>in?</a:t>
            </a:r>
            <a:endParaRPr sz="2800" dirty="0">
              <a:latin typeface="Arial MT"/>
              <a:cs typeface="Arial MT"/>
            </a:endParaRPr>
          </a:p>
          <a:p>
            <a:pPr marL="325120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325120" algn="l"/>
              </a:tabLst>
            </a:pPr>
            <a:r>
              <a:rPr sz="2400" spc="-10" dirty="0">
                <a:latin typeface="Arial MT"/>
                <a:cs typeface="Arial MT"/>
              </a:rPr>
              <a:t>Nagios</a:t>
            </a:r>
            <a:endParaRPr sz="2400" dirty="0">
              <a:latin typeface="Arial MT"/>
              <a:cs typeface="Arial MT"/>
            </a:endParaRPr>
          </a:p>
          <a:p>
            <a:pPr marL="325120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325120" algn="l"/>
              </a:tabLst>
            </a:pPr>
            <a:r>
              <a:rPr sz="2400" spc="-10" dirty="0">
                <a:latin typeface="Arial MT"/>
                <a:cs typeface="Arial MT"/>
              </a:rPr>
              <a:t>Smokeping</a:t>
            </a:r>
            <a:endParaRPr sz="2400" dirty="0">
              <a:latin typeface="Arial MT"/>
              <a:cs typeface="Arial MT"/>
            </a:endParaRPr>
          </a:p>
          <a:p>
            <a:pPr marL="368300" indent="-342900">
              <a:lnSpc>
                <a:spcPct val="100000"/>
              </a:lnSpc>
              <a:spcBef>
                <a:spcPts val="420"/>
              </a:spcBef>
              <a:buFont typeface="Arial" panose="020B0604020202020204" pitchFamily="34" charset="0"/>
              <a:buChar char="•"/>
            </a:pPr>
            <a:r>
              <a:rPr sz="2800" dirty="0">
                <a:latin typeface="Arial MT"/>
                <a:cs typeface="Arial MT"/>
              </a:rPr>
              <a:t>Are</a:t>
            </a:r>
            <a:r>
              <a:rPr sz="2800" spc="-3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you</a:t>
            </a:r>
            <a:r>
              <a:rPr sz="2800" spc="-2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seeing</a:t>
            </a:r>
            <a:r>
              <a:rPr sz="2800" spc="-1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unusual</a:t>
            </a:r>
            <a:r>
              <a:rPr sz="2800" spc="-2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levels</a:t>
            </a:r>
            <a:r>
              <a:rPr sz="2800" spc="-2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of</a:t>
            </a:r>
            <a:r>
              <a:rPr sz="2800" spc="-15" dirty="0">
                <a:latin typeface="Arial MT"/>
                <a:cs typeface="Arial MT"/>
              </a:rPr>
              <a:t> </a:t>
            </a:r>
            <a:r>
              <a:rPr sz="2800" spc="-10" dirty="0">
                <a:latin typeface="Arial MT"/>
                <a:cs typeface="Arial MT"/>
              </a:rPr>
              <a:t>traffic?</a:t>
            </a:r>
            <a:endParaRPr sz="2800" dirty="0">
              <a:latin typeface="Arial MT"/>
              <a:cs typeface="Arial MT"/>
            </a:endParaRPr>
          </a:p>
          <a:p>
            <a:pPr marL="325120" indent="-213995">
              <a:lnSpc>
                <a:spcPct val="100000"/>
              </a:lnSpc>
              <a:spcBef>
                <a:spcPts val="359"/>
              </a:spcBef>
              <a:buChar char="–"/>
              <a:tabLst>
                <a:tab pos="325120" algn="l"/>
              </a:tabLst>
            </a:pPr>
            <a:r>
              <a:rPr sz="2400" spc="-10" dirty="0">
                <a:latin typeface="Arial MT"/>
                <a:cs typeface="Arial MT"/>
              </a:rPr>
              <a:t>Cacti</a:t>
            </a:r>
            <a:endParaRPr sz="2400" dirty="0">
              <a:latin typeface="Arial MT"/>
              <a:cs typeface="Arial MT"/>
            </a:endParaRPr>
          </a:p>
          <a:p>
            <a:pPr marL="325120" indent="-213995">
              <a:lnSpc>
                <a:spcPct val="100000"/>
              </a:lnSpc>
              <a:spcBef>
                <a:spcPts val="359"/>
              </a:spcBef>
              <a:buChar char="–"/>
              <a:tabLst>
                <a:tab pos="325120" algn="l"/>
              </a:tabLst>
            </a:pPr>
            <a:r>
              <a:rPr sz="2400" spc="-10" dirty="0">
                <a:latin typeface="Arial MT"/>
                <a:cs typeface="Arial MT"/>
              </a:rPr>
              <a:t>LibreNMS</a:t>
            </a:r>
            <a:endParaRPr sz="2400" dirty="0">
              <a:latin typeface="Arial MT"/>
              <a:cs typeface="Arial MT"/>
            </a:endParaRPr>
          </a:p>
          <a:p>
            <a:pPr marL="325120" indent="-213995">
              <a:lnSpc>
                <a:spcPct val="100000"/>
              </a:lnSpc>
              <a:spcBef>
                <a:spcPts val="359"/>
              </a:spcBef>
              <a:buChar char="–"/>
              <a:tabLst>
                <a:tab pos="325120" algn="l"/>
              </a:tabLst>
            </a:pPr>
            <a:r>
              <a:rPr sz="2400" dirty="0">
                <a:latin typeface="Arial MT"/>
                <a:cs typeface="Arial MT"/>
              </a:rPr>
              <a:t>NetFlow</a:t>
            </a:r>
            <a:r>
              <a:rPr sz="2400" spc="-5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with</a:t>
            </a:r>
            <a:r>
              <a:rPr sz="2400" spc="-5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NfSen</a:t>
            </a:r>
            <a:r>
              <a:rPr sz="2400" spc="-45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(sFlow,</a:t>
            </a:r>
            <a:r>
              <a:rPr sz="2400" spc="-50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J-</a:t>
            </a:r>
            <a:r>
              <a:rPr sz="2400" dirty="0">
                <a:latin typeface="Arial MT"/>
                <a:cs typeface="Arial MT"/>
              </a:rPr>
              <a:t>Flow,</a:t>
            </a:r>
            <a:r>
              <a:rPr sz="2400" spc="-50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IPFix)</a:t>
            </a:r>
            <a:endParaRPr sz="2400" dirty="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19307629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Picture 24" descr="KENET-Watermark.png"/>
          <p:cNvPicPr/>
          <p:nvPr/>
        </p:nvPicPr>
        <p:blipFill>
          <a:blip r:embed="rId2"/>
          <a:stretch/>
        </p:blipFill>
        <p:spPr>
          <a:xfrm>
            <a:off x="1313017" y="48960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90" name="CustomShape 1"/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1" name="CustomShape 2"/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92" name="Picture 4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93" name="TextShape 3"/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04C2B9E-CCED-4D1B-A4F6-A784EA8188A4}"/>
              </a:ext>
            </a:extLst>
          </p:cNvPr>
          <p:cNvSpPr/>
          <p:nvPr/>
        </p:nvSpPr>
        <p:spPr>
          <a:xfrm>
            <a:off x="956423" y="1067182"/>
            <a:ext cx="7230794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/>
              <a:t>Security Outline</a:t>
            </a:r>
            <a:br>
              <a:rPr lang="en-US" sz="3200" b="1" dirty="0"/>
            </a:br>
            <a:endParaRPr lang="en-US" sz="2400" dirty="0"/>
          </a:p>
          <a:p>
            <a:r>
              <a:rPr lang="en-US" sz="3200" dirty="0"/>
              <a:t>• Policy Framework</a:t>
            </a:r>
          </a:p>
          <a:p>
            <a:r>
              <a:rPr lang="en-US" sz="3200" dirty="0"/>
              <a:t>• Security Foundation = Network Management</a:t>
            </a:r>
          </a:p>
          <a:p>
            <a:r>
              <a:rPr lang="en-US" sz="3200" dirty="0"/>
              <a:t>• Encryption</a:t>
            </a:r>
          </a:p>
          <a:p>
            <a:r>
              <a:rPr lang="en-US" sz="3200" dirty="0"/>
              <a:t>• Virus Protection</a:t>
            </a:r>
          </a:p>
          <a:p>
            <a:r>
              <a:rPr lang="en-US" sz="3200" dirty="0"/>
              <a:t>• Authentication and Authorization</a:t>
            </a:r>
          </a:p>
          <a:p>
            <a:r>
              <a:rPr lang="en-US" sz="3200" dirty="0"/>
              <a:t>• Blocking Certain Types of Traffic</a:t>
            </a:r>
          </a:p>
          <a:p>
            <a:r>
              <a:rPr lang="en-US" sz="3200" dirty="0"/>
              <a:t>• Network Architecture and Firewalls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D5AF17B0-0526-4F41-95A6-1102EE975F8C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A0649DBF-22DC-473E-8D23-6C63BF4D09A1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3A023605-4F4E-4494-B0DB-3A8492F48C07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3695736B-D9BE-4FDB-AC79-1EEC1FA51772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354BFD20-B9BF-4149-B2A2-7854CDE17FFF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7C2FF37-D2CA-4DD6-A61F-CA60A218D5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5690570"/>
              </p:ext>
            </p:extLst>
          </p:nvPr>
        </p:nvGraphicFramePr>
        <p:xfrm>
          <a:off x="124476" y="860245"/>
          <a:ext cx="9024619" cy="51371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19910">
                  <a:extLst>
                    <a:ext uri="{9D8B030D-6E8A-4147-A177-3AD203B41FA5}">
                      <a16:colId xmlns:a16="http://schemas.microsoft.com/office/drawing/2014/main" val="2887231492"/>
                    </a:ext>
                  </a:extLst>
                </a:gridCol>
                <a:gridCol w="55244">
                  <a:extLst>
                    <a:ext uri="{9D8B030D-6E8A-4147-A177-3AD203B41FA5}">
                      <a16:colId xmlns:a16="http://schemas.microsoft.com/office/drawing/2014/main" val="1370681308"/>
                    </a:ext>
                  </a:extLst>
                </a:gridCol>
                <a:gridCol w="2430145">
                  <a:extLst>
                    <a:ext uri="{9D8B030D-6E8A-4147-A177-3AD203B41FA5}">
                      <a16:colId xmlns:a16="http://schemas.microsoft.com/office/drawing/2014/main" val="2207781320"/>
                    </a:ext>
                  </a:extLst>
                </a:gridCol>
                <a:gridCol w="206375">
                  <a:extLst>
                    <a:ext uri="{9D8B030D-6E8A-4147-A177-3AD203B41FA5}">
                      <a16:colId xmlns:a16="http://schemas.microsoft.com/office/drawing/2014/main" val="1080700684"/>
                    </a:ext>
                  </a:extLst>
                </a:gridCol>
                <a:gridCol w="2260600">
                  <a:extLst>
                    <a:ext uri="{9D8B030D-6E8A-4147-A177-3AD203B41FA5}">
                      <a16:colId xmlns:a16="http://schemas.microsoft.com/office/drawing/2014/main" val="2426063284"/>
                    </a:ext>
                  </a:extLst>
                </a:gridCol>
                <a:gridCol w="1664970">
                  <a:extLst>
                    <a:ext uri="{9D8B030D-6E8A-4147-A177-3AD203B41FA5}">
                      <a16:colId xmlns:a16="http://schemas.microsoft.com/office/drawing/2014/main" val="2783716686"/>
                    </a:ext>
                  </a:extLst>
                </a:gridCol>
                <a:gridCol w="587375">
                  <a:extLst>
                    <a:ext uri="{9D8B030D-6E8A-4147-A177-3AD203B41FA5}">
                      <a16:colId xmlns:a16="http://schemas.microsoft.com/office/drawing/2014/main" val="349542608"/>
                    </a:ext>
                  </a:extLst>
                </a:gridCol>
              </a:tblGrid>
              <a:tr h="990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CEE6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91CF4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91CF4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1079763"/>
                  </a:ext>
                </a:extLst>
              </a:tr>
              <a:tr h="213360">
                <a:tc>
                  <a:txBody>
                    <a:bodyPr/>
                    <a:lstStyle/>
                    <a:p>
                      <a:pPr>
                        <a:lnSpc>
                          <a:spcPts val="1585"/>
                        </a:lnSpc>
                      </a:pPr>
                      <a:r>
                        <a:rPr sz="1500" b="1" dirty="0">
                          <a:latin typeface="Arial"/>
                          <a:cs typeface="Arial"/>
                        </a:rPr>
                        <a:t>NET</a:t>
                      </a:r>
                      <a:r>
                        <a:rPr sz="15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b="1" spc="-10" dirty="0">
                          <a:latin typeface="Arial"/>
                          <a:cs typeface="Arial"/>
                        </a:rPr>
                        <a:t>MANAGEMENT</a:t>
                      </a:r>
                      <a:endParaRPr sz="15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6350">
                        <a:lnSpc>
                          <a:spcPts val="1585"/>
                        </a:lnSpc>
                      </a:pPr>
                      <a:r>
                        <a:rPr sz="1500" b="1" dirty="0">
                          <a:latin typeface="Arial"/>
                          <a:cs typeface="Arial"/>
                        </a:rPr>
                        <a:t>NETFLOW</a:t>
                      </a:r>
                      <a:r>
                        <a:rPr sz="15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b="1" dirty="0">
                          <a:latin typeface="Arial"/>
                          <a:cs typeface="Arial"/>
                        </a:rPr>
                        <a:t>/</a:t>
                      </a:r>
                      <a:r>
                        <a:rPr sz="15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b="1" dirty="0">
                          <a:latin typeface="Arial"/>
                          <a:cs typeface="Arial"/>
                        </a:rPr>
                        <a:t>IPFIX</a:t>
                      </a:r>
                      <a:r>
                        <a:rPr sz="1500" b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b="1" dirty="0">
                          <a:latin typeface="Arial"/>
                          <a:cs typeface="Arial"/>
                        </a:rPr>
                        <a:t>/</a:t>
                      </a:r>
                      <a:r>
                        <a:rPr sz="15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b="1" spc="-10" dirty="0">
                          <a:latin typeface="Arial"/>
                          <a:cs typeface="Arial"/>
                        </a:rPr>
                        <a:t>SFLOW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ts val="1585"/>
                        </a:lnSpc>
                      </a:pPr>
                      <a:r>
                        <a:rPr sz="1500" b="1" dirty="0">
                          <a:latin typeface="Arial"/>
                          <a:cs typeface="Arial"/>
                        </a:rPr>
                        <a:t>LOGS</a:t>
                      </a:r>
                      <a:r>
                        <a:rPr sz="1500" b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b="1" dirty="0">
                          <a:latin typeface="Arial"/>
                          <a:cs typeface="Arial"/>
                        </a:rPr>
                        <a:t>/</a:t>
                      </a:r>
                      <a:r>
                        <a:rPr sz="1500" b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b="1" spc="-20" dirty="0">
                          <a:latin typeface="Arial"/>
                          <a:cs typeface="Arial"/>
                        </a:rPr>
                        <a:t>SIEM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1585"/>
                        </a:lnSpc>
                      </a:pPr>
                      <a:r>
                        <a:rPr sz="1500" b="1" spc="-30" dirty="0">
                          <a:latin typeface="Arial"/>
                          <a:cs typeface="Arial"/>
                        </a:rPr>
                        <a:t>DOCUMENTATION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91CF4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5203596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CEE6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91CF4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91CF4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8132880"/>
                  </a:ext>
                </a:extLst>
              </a:tr>
              <a:tr h="4184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1700" spc="-10" dirty="0">
                          <a:latin typeface="Arial MT"/>
                          <a:cs typeface="Arial MT"/>
                        </a:rPr>
                        <a:t>Cacti</a:t>
                      </a:r>
                      <a:endParaRPr sz="1700">
                        <a:latin typeface="Arial MT"/>
                        <a:cs typeface="Arial MT"/>
                      </a:endParaRPr>
                    </a:p>
                  </a:txBody>
                  <a:tcPr marL="0" marR="0" marT="72390" marB="0"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6350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1700" spc="-10" dirty="0">
                          <a:latin typeface="Arial MT"/>
                          <a:cs typeface="Arial MT"/>
                        </a:rPr>
                        <a:t>ElastiFlow</a:t>
                      </a:r>
                      <a:endParaRPr sz="1700">
                        <a:latin typeface="Arial MT"/>
                        <a:cs typeface="Arial MT"/>
                      </a:endParaRPr>
                    </a:p>
                  </a:txBody>
                  <a:tcPr marL="0" marR="0" marT="72390" marB="0"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1700" spc="-10" dirty="0">
                          <a:latin typeface="Arial MT"/>
                          <a:cs typeface="Arial MT"/>
                        </a:rPr>
                        <a:t>Beats</a:t>
                      </a:r>
                      <a:endParaRPr sz="1700">
                        <a:latin typeface="Arial MT"/>
                        <a:cs typeface="Arial MT"/>
                      </a:endParaRPr>
                    </a:p>
                  </a:txBody>
                  <a:tcPr marL="0" marR="0" marT="72390" marB="0"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CEE6F4"/>
                    </a:solidFill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1700" spc="-10" dirty="0">
                          <a:latin typeface="Arial MT"/>
                          <a:cs typeface="Arial MT"/>
                        </a:rPr>
                        <a:t>diagrams.net</a:t>
                      </a:r>
                      <a:endParaRPr sz="1700">
                        <a:latin typeface="Arial MT"/>
                        <a:cs typeface="Arial MT"/>
                      </a:endParaRPr>
                    </a:p>
                  </a:txBody>
                  <a:tcPr marL="0" marR="0" marT="72390" marB="0"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91CF4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91CF4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857619"/>
                  </a:ext>
                </a:extLst>
              </a:tr>
              <a:tr h="4184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1700" spc="-10" dirty="0">
                          <a:latin typeface="Arial MT"/>
                          <a:cs typeface="Arial MT"/>
                        </a:rPr>
                        <a:t>LibreNMS</a:t>
                      </a:r>
                      <a:endParaRPr sz="1700">
                        <a:latin typeface="Arial MT"/>
                        <a:cs typeface="Arial MT"/>
                      </a:endParaRPr>
                    </a:p>
                  </a:txBody>
                  <a:tcPr marL="0" marR="0" marT="72390" marB="0"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6350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1700" spc="-10" dirty="0">
                          <a:latin typeface="Arial MT"/>
                          <a:cs typeface="Arial MT"/>
                        </a:rPr>
                        <a:t>Filebeat/Packetbeat</a:t>
                      </a:r>
                      <a:endParaRPr sz="1700">
                        <a:latin typeface="Arial MT"/>
                        <a:cs typeface="Arial MT"/>
                      </a:endParaRPr>
                    </a:p>
                  </a:txBody>
                  <a:tcPr marL="0" marR="0" marT="72390" marB="0"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1700" spc="-10" dirty="0">
                          <a:latin typeface="Arial MT"/>
                          <a:cs typeface="Arial MT"/>
                        </a:rPr>
                        <a:t>Elasticsearch</a:t>
                      </a:r>
                      <a:endParaRPr sz="1700">
                        <a:latin typeface="Arial MT"/>
                        <a:cs typeface="Arial MT"/>
                      </a:endParaRPr>
                    </a:p>
                  </a:txBody>
                  <a:tcPr marL="0" marR="0" marT="72390" marB="0"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CEE6F4"/>
                    </a:solidFill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1700" spc="-20" dirty="0">
                          <a:latin typeface="Arial MT"/>
                          <a:cs typeface="Arial MT"/>
                        </a:rPr>
                        <a:t>GLPI</a:t>
                      </a:r>
                      <a:endParaRPr sz="1700">
                        <a:latin typeface="Arial MT"/>
                        <a:cs typeface="Arial MT"/>
                      </a:endParaRPr>
                    </a:p>
                  </a:txBody>
                  <a:tcPr marL="0" marR="0" marT="72390" marB="0"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91CF4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91CF4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463542"/>
                  </a:ext>
                </a:extLst>
              </a:tr>
              <a:tr h="4184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1700" spc="-10" dirty="0">
                          <a:latin typeface="Arial MT"/>
                          <a:cs typeface="Arial MT"/>
                        </a:rPr>
                        <a:t>Nagios/check_mk</a:t>
                      </a:r>
                      <a:endParaRPr sz="1700">
                        <a:latin typeface="Arial MT"/>
                        <a:cs typeface="Arial MT"/>
                      </a:endParaRPr>
                    </a:p>
                  </a:txBody>
                  <a:tcPr marL="0" marR="0" marT="72390" marB="0"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6350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1700" spc="-10" dirty="0">
                          <a:latin typeface="Arial MT"/>
                          <a:cs typeface="Arial MT"/>
                        </a:rPr>
                        <a:t>NfSen</a:t>
                      </a:r>
                      <a:endParaRPr sz="1700">
                        <a:latin typeface="Arial MT"/>
                        <a:cs typeface="Arial MT"/>
                      </a:endParaRPr>
                    </a:p>
                  </a:txBody>
                  <a:tcPr marL="0" marR="0" marT="72390" marB="0"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1700" spc="-20" dirty="0">
                          <a:latin typeface="Arial MT"/>
                          <a:cs typeface="Arial MT"/>
                        </a:rPr>
                        <a:t>Fluentd/fluent-</a:t>
                      </a:r>
                      <a:r>
                        <a:rPr sz="1700" spc="-25" dirty="0">
                          <a:latin typeface="Arial MT"/>
                          <a:cs typeface="Arial MT"/>
                        </a:rPr>
                        <a:t>bit</a:t>
                      </a:r>
                      <a:endParaRPr sz="1700">
                        <a:latin typeface="Arial MT"/>
                        <a:cs typeface="Arial MT"/>
                      </a:endParaRPr>
                    </a:p>
                  </a:txBody>
                  <a:tcPr marL="0" marR="0" marT="72390" marB="0"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CEE6F4"/>
                    </a:solidFill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1700" spc="-10" dirty="0">
                          <a:latin typeface="Arial MT"/>
                          <a:cs typeface="Arial MT"/>
                        </a:rPr>
                        <a:t>InvenTree</a:t>
                      </a:r>
                      <a:endParaRPr sz="1700">
                        <a:latin typeface="Arial MT"/>
                        <a:cs typeface="Arial MT"/>
                      </a:endParaRPr>
                    </a:p>
                  </a:txBody>
                  <a:tcPr marL="0" marR="0" marT="72390" marB="0"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91CF4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91CF4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5510357"/>
                  </a:ext>
                </a:extLst>
              </a:tr>
              <a:tr h="4845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700" spc="-10" dirty="0">
                          <a:latin typeface="Arial MT"/>
                          <a:cs typeface="Arial MT"/>
                        </a:rPr>
                        <a:t>Netdata</a:t>
                      </a:r>
                      <a:endParaRPr sz="1700">
                        <a:latin typeface="Arial MT"/>
                        <a:cs typeface="Arial MT"/>
                      </a:endParaRPr>
                    </a:p>
                  </a:txBody>
                  <a:tcPr marL="0" marR="0" marT="105410" marB="0"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6350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700" spc="-10" dirty="0">
                          <a:latin typeface="Arial MT"/>
                          <a:cs typeface="Arial MT"/>
                        </a:rPr>
                        <a:t>ntop-</a:t>
                      </a:r>
                      <a:r>
                        <a:rPr sz="1700" spc="-25" dirty="0">
                          <a:latin typeface="Arial MT"/>
                          <a:cs typeface="Arial MT"/>
                        </a:rPr>
                        <a:t>ng</a:t>
                      </a:r>
                      <a:endParaRPr sz="1700">
                        <a:latin typeface="Arial MT"/>
                        <a:cs typeface="Arial MT"/>
                      </a:endParaRPr>
                    </a:p>
                  </a:txBody>
                  <a:tcPr marL="0" marR="0" marT="105410" marB="0"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700" spc="-20" dirty="0">
                          <a:latin typeface="Arial MT"/>
                          <a:cs typeface="Arial MT"/>
                        </a:rPr>
                        <a:t>Loki</a:t>
                      </a:r>
                      <a:endParaRPr sz="1700">
                        <a:latin typeface="Arial MT"/>
                        <a:cs typeface="Arial MT"/>
                      </a:endParaRPr>
                    </a:p>
                  </a:txBody>
                  <a:tcPr marL="0" marR="0" marT="105410" marB="0"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CEE6F4"/>
                    </a:solidFill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700" spc="-10" dirty="0">
                          <a:latin typeface="Arial MT"/>
                          <a:cs typeface="Arial MT"/>
                        </a:rPr>
                        <a:t>IPplan</a:t>
                      </a:r>
                      <a:endParaRPr sz="1700">
                        <a:latin typeface="Arial MT"/>
                        <a:cs typeface="Arial MT"/>
                      </a:endParaRPr>
                    </a:p>
                  </a:txBody>
                  <a:tcPr marL="0" marR="0" marT="105410" marB="0"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91CF4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91CF4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7932406"/>
                  </a:ext>
                </a:extLst>
              </a:tr>
              <a:tr h="4184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1700" spc="-10" dirty="0">
                          <a:latin typeface="Arial MT"/>
                          <a:cs typeface="Arial MT"/>
                        </a:rPr>
                        <a:t>OpenNMS</a:t>
                      </a:r>
                      <a:endParaRPr sz="1700">
                        <a:latin typeface="Arial MT"/>
                        <a:cs typeface="Arial MT"/>
                      </a:endParaRPr>
                    </a:p>
                  </a:txBody>
                  <a:tcPr marL="0" marR="0" marT="72390" marB="0"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6350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1700" spc="-10" dirty="0">
                          <a:latin typeface="Arial MT"/>
                          <a:cs typeface="Arial MT"/>
                        </a:rPr>
                        <a:t>pmacct</a:t>
                      </a:r>
                      <a:endParaRPr sz="1700">
                        <a:latin typeface="Arial MT"/>
                        <a:cs typeface="Arial MT"/>
                      </a:endParaRPr>
                    </a:p>
                  </a:txBody>
                  <a:tcPr marL="0" marR="0" marT="72390" marB="0"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1700" spc="-10" dirty="0">
                          <a:latin typeface="Arial MT"/>
                          <a:cs typeface="Arial MT"/>
                        </a:rPr>
                        <a:t>OSSEC/Wazuh</a:t>
                      </a:r>
                      <a:endParaRPr sz="1700">
                        <a:latin typeface="Arial MT"/>
                        <a:cs typeface="Arial MT"/>
                      </a:endParaRPr>
                    </a:p>
                  </a:txBody>
                  <a:tcPr marL="0" marR="0" marT="72390" marB="0"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CEE6F4"/>
                    </a:solidFill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1700" spc="-10" dirty="0">
                          <a:latin typeface="Arial MT"/>
                          <a:cs typeface="Arial MT"/>
                        </a:rPr>
                        <a:t>Netbox</a:t>
                      </a:r>
                      <a:endParaRPr sz="1700">
                        <a:latin typeface="Arial MT"/>
                        <a:cs typeface="Arial MT"/>
                      </a:endParaRPr>
                    </a:p>
                  </a:txBody>
                  <a:tcPr marL="0" marR="0" marT="72390" marB="0"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91CF4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91CF4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2392885"/>
                  </a:ext>
                </a:extLst>
              </a:tr>
              <a:tr h="927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FFFFFF"/>
                      </a:solidFill>
                      <a:prstDash val="solid"/>
                    </a:lnT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FFFFFF"/>
                      </a:solidFill>
                      <a:prstDash val="solid"/>
                    </a:lnT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FFFFFF"/>
                      </a:solidFill>
                      <a:prstDash val="solid"/>
                    </a:lnT>
                    <a:solidFill>
                      <a:srgbClr val="EBC4B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FFFFFF"/>
                      </a:solidFill>
                      <a:prstDash val="solid"/>
                    </a:lnT>
                    <a:solidFill>
                      <a:srgbClr val="EBC4B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FFFFFF"/>
                      </a:solidFill>
                      <a:prstDash val="solid"/>
                    </a:lnT>
                    <a:solidFill>
                      <a:srgbClr val="CEE6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FFFFFF"/>
                      </a:solidFill>
                      <a:prstDash val="solid"/>
                    </a:lnT>
                    <a:solidFill>
                      <a:srgbClr val="91CF4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FFFFFF"/>
                      </a:solidFill>
                      <a:prstDash val="solid"/>
                    </a:lnT>
                    <a:solidFill>
                      <a:srgbClr val="91CF4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3531982"/>
                  </a:ext>
                </a:extLst>
              </a:tr>
              <a:tr h="226695">
                <a:tc>
                  <a:txBody>
                    <a:bodyPr/>
                    <a:lstStyle/>
                    <a:p>
                      <a:pPr>
                        <a:lnSpc>
                          <a:spcPts val="1689"/>
                        </a:lnSpc>
                      </a:pPr>
                      <a:r>
                        <a:rPr sz="1700" spc="-10" dirty="0">
                          <a:latin typeface="Arial MT"/>
                          <a:cs typeface="Arial MT"/>
                        </a:rPr>
                        <a:t>Prometheus</a:t>
                      </a:r>
                      <a:endParaRPr sz="17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6350">
                        <a:lnSpc>
                          <a:spcPts val="1689"/>
                        </a:lnSpc>
                      </a:pPr>
                      <a:r>
                        <a:rPr sz="1500" b="1" dirty="0">
                          <a:latin typeface="Arial"/>
                          <a:cs typeface="Arial"/>
                        </a:rPr>
                        <a:t>SECURITY</a:t>
                      </a:r>
                      <a:r>
                        <a:rPr sz="1500" b="1" spc="-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b="1" dirty="0">
                          <a:latin typeface="Arial"/>
                          <a:cs typeface="Arial"/>
                        </a:rPr>
                        <a:t>/</a:t>
                      </a:r>
                      <a:r>
                        <a:rPr sz="1500" b="1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b="1" spc="-20" dirty="0">
                          <a:latin typeface="Arial"/>
                          <a:cs typeface="Arial"/>
                        </a:rPr>
                        <a:t>NIDS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EBC4BA"/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ts val="1689"/>
                        </a:lnSpc>
                      </a:pPr>
                      <a:r>
                        <a:rPr sz="1700" spc="-10" dirty="0">
                          <a:latin typeface="Arial MT"/>
                          <a:cs typeface="Arial MT"/>
                        </a:rPr>
                        <a:t>Sagan</a:t>
                      </a:r>
                      <a:endParaRPr sz="17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solidFill>
                      <a:srgbClr val="CEE6F4"/>
                    </a:solidFill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1689"/>
                        </a:lnSpc>
                      </a:pPr>
                      <a:r>
                        <a:rPr sz="1700" spc="-10" dirty="0">
                          <a:latin typeface="Arial MT"/>
                          <a:cs typeface="Arial MT"/>
                        </a:rPr>
                        <a:t>Netdisco</a:t>
                      </a:r>
                      <a:endParaRPr sz="17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solidFill>
                      <a:srgbClr val="91CF4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91CF4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8331293"/>
                  </a:ext>
                </a:extLst>
              </a:tr>
              <a:tr h="984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EBC4B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EBC4B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CEE6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91CF4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91CF4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0402955"/>
                  </a:ext>
                </a:extLst>
              </a:tr>
              <a:tr h="927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FFFFFF"/>
                      </a:solidFill>
                      <a:prstDash val="solid"/>
                    </a:lnT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FFFFFF"/>
                      </a:solidFill>
                      <a:prstDash val="solid"/>
                    </a:lnT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FFFFFF"/>
                      </a:solidFill>
                      <a:prstDash val="solid"/>
                    </a:lnT>
                    <a:solidFill>
                      <a:srgbClr val="EBC4B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FFFFFF"/>
                      </a:solidFill>
                      <a:prstDash val="solid"/>
                    </a:lnT>
                    <a:solidFill>
                      <a:srgbClr val="EBC4B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FFFFFF"/>
                      </a:solidFill>
                      <a:prstDash val="solid"/>
                    </a:lnT>
                    <a:solidFill>
                      <a:srgbClr val="99CFB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FFFFFF"/>
                      </a:solidFill>
                      <a:prstDash val="solid"/>
                    </a:lnT>
                    <a:solidFill>
                      <a:srgbClr val="91CF4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FFFFFF"/>
                      </a:solidFill>
                      <a:prstDash val="solid"/>
                    </a:lnT>
                    <a:solidFill>
                      <a:srgbClr val="91CF4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7450202"/>
                  </a:ext>
                </a:extLst>
              </a:tr>
              <a:tr h="226695">
                <a:tc>
                  <a:txBody>
                    <a:bodyPr/>
                    <a:lstStyle/>
                    <a:p>
                      <a:pPr>
                        <a:lnSpc>
                          <a:spcPts val="1689"/>
                        </a:lnSpc>
                      </a:pPr>
                      <a:r>
                        <a:rPr sz="1700" spc="-10" dirty="0">
                          <a:latin typeface="Arial MT"/>
                          <a:cs typeface="Arial MT"/>
                        </a:rPr>
                        <a:t>Sensu</a:t>
                      </a:r>
                      <a:endParaRPr sz="17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6350">
                        <a:lnSpc>
                          <a:spcPts val="1689"/>
                        </a:lnSpc>
                      </a:pPr>
                      <a:r>
                        <a:rPr sz="1700" spc="-10" dirty="0">
                          <a:latin typeface="Arial MT"/>
                          <a:cs typeface="Arial MT"/>
                        </a:rPr>
                        <a:t>Nessus</a:t>
                      </a:r>
                      <a:endParaRPr sz="17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solidFill>
                      <a:srgbClr val="EBC4B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EBC4BA"/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ts val="1689"/>
                        </a:lnSpc>
                      </a:pPr>
                      <a:r>
                        <a:rPr sz="1500" b="1" spc="-10" dirty="0">
                          <a:latin typeface="Arial"/>
                          <a:cs typeface="Arial"/>
                        </a:rPr>
                        <a:t>TICKETING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1689"/>
                        </a:lnSpc>
                      </a:pPr>
                      <a:r>
                        <a:rPr sz="1700" spc="-10" dirty="0">
                          <a:latin typeface="Arial MT"/>
                          <a:cs typeface="Arial MT"/>
                        </a:rPr>
                        <a:t>phpIPAM</a:t>
                      </a:r>
                      <a:endParaRPr sz="17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solidFill>
                      <a:srgbClr val="91CF4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91CF4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4291548"/>
                  </a:ext>
                </a:extLst>
              </a:tr>
              <a:tr h="984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EBC4B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EBC4B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99CFB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91CF4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91CF4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967417"/>
                  </a:ext>
                </a:extLst>
              </a:tr>
              <a:tr h="4184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1700" spc="-10" dirty="0">
                          <a:latin typeface="Arial MT"/>
                          <a:cs typeface="Arial MT"/>
                        </a:rPr>
                        <a:t>Zabbix</a:t>
                      </a:r>
                      <a:endParaRPr sz="1700">
                        <a:latin typeface="Arial MT"/>
                        <a:cs typeface="Arial MT"/>
                      </a:endParaRPr>
                    </a:p>
                  </a:txBody>
                  <a:tcPr marL="0" marR="0" marT="72390" marB="0"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6350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1700" spc="-10" dirty="0">
                          <a:latin typeface="Arial MT"/>
                          <a:cs typeface="Arial MT"/>
                        </a:rPr>
                        <a:t>Prelude</a:t>
                      </a:r>
                      <a:endParaRPr sz="1700">
                        <a:latin typeface="Arial MT"/>
                        <a:cs typeface="Arial MT"/>
                      </a:endParaRPr>
                    </a:p>
                  </a:txBody>
                  <a:tcPr marL="0" marR="0" marT="72390" marB="0"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EBC4B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EBC4BA"/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1700" spc="-10" dirty="0">
                          <a:latin typeface="Arial MT"/>
                          <a:cs typeface="Arial MT"/>
                        </a:rPr>
                        <a:t>OSticket</a:t>
                      </a:r>
                      <a:endParaRPr sz="1700">
                        <a:latin typeface="Arial MT"/>
                        <a:cs typeface="Arial MT"/>
                      </a:endParaRPr>
                    </a:p>
                  </a:txBody>
                  <a:tcPr marL="0" marR="0" marT="72390" marB="0"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99CFBC"/>
                    </a:solidFill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1700" spc="-20" dirty="0">
                          <a:latin typeface="Arial MT"/>
                          <a:cs typeface="Arial MT"/>
                        </a:rPr>
                        <a:t>Snipe-</a:t>
                      </a:r>
                      <a:r>
                        <a:rPr sz="1700" spc="-25" dirty="0">
                          <a:latin typeface="Arial MT"/>
                          <a:cs typeface="Arial MT"/>
                        </a:rPr>
                        <a:t>IT</a:t>
                      </a:r>
                      <a:endParaRPr sz="1700">
                        <a:latin typeface="Arial MT"/>
                        <a:cs typeface="Arial MT"/>
                      </a:endParaRPr>
                    </a:p>
                  </a:txBody>
                  <a:tcPr marL="0" marR="0" marT="72390" marB="0"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91CF4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91CF4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2871210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FFFFFF"/>
                      </a:solidFill>
                      <a:prstDash val="solid"/>
                    </a:lnT>
                    <a:solidFill>
                      <a:srgbClr val="CDC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FFFFFF"/>
                      </a:solidFill>
                      <a:prstDash val="solid"/>
                    </a:lnT>
                    <a:solidFill>
                      <a:srgbClr val="CDC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FFFFFF"/>
                      </a:solidFill>
                      <a:prstDash val="solid"/>
                    </a:lnT>
                    <a:solidFill>
                      <a:srgbClr val="EBC4B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FFFFFF"/>
                      </a:solidFill>
                      <a:prstDash val="solid"/>
                    </a:lnT>
                    <a:solidFill>
                      <a:srgbClr val="EBC4B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FFFFFF"/>
                      </a:solidFill>
                      <a:prstDash val="solid"/>
                    </a:lnT>
                    <a:solidFill>
                      <a:srgbClr val="99CFB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FFFFFF"/>
                      </a:solidFill>
                      <a:prstDash val="solid"/>
                    </a:lnT>
                    <a:solidFill>
                      <a:srgbClr val="FF89D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FFFFFF"/>
                      </a:solidFill>
                      <a:prstDash val="solid"/>
                    </a:lnT>
                    <a:solidFill>
                      <a:srgbClr val="FF89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0099937"/>
                  </a:ext>
                </a:extLst>
              </a:tr>
              <a:tr h="226695">
                <a:tc>
                  <a:txBody>
                    <a:bodyPr/>
                    <a:lstStyle/>
                    <a:p>
                      <a:pPr>
                        <a:lnSpc>
                          <a:spcPts val="1689"/>
                        </a:lnSpc>
                      </a:pPr>
                      <a:r>
                        <a:rPr sz="1500" b="1" spc="-10" dirty="0">
                          <a:latin typeface="Arial"/>
                          <a:cs typeface="Arial"/>
                        </a:rPr>
                        <a:t>PERFORMANCE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CDCDEE"/>
                    </a:solidFill>
                  </a:tcPr>
                </a:tc>
                <a:tc>
                  <a:txBody>
                    <a:bodyPr/>
                    <a:lstStyle/>
                    <a:p>
                      <a:pPr marL="6350">
                        <a:lnSpc>
                          <a:spcPts val="1689"/>
                        </a:lnSpc>
                      </a:pPr>
                      <a:r>
                        <a:rPr sz="1700" spc="-10" dirty="0">
                          <a:latin typeface="Arial MT"/>
                          <a:cs typeface="Arial MT"/>
                        </a:rPr>
                        <a:t>Snort</a:t>
                      </a:r>
                      <a:endParaRPr sz="17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solidFill>
                      <a:srgbClr val="EBC4B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EBC4BA"/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ts val="1689"/>
                        </a:lnSpc>
                      </a:pPr>
                      <a:r>
                        <a:rPr sz="1700" spc="-20" dirty="0">
                          <a:latin typeface="Arial MT"/>
                          <a:cs typeface="Arial MT"/>
                        </a:rPr>
                        <a:t>OTRS</a:t>
                      </a:r>
                      <a:endParaRPr sz="17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solidFill>
                      <a:srgbClr val="99CFBC"/>
                    </a:solidFill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1689"/>
                        </a:lnSpc>
                      </a:pPr>
                      <a:r>
                        <a:rPr sz="1500" b="1" dirty="0">
                          <a:latin typeface="Arial"/>
                          <a:cs typeface="Arial"/>
                        </a:rPr>
                        <a:t>CHANGE</a:t>
                      </a:r>
                      <a:r>
                        <a:rPr sz="1500" b="1" spc="-8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b="1" spc="-20" dirty="0">
                          <a:latin typeface="Arial"/>
                          <a:cs typeface="Arial"/>
                        </a:rPr>
                        <a:t>MGMT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FF89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2739818"/>
                  </a:ext>
                </a:extLst>
              </a:tr>
              <a:tr h="13144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CDC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CDC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EBC4B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EBC4B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99CFB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FF89D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FF89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2372861"/>
                  </a:ext>
                </a:extLst>
              </a:tr>
              <a:tr h="4184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1700" spc="-10" dirty="0">
                          <a:latin typeface="Arial MT"/>
                          <a:cs typeface="Arial MT"/>
                        </a:rPr>
                        <a:t>perfSONAR</a:t>
                      </a:r>
                      <a:endParaRPr sz="1700">
                        <a:latin typeface="Arial MT"/>
                        <a:cs typeface="Arial MT"/>
                      </a:endParaRPr>
                    </a:p>
                  </a:txBody>
                  <a:tcPr marL="0" marR="0" marT="72390" marB="0"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CDC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CDCDEE"/>
                    </a:solidFill>
                  </a:tcPr>
                </a:tc>
                <a:tc>
                  <a:txBody>
                    <a:bodyPr/>
                    <a:lstStyle/>
                    <a:p>
                      <a:pPr marL="6350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1700" spc="-10" dirty="0">
                          <a:latin typeface="Arial MT"/>
                          <a:cs typeface="Arial MT"/>
                        </a:rPr>
                        <a:t>Suricata</a:t>
                      </a:r>
                      <a:endParaRPr sz="1700">
                        <a:latin typeface="Arial MT"/>
                        <a:cs typeface="Arial MT"/>
                      </a:endParaRPr>
                    </a:p>
                  </a:txBody>
                  <a:tcPr marL="0" marR="0" marT="72390" marB="0"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EBC4B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EBC4BA"/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1700" spc="-25" dirty="0">
                          <a:latin typeface="Arial MT"/>
                          <a:cs typeface="Arial MT"/>
                        </a:rPr>
                        <a:t>RT</a:t>
                      </a:r>
                      <a:endParaRPr sz="1700">
                        <a:latin typeface="Arial MT"/>
                        <a:cs typeface="Arial MT"/>
                      </a:endParaRPr>
                    </a:p>
                  </a:txBody>
                  <a:tcPr marL="0" marR="0" marT="72390" marB="0"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99CFBC"/>
                    </a:solidFill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1700" spc="-10" dirty="0">
                          <a:latin typeface="Arial MT"/>
                          <a:cs typeface="Arial MT"/>
                        </a:rPr>
                        <a:t>Oxidized</a:t>
                      </a:r>
                      <a:endParaRPr sz="1700">
                        <a:latin typeface="Arial MT"/>
                        <a:cs typeface="Arial MT"/>
                      </a:endParaRPr>
                    </a:p>
                  </a:txBody>
                  <a:tcPr marL="0" marR="0" marT="72390" marB="0"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FF89D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FF89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6979406"/>
                  </a:ext>
                </a:extLst>
              </a:tr>
              <a:tr h="4184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1700" spc="-10" dirty="0">
                          <a:latin typeface="Arial MT"/>
                          <a:cs typeface="Arial MT"/>
                        </a:rPr>
                        <a:t>Smokeping</a:t>
                      </a:r>
                      <a:endParaRPr sz="1700">
                        <a:latin typeface="Arial MT"/>
                        <a:cs typeface="Arial MT"/>
                      </a:endParaRPr>
                    </a:p>
                  </a:txBody>
                  <a:tcPr marL="0" marR="0" marT="72390" marB="0">
                    <a:lnT w="3175">
                      <a:solidFill>
                        <a:srgbClr val="FFFFFF"/>
                      </a:solidFill>
                      <a:prstDash val="solid"/>
                    </a:lnT>
                    <a:solidFill>
                      <a:srgbClr val="CDC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FFFFFF"/>
                      </a:solidFill>
                      <a:prstDash val="solid"/>
                    </a:lnT>
                    <a:solidFill>
                      <a:srgbClr val="CDCDEE"/>
                    </a:solidFill>
                  </a:tcPr>
                </a:tc>
                <a:tc>
                  <a:txBody>
                    <a:bodyPr/>
                    <a:lstStyle/>
                    <a:p>
                      <a:pPr marL="6350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1700" spc="-20" dirty="0">
                          <a:latin typeface="Arial MT"/>
                          <a:cs typeface="Arial MT"/>
                        </a:rPr>
                        <a:t>Zeek</a:t>
                      </a:r>
                      <a:endParaRPr sz="1700">
                        <a:latin typeface="Arial MT"/>
                        <a:cs typeface="Arial MT"/>
                      </a:endParaRPr>
                    </a:p>
                  </a:txBody>
                  <a:tcPr marL="0" marR="0" marT="72390" marB="0">
                    <a:lnT w="3175">
                      <a:solidFill>
                        <a:srgbClr val="FFFFFF"/>
                      </a:solidFill>
                      <a:prstDash val="solid"/>
                    </a:lnT>
                    <a:solidFill>
                      <a:srgbClr val="EBC4B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FFFFFF"/>
                      </a:solidFill>
                      <a:prstDash val="solid"/>
                    </a:lnT>
                    <a:solidFill>
                      <a:srgbClr val="EBC4BA"/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1700" spc="-20" dirty="0">
                          <a:latin typeface="Arial MT"/>
                          <a:cs typeface="Arial MT"/>
                        </a:rPr>
                        <a:t>Trac</a:t>
                      </a:r>
                      <a:endParaRPr sz="1700">
                        <a:latin typeface="Arial MT"/>
                        <a:cs typeface="Arial MT"/>
                      </a:endParaRPr>
                    </a:p>
                  </a:txBody>
                  <a:tcPr marL="0" marR="0" marT="72390" marB="0">
                    <a:lnT w="3175">
                      <a:solidFill>
                        <a:srgbClr val="FFFFFF"/>
                      </a:solidFill>
                      <a:prstDash val="solid"/>
                    </a:lnT>
                    <a:solidFill>
                      <a:srgbClr val="99CFBC"/>
                    </a:solidFill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1700" spc="-10" dirty="0">
                          <a:latin typeface="Arial MT"/>
                          <a:cs typeface="Arial MT"/>
                        </a:rPr>
                        <a:t>RANCID</a:t>
                      </a:r>
                      <a:endParaRPr sz="1700">
                        <a:latin typeface="Arial MT"/>
                        <a:cs typeface="Arial MT"/>
                      </a:endParaRPr>
                    </a:p>
                  </a:txBody>
                  <a:tcPr marL="0" marR="0" marT="72390" marB="0">
                    <a:lnT w="3175">
                      <a:solidFill>
                        <a:srgbClr val="FFFFFF"/>
                      </a:solidFill>
                      <a:prstDash val="solid"/>
                    </a:lnT>
                    <a:solidFill>
                      <a:srgbClr val="FF89D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175">
                      <a:solidFill>
                        <a:srgbClr val="FFFFFF"/>
                      </a:solidFill>
                      <a:prstDash val="solid"/>
                    </a:lnT>
                    <a:solidFill>
                      <a:srgbClr val="FF89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05425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62565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20C8D019-465D-4C68-B2FD-408BD1DB6DA3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D8B13E64-CA58-4F2B-B2D8-360CAA6BB71B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668BA0AC-3FF1-441E-88CB-890DA54A9636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DA820FB8-304B-4232-ACC4-CDBAE9D16FE5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D849B724-345D-4832-B171-75650A5B9C13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3C73BD00-BBB8-4D44-8615-A122E6C5556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94432" y="1474778"/>
            <a:ext cx="7356475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dirty="0"/>
              <a:t>Modern</a:t>
            </a:r>
            <a:r>
              <a:rPr sz="3200" b="1" spc="-40" dirty="0"/>
              <a:t> </a:t>
            </a:r>
            <a:r>
              <a:rPr sz="3200" b="1" dirty="0"/>
              <a:t>Network</a:t>
            </a:r>
            <a:r>
              <a:rPr sz="3200" b="1" spc="-40" dirty="0"/>
              <a:t> </a:t>
            </a:r>
            <a:r>
              <a:rPr sz="3200" b="1" dirty="0"/>
              <a:t>Management</a:t>
            </a:r>
            <a:r>
              <a:rPr sz="3200" b="1" spc="-100" dirty="0"/>
              <a:t> </a:t>
            </a:r>
            <a:r>
              <a:rPr sz="3200" b="1" spc="-55" dirty="0"/>
              <a:t>Tools</a:t>
            </a:r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0BC70700-3CEB-486E-95AF-F0A01EBB7D75}"/>
              </a:ext>
            </a:extLst>
          </p:cNvPr>
          <p:cNvSpPr txBox="1"/>
          <p:nvPr/>
        </p:nvSpPr>
        <p:spPr>
          <a:xfrm>
            <a:off x="439112" y="2252117"/>
            <a:ext cx="97790" cy="594360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1600" spc="-50" dirty="0">
                <a:latin typeface="Arial MT"/>
                <a:cs typeface="Arial MT"/>
              </a:rPr>
              <a:t>•</a:t>
            </a:r>
            <a:endParaRPr sz="16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320"/>
              </a:spcBef>
            </a:pPr>
            <a:r>
              <a:rPr sz="1600" spc="-50" dirty="0">
                <a:latin typeface="Arial MT"/>
                <a:cs typeface="Arial MT"/>
              </a:rPr>
              <a:t>•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1F59E529-CD1B-4A3F-9765-95C23134A3C6}"/>
              </a:ext>
            </a:extLst>
          </p:cNvPr>
          <p:cNvSpPr txBox="1"/>
          <p:nvPr/>
        </p:nvSpPr>
        <p:spPr>
          <a:xfrm>
            <a:off x="696147" y="2285594"/>
            <a:ext cx="6085205" cy="1122680"/>
          </a:xfrm>
          <a:prstGeom prst="rect">
            <a:avLst/>
          </a:prstGeom>
        </p:spPr>
        <p:txBody>
          <a:bodyPr vert="horz" wrap="square" lIns="0" tIns="33020" rIns="0" bIns="0" rtlCol="0">
            <a:spAutoFit/>
          </a:bodyPr>
          <a:lstStyle/>
          <a:p>
            <a:pPr marL="12700" marR="5080">
              <a:lnSpc>
                <a:spcPct val="108300"/>
              </a:lnSpc>
              <a:spcBef>
                <a:spcPts val="260"/>
              </a:spcBef>
            </a:pPr>
            <a:r>
              <a:rPr sz="1600" dirty="0">
                <a:latin typeface="Arial MT"/>
                <a:cs typeface="Arial MT"/>
              </a:rPr>
              <a:t>Software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stacks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that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allow</a:t>
            </a:r>
            <a:r>
              <a:rPr sz="1600" spc="-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for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real-</a:t>
            </a:r>
            <a:r>
              <a:rPr sz="1600" dirty="0">
                <a:latin typeface="Arial MT"/>
                <a:cs typeface="Arial MT"/>
              </a:rPr>
              <a:t>time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network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state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monitoring </a:t>
            </a:r>
            <a:r>
              <a:rPr sz="1600" spc="-20" dirty="0">
                <a:latin typeface="Arial MT"/>
                <a:cs typeface="Arial MT"/>
              </a:rPr>
              <a:t>Generally,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involve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the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mixed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use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of</a:t>
            </a:r>
            <a:r>
              <a:rPr sz="1600" spc="-35" dirty="0">
                <a:latin typeface="Arial MT"/>
                <a:cs typeface="Arial MT"/>
              </a:rPr>
              <a:t> SNMP,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http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and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agents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installed </a:t>
            </a:r>
            <a:r>
              <a:rPr sz="1600" dirty="0">
                <a:latin typeface="Arial MT"/>
                <a:cs typeface="Arial MT"/>
              </a:rPr>
              <a:t>on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servers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using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both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</a:t>
            </a:r>
            <a:r>
              <a:rPr sz="1600" spc="-10" dirty="0">
                <a:latin typeface="Arial MT"/>
                <a:cs typeface="Arial MT"/>
              </a:rPr>
              <a:t> </a:t>
            </a:r>
            <a:r>
              <a:rPr sz="1600" i="1" dirty="0">
                <a:latin typeface="Arial"/>
                <a:cs typeface="Arial"/>
              </a:rPr>
              <a:t>pull</a:t>
            </a:r>
            <a:r>
              <a:rPr sz="1600" i="1" spc="-25" dirty="0">
                <a:latin typeface="Arial"/>
                <a:cs typeface="Arial"/>
              </a:rPr>
              <a:t> </a:t>
            </a:r>
            <a:r>
              <a:rPr sz="1600" dirty="0">
                <a:latin typeface="Arial MT"/>
                <a:cs typeface="Arial MT"/>
              </a:rPr>
              <a:t>and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i="1" dirty="0">
                <a:latin typeface="Arial"/>
                <a:cs typeface="Arial"/>
              </a:rPr>
              <a:t>push</a:t>
            </a:r>
            <a:r>
              <a:rPr sz="1600" i="1" spc="-20" dirty="0">
                <a:latin typeface="Arial"/>
                <a:cs typeface="Arial"/>
              </a:rPr>
              <a:t> </a:t>
            </a:r>
            <a:r>
              <a:rPr sz="1600" spc="-10" dirty="0">
                <a:latin typeface="Arial MT"/>
                <a:cs typeface="Arial MT"/>
              </a:rPr>
              <a:t>models</a:t>
            </a:r>
            <a:endParaRPr sz="1600" dirty="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320"/>
              </a:spcBef>
            </a:pPr>
            <a:r>
              <a:rPr sz="1600" dirty="0">
                <a:latin typeface="Arial MT"/>
                <a:cs typeface="Arial MT"/>
              </a:rPr>
              <a:t>Are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more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complex,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but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provide</a:t>
            </a:r>
            <a:endParaRPr sz="1600" dirty="0">
              <a:latin typeface="Arial MT"/>
              <a:cs typeface="Arial MT"/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3E432CD6-2A41-4124-B1DF-23E77A15C76D}"/>
              </a:ext>
            </a:extLst>
          </p:cNvPr>
          <p:cNvSpPr txBox="1"/>
          <p:nvPr/>
        </p:nvSpPr>
        <p:spPr>
          <a:xfrm>
            <a:off x="439112" y="3105400"/>
            <a:ext cx="9779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0" dirty="0">
                <a:latin typeface="Arial MT"/>
                <a:cs typeface="Arial MT"/>
              </a:rPr>
              <a:t>•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3" name="object 6">
            <a:extLst>
              <a:ext uri="{FF2B5EF4-FFF2-40B4-BE49-F238E27FC236}">
                <a16:creationId xmlns:a16="http://schemas.microsoft.com/office/drawing/2014/main" id="{EE637299-F938-4CDA-B052-C041D54438BE}"/>
              </a:ext>
            </a:extLst>
          </p:cNvPr>
          <p:cNvSpPr txBox="1"/>
          <p:nvPr/>
        </p:nvSpPr>
        <p:spPr>
          <a:xfrm>
            <a:off x="782189" y="3357980"/>
            <a:ext cx="110489" cy="1092835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40"/>
              </a:spcBef>
            </a:pPr>
            <a:r>
              <a:rPr sz="1200" spc="-50" dirty="0">
                <a:latin typeface="Arial MT"/>
                <a:cs typeface="Arial MT"/>
              </a:rPr>
              <a:t>–</a:t>
            </a:r>
            <a:endParaRPr sz="12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1200" spc="-50" dirty="0">
                <a:latin typeface="Arial MT"/>
                <a:cs typeface="Arial MT"/>
              </a:rPr>
              <a:t>–</a:t>
            </a:r>
            <a:endParaRPr sz="12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1200" spc="-50" dirty="0">
                <a:latin typeface="Arial MT"/>
                <a:cs typeface="Arial MT"/>
              </a:rPr>
              <a:t>–</a:t>
            </a:r>
            <a:endParaRPr sz="12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1200" spc="-50" dirty="0">
                <a:latin typeface="Arial MT"/>
                <a:cs typeface="Arial MT"/>
              </a:rPr>
              <a:t>–</a:t>
            </a:r>
            <a:endParaRPr sz="12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244"/>
              </a:spcBef>
            </a:pPr>
            <a:r>
              <a:rPr sz="1200" spc="-50" dirty="0">
                <a:latin typeface="Arial MT"/>
                <a:cs typeface="Arial MT"/>
              </a:rPr>
              <a:t>–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14" name="object 7">
            <a:extLst>
              <a:ext uri="{FF2B5EF4-FFF2-40B4-BE49-F238E27FC236}">
                <a16:creationId xmlns:a16="http://schemas.microsoft.com/office/drawing/2014/main" id="{3EB794A5-E919-4243-92FA-25841AF6AA9F}"/>
              </a:ext>
            </a:extLst>
          </p:cNvPr>
          <p:cNvSpPr txBox="1"/>
          <p:nvPr/>
        </p:nvSpPr>
        <p:spPr>
          <a:xfrm>
            <a:off x="996388" y="3382466"/>
            <a:ext cx="3066415" cy="1092835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40"/>
              </a:spcBef>
            </a:pPr>
            <a:r>
              <a:rPr sz="1200" dirty="0">
                <a:latin typeface="Arial MT"/>
                <a:cs typeface="Arial MT"/>
              </a:rPr>
              <a:t>alerting</a:t>
            </a:r>
            <a:r>
              <a:rPr sz="1200" spc="-3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on</a:t>
            </a:r>
            <a:r>
              <a:rPr sz="1200" spc="-25" dirty="0">
                <a:latin typeface="Arial MT"/>
                <a:cs typeface="Arial MT"/>
              </a:rPr>
              <a:t> </a:t>
            </a:r>
            <a:r>
              <a:rPr sz="1200" spc="-10" dirty="0">
                <a:latin typeface="Arial MT"/>
                <a:cs typeface="Arial MT"/>
              </a:rPr>
              <a:t>events,</a:t>
            </a:r>
            <a:endParaRPr sz="1200">
              <a:latin typeface="Arial MT"/>
              <a:cs typeface="Arial MT"/>
            </a:endParaRPr>
          </a:p>
          <a:p>
            <a:pPr marL="12700" marR="517525">
              <a:lnSpc>
                <a:spcPct val="116700"/>
              </a:lnSpc>
            </a:pPr>
            <a:r>
              <a:rPr sz="1200" dirty="0">
                <a:latin typeface="Arial MT"/>
                <a:cs typeface="Arial MT"/>
              </a:rPr>
              <a:t>detailed</a:t>
            </a:r>
            <a:r>
              <a:rPr sz="1200" spc="-3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dashboards</a:t>
            </a:r>
            <a:r>
              <a:rPr sz="1200" spc="-3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of</a:t>
            </a:r>
            <a:r>
              <a:rPr sz="1200" spc="-3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network</a:t>
            </a:r>
            <a:r>
              <a:rPr sz="1200" spc="-25" dirty="0">
                <a:latin typeface="Arial MT"/>
                <a:cs typeface="Arial MT"/>
              </a:rPr>
              <a:t> </a:t>
            </a:r>
            <a:r>
              <a:rPr sz="1200" spc="-10" dirty="0">
                <a:latin typeface="Arial MT"/>
                <a:cs typeface="Arial MT"/>
              </a:rPr>
              <a:t>state, </a:t>
            </a:r>
            <a:r>
              <a:rPr sz="1200" dirty="0">
                <a:latin typeface="Arial MT"/>
                <a:cs typeface="Arial MT"/>
              </a:rPr>
              <a:t>detection</a:t>
            </a:r>
            <a:r>
              <a:rPr sz="1200" spc="-3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of</a:t>
            </a:r>
            <a:r>
              <a:rPr sz="1200" spc="-30" dirty="0">
                <a:latin typeface="Arial MT"/>
                <a:cs typeface="Arial MT"/>
              </a:rPr>
              <a:t> </a:t>
            </a:r>
            <a:r>
              <a:rPr sz="1200" spc="-10" dirty="0">
                <a:latin typeface="Arial MT"/>
                <a:cs typeface="Arial MT"/>
              </a:rPr>
              <a:t>anomalies,</a:t>
            </a:r>
            <a:endParaRPr sz="12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1200" dirty="0">
                <a:latin typeface="Arial MT"/>
                <a:cs typeface="Arial MT"/>
              </a:rPr>
              <a:t>trend</a:t>
            </a:r>
            <a:r>
              <a:rPr sz="1200" spc="-35" dirty="0">
                <a:latin typeface="Arial MT"/>
                <a:cs typeface="Arial MT"/>
              </a:rPr>
              <a:t> </a:t>
            </a:r>
            <a:r>
              <a:rPr sz="1200" spc="-10" dirty="0">
                <a:latin typeface="Arial MT"/>
                <a:cs typeface="Arial MT"/>
              </a:rPr>
              <a:t>analysis</a:t>
            </a:r>
            <a:endParaRPr sz="12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1200" dirty="0">
                <a:latin typeface="Arial MT"/>
                <a:cs typeface="Arial MT"/>
              </a:rPr>
              <a:t>network</a:t>
            </a:r>
            <a:r>
              <a:rPr sz="1200" spc="-4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traffic</a:t>
            </a:r>
            <a:r>
              <a:rPr sz="1200" spc="-4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inspection</a:t>
            </a:r>
            <a:r>
              <a:rPr sz="1200" spc="-4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using</a:t>
            </a:r>
            <a:r>
              <a:rPr sz="1200" spc="-4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network</a:t>
            </a:r>
            <a:r>
              <a:rPr sz="1200" spc="-35" dirty="0">
                <a:latin typeface="Arial MT"/>
                <a:cs typeface="Arial MT"/>
              </a:rPr>
              <a:t> </a:t>
            </a:r>
            <a:r>
              <a:rPr sz="1200" spc="-10" dirty="0">
                <a:latin typeface="Arial MT"/>
                <a:cs typeface="Arial MT"/>
              </a:rPr>
              <a:t>flows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15" name="object 8">
            <a:extLst>
              <a:ext uri="{FF2B5EF4-FFF2-40B4-BE49-F238E27FC236}">
                <a16:creationId xmlns:a16="http://schemas.microsoft.com/office/drawing/2014/main" id="{4B6DDB64-4E62-4135-AC3A-9756D18834C8}"/>
              </a:ext>
            </a:extLst>
          </p:cNvPr>
          <p:cNvSpPr txBox="1"/>
          <p:nvPr/>
        </p:nvSpPr>
        <p:spPr>
          <a:xfrm>
            <a:off x="439112" y="4457201"/>
            <a:ext cx="9779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0" dirty="0">
                <a:latin typeface="Arial MT"/>
                <a:cs typeface="Arial MT"/>
              </a:rPr>
              <a:t>•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6" name="object 9">
            <a:extLst>
              <a:ext uri="{FF2B5EF4-FFF2-40B4-BE49-F238E27FC236}">
                <a16:creationId xmlns:a16="http://schemas.microsoft.com/office/drawing/2014/main" id="{27AA5E7F-45AA-4B71-96A6-C18FBDB92E1A}"/>
              </a:ext>
            </a:extLst>
          </p:cNvPr>
          <p:cNvSpPr txBox="1"/>
          <p:nvPr/>
        </p:nvSpPr>
        <p:spPr>
          <a:xfrm>
            <a:off x="696147" y="4490678"/>
            <a:ext cx="349313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Arial MT"/>
                <a:cs typeface="Arial MT"/>
              </a:rPr>
              <a:t>Some</a:t>
            </a:r>
            <a:r>
              <a:rPr sz="1600" spc="-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popular</a:t>
            </a:r>
            <a:r>
              <a:rPr sz="1600" spc="-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software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stacks</a:t>
            </a:r>
            <a:r>
              <a:rPr sz="1600" spc="-5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include: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7" name="object 10">
            <a:extLst>
              <a:ext uri="{FF2B5EF4-FFF2-40B4-BE49-F238E27FC236}">
                <a16:creationId xmlns:a16="http://schemas.microsoft.com/office/drawing/2014/main" id="{CD16D405-AE63-4EBF-8DA9-0ECD2151D744}"/>
              </a:ext>
            </a:extLst>
          </p:cNvPr>
          <p:cNvSpPr txBox="1"/>
          <p:nvPr/>
        </p:nvSpPr>
        <p:spPr>
          <a:xfrm>
            <a:off x="782189" y="4709781"/>
            <a:ext cx="110489" cy="666115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40"/>
              </a:spcBef>
            </a:pPr>
            <a:r>
              <a:rPr sz="1200" spc="-50" dirty="0">
                <a:latin typeface="Arial MT"/>
                <a:cs typeface="Arial MT"/>
              </a:rPr>
              <a:t>–</a:t>
            </a:r>
            <a:endParaRPr sz="12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1200" spc="-50" dirty="0">
                <a:latin typeface="Arial MT"/>
                <a:cs typeface="Arial MT"/>
              </a:rPr>
              <a:t>–</a:t>
            </a:r>
            <a:endParaRPr sz="12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1200" spc="-50" dirty="0">
                <a:latin typeface="Arial MT"/>
                <a:cs typeface="Arial MT"/>
              </a:rPr>
              <a:t>–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18" name="object 11">
            <a:extLst>
              <a:ext uri="{FF2B5EF4-FFF2-40B4-BE49-F238E27FC236}">
                <a16:creationId xmlns:a16="http://schemas.microsoft.com/office/drawing/2014/main" id="{210BDCD8-0EF8-447E-A677-08F7E4FA69F2}"/>
              </a:ext>
            </a:extLst>
          </p:cNvPr>
          <p:cNvSpPr txBox="1"/>
          <p:nvPr/>
        </p:nvSpPr>
        <p:spPr>
          <a:xfrm>
            <a:off x="996388" y="4734266"/>
            <a:ext cx="1546860" cy="6661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705485">
              <a:lnSpc>
                <a:spcPct val="116700"/>
              </a:lnSpc>
              <a:spcBef>
                <a:spcPts val="100"/>
              </a:spcBef>
            </a:pPr>
            <a:r>
              <a:rPr sz="1200" spc="-10" dirty="0">
                <a:latin typeface="Arial MT"/>
                <a:cs typeface="Arial MT"/>
              </a:rPr>
              <a:t>Prometheus </a:t>
            </a:r>
            <a:r>
              <a:rPr sz="1200" spc="-25" dirty="0">
                <a:latin typeface="Arial MT"/>
                <a:cs typeface="Arial MT"/>
              </a:rPr>
              <a:t>ELK</a:t>
            </a:r>
            <a:endParaRPr sz="12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1200" dirty="0">
                <a:latin typeface="Arial MT"/>
                <a:cs typeface="Arial MT"/>
              </a:rPr>
              <a:t>TICK</a:t>
            </a:r>
            <a:r>
              <a:rPr sz="1200" spc="-2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and</a:t>
            </a:r>
            <a:r>
              <a:rPr sz="1200" spc="-2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many</a:t>
            </a:r>
            <a:r>
              <a:rPr sz="1200" spc="-20" dirty="0">
                <a:latin typeface="Arial MT"/>
                <a:cs typeface="Arial MT"/>
              </a:rPr>
              <a:t> </a:t>
            </a:r>
            <a:r>
              <a:rPr sz="1200" spc="-10" dirty="0">
                <a:latin typeface="Arial MT"/>
                <a:cs typeface="Arial MT"/>
              </a:rPr>
              <a:t>others</a:t>
            </a:r>
            <a:endParaRPr sz="1200">
              <a:latin typeface="Arial MT"/>
              <a:cs typeface="Arial MT"/>
            </a:endParaRPr>
          </a:p>
        </p:txBody>
      </p:sp>
      <p:pic>
        <p:nvPicPr>
          <p:cNvPr id="19" name="object 12">
            <a:extLst>
              <a:ext uri="{FF2B5EF4-FFF2-40B4-BE49-F238E27FC236}">
                <a16:creationId xmlns:a16="http://schemas.microsoft.com/office/drawing/2014/main" id="{2AB13211-FDF6-47F7-BAD0-0315A395E8CE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172377" y="5331662"/>
            <a:ext cx="2828703" cy="816418"/>
          </a:xfrm>
          <a:prstGeom prst="rect">
            <a:avLst/>
          </a:prstGeom>
        </p:spPr>
      </p:pic>
      <p:pic>
        <p:nvPicPr>
          <p:cNvPr id="20" name="object 13">
            <a:extLst>
              <a:ext uri="{FF2B5EF4-FFF2-40B4-BE49-F238E27FC236}">
                <a16:creationId xmlns:a16="http://schemas.microsoft.com/office/drawing/2014/main" id="{C8645E36-38BA-45F0-B65F-8A5E26B57ACD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176895" y="2673143"/>
            <a:ext cx="1869833" cy="1144435"/>
          </a:xfrm>
          <a:prstGeom prst="rect">
            <a:avLst/>
          </a:prstGeom>
        </p:spPr>
      </p:pic>
      <p:pic>
        <p:nvPicPr>
          <p:cNvPr id="21" name="object 14">
            <a:extLst>
              <a:ext uri="{FF2B5EF4-FFF2-40B4-BE49-F238E27FC236}">
                <a16:creationId xmlns:a16="http://schemas.microsoft.com/office/drawing/2014/main" id="{23E407DE-E4C7-4042-912E-E9714B0D4D0D}"/>
              </a:ext>
            </a:extLst>
          </p:cNvPr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218475" y="3974537"/>
            <a:ext cx="1826445" cy="1144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4226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ACD6FE12-91B5-4844-8D04-75CB7E3D9F2B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33899481-E8D9-43CC-89B2-37A7D49608BB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A834F8AD-B411-432D-8F21-5A4B35B8CCFD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8F59FD72-133E-4F1D-8A98-94DF2BE247DF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A52D7A2D-8A81-47E1-BC11-E91DB2A3C9C4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grpSp>
        <p:nvGrpSpPr>
          <p:cNvPr id="9" name="object 2">
            <a:extLst>
              <a:ext uri="{FF2B5EF4-FFF2-40B4-BE49-F238E27FC236}">
                <a16:creationId xmlns:a16="http://schemas.microsoft.com/office/drawing/2014/main" id="{2B50C3F9-E967-4BE0-ABE6-9F52025B9A94}"/>
              </a:ext>
            </a:extLst>
          </p:cNvPr>
          <p:cNvGrpSpPr/>
          <p:nvPr/>
        </p:nvGrpSpPr>
        <p:grpSpPr>
          <a:xfrm>
            <a:off x="1881664" y="3189758"/>
            <a:ext cx="1176020" cy="831850"/>
            <a:chOff x="1726920" y="2059548"/>
            <a:chExt cx="1176020" cy="831850"/>
          </a:xfrm>
        </p:grpSpPr>
        <p:pic>
          <p:nvPicPr>
            <p:cNvPr id="10" name="object 3">
              <a:extLst>
                <a:ext uri="{FF2B5EF4-FFF2-40B4-BE49-F238E27FC236}">
                  <a16:creationId xmlns:a16="http://schemas.microsoft.com/office/drawing/2014/main" id="{788AB3DE-DB76-488F-A7BE-4E64A03C32A4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841398" y="2173670"/>
              <a:ext cx="1060919" cy="717486"/>
            </a:xfrm>
            <a:prstGeom prst="rect">
              <a:avLst/>
            </a:prstGeom>
          </p:spPr>
        </p:pic>
        <p:pic>
          <p:nvPicPr>
            <p:cNvPr id="11" name="object 4">
              <a:extLst>
                <a:ext uri="{FF2B5EF4-FFF2-40B4-BE49-F238E27FC236}">
                  <a16:creationId xmlns:a16="http://schemas.microsoft.com/office/drawing/2014/main" id="{CD97710F-A708-4758-9312-270A7CB02AA1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881358" y="2190606"/>
              <a:ext cx="980998" cy="637920"/>
            </a:xfrm>
            <a:prstGeom prst="rect">
              <a:avLst/>
            </a:prstGeom>
          </p:spPr>
        </p:pic>
        <p:pic>
          <p:nvPicPr>
            <p:cNvPr id="12" name="object 5">
              <a:extLst>
                <a:ext uri="{FF2B5EF4-FFF2-40B4-BE49-F238E27FC236}">
                  <a16:creationId xmlns:a16="http://schemas.microsoft.com/office/drawing/2014/main" id="{797C27A5-0796-45BF-AC35-CB21DE6B53C7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26920" y="2059548"/>
              <a:ext cx="1060919" cy="717499"/>
            </a:xfrm>
            <a:prstGeom prst="rect">
              <a:avLst/>
            </a:prstGeom>
          </p:spPr>
        </p:pic>
        <p:pic>
          <p:nvPicPr>
            <p:cNvPr id="13" name="object 6">
              <a:extLst>
                <a:ext uri="{FF2B5EF4-FFF2-40B4-BE49-F238E27FC236}">
                  <a16:creationId xmlns:a16="http://schemas.microsoft.com/office/drawing/2014/main" id="{9D2E9968-A088-4B61-853F-7CEC93D28B29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66881" y="2076483"/>
              <a:ext cx="980998" cy="637920"/>
            </a:xfrm>
            <a:prstGeom prst="rect">
              <a:avLst/>
            </a:prstGeom>
          </p:spPr>
        </p:pic>
      </p:grpSp>
      <p:sp>
        <p:nvSpPr>
          <p:cNvPr id="14" name="object 7">
            <a:extLst>
              <a:ext uri="{FF2B5EF4-FFF2-40B4-BE49-F238E27FC236}">
                <a16:creationId xmlns:a16="http://schemas.microsoft.com/office/drawing/2014/main" id="{965DDD38-ADE9-496B-AECA-C058C7E409F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68522" y="1477506"/>
            <a:ext cx="76352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43990">
              <a:lnSpc>
                <a:spcPct val="100000"/>
              </a:lnSpc>
              <a:spcBef>
                <a:spcPts val="100"/>
              </a:spcBef>
            </a:pPr>
            <a:r>
              <a:rPr dirty="0"/>
              <a:t>The</a:t>
            </a:r>
            <a:r>
              <a:rPr spc="-20" dirty="0"/>
              <a:t> </a:t>
            </a:r>
            <a:r>
              <a:rPr dirty="0"/>
              <a:t>Elastic</a:t>
            </a:r>
            <a:r>
              <a:rPr spc="-10" dirty="0"/>
              <a:t> </a:t>
            </a:r>
            <a:r>
              <a:rPr dirty="0"/>
              <a:t>Stack</a:t>
            </a:r>
            <a:r>
              <a:rPr spc="-5" dirty="0"/>
              <a:t> </a:t>
            </a:r>
            <a:r>
              <a:rPr spc="-10" dirty="0"/>
              <a:t>(ELK)</a:t>
            </a:r>
          </a:p>
        </p:txBody>
      </p:sp>
      <p:sp>
        <p:nvSpPr>
          <p:cNvPr id="15" name="object 8">
            <a:extLst>
              <a:ext uri="{FF2B5EF4-FFF2-40B4-BE49-F238E27FC236}">
                <a16:creationId xmlns:a16="http://schemas.microsoft.com/office/drawing/2014/main" id="{7977B635-9E2C-4199-897A-4164804D5207}"/>
              </a:ext>
            </a:extLst>
          </p:cNvPr>
          <p:cNvSpPr txBox="1"/>
          <p:nvPr/>
        </p:nvSpPr>
        <p:spPr>
          <a:xfrm>
            <a:off x="3090806" y="5215395"/>
            <a:ext cx="3270250" cy="231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350" i="1" dirty="0">
                <a:latin typeface="Arial"/>
                <a:cs typeface="Arial"/>
              </a:rPr>
              <a:t>("The</a:t>
            </a:r>
            <a:r>
              <a:rPr sz="1350" i="1" spc="-40" dirty="0">
                <a:latin typeface="Arial"/>
                <a:cs typeface="Arial"/>
              </a:rPr>
              <a:t> </a:t>
            </a:r>
            <a:r>
              <a:rPr sz="1350" i="1" dirty="0">
                <a:latin typeface="Arial"/>
                <a:cs typeface="Arial"/>
              </a:rPr>
              <a:t>BLEK</a:t>
            </a:r>
            <a:r>
              <a:rPr sz="1350" i="1" spc="-35" dirty="0">
                <a:latin typeface="Arial"/>
                <a:cs typeface="Arial"/>
              </a:rPr>
              <a:t> </a:t>
            </a:r>
            <a:r>
              <a:rPr sz="1350" i="1" dirty="0">
                <a:latin typeface="Arial"/>
                <a:cs typeface="Arial"/>
              </a:rPr>
              <a:t>Stack"</a:t>
            </a:r>
            <a:r>
              <a:rPr sz="1350" i="1" spc="-40" dirty="0">
                <a:latin typeface="Arial"/>
                <a:cs typeface="Arial"/>
              </a:rPr>
              <a:t> </a:t>
            </a:r>
            <a:r>
              <a:rPr sz="1350" i="1" dirty="0">
                <a:latin typeface="Arial"/>
                <a:cs typeface="Arial"/>
              </a:rPr>
              <a:t>doesn't</a:t>
            </a:r>
            <a:r>
              <a:rPr sz="1350" i="1" spc="-35" dirty="0">
                <a:latin typeface="Arial"/>
                <a:cs typeface="Arial"/>
              </a:rPr>
              <a:t> </a:t>
            </a:r>
            <a:r>
              <a:rPr sz="1350" i="1" dirty="0">
                <a:latin typeface="Arial"/>
                <a:cs typeface="Arial"/>
              </a:rPr>
              <a:t>sound</a:t>
            </a:r>
            <a:r>
              <a:rPr sz="1350" i="1" spc="-30" dirty="0">
                <a:latin typeface="Arial"/>
                <a:cs typeface="Arial"/>
              </a:rPr>
              <a:t> </a:t>
            </a:r>
            <a:r>
              <a:rPr sz="1350" i="1" dirty="0">
                <a:latin typeface="Arial"/>
                <a:cs typeface="Arial"/>
              </a:rPr>
              <a:t>as</a:t>
            </a:r>
            <a:r>
              <a:rPr sz="1350" i="1" spc="-35" dirty="0">
                <a:latin typeface="Arial"/>
                <a:cs typeface="Arial"/>
              </a:rPr>
              <a:t> </a:t>
            </a:r>
            <a:r>
              <a:rPr sz="1350" i="1" spc="-20" dirty="0">
                <a:latin typeface="Arial"/>
                <a:cs typeface="Arial"/>
              </a:rPr>
              <a:t>good)</a:t>
            </a:r>
            <a:endParaRPr sz="1350">
              <a:latin typeface="Arial"/>
              <a:cs typeface="Arial"/>
            </a:endParaRPr>
          </a:p>
        </p:txBody>
      </p:sp>
      <p:sp>
        <p:nvSpPr>
          <p:cNvPr id="16" name="object 9">
            <a:extLst>
              <a:ext uri="{FF2B5EF4-FFF2-40B4-BE49-F238E27FC236}">
                <a16:creationId xmlns:a16="http://schemas.microsoft.com/office/drawing/2014/main" id="{7A37B947-9F81-4430-A495-302F57FC4ED8}"/>
              </a:ext>
            </a:extLst>
          </p:cNvPr>
          <p:cNvSpPr txBox="1"/>
          <p:nvPr/>
        </p:nvSpPr>
        <p:spPr>
          <a:xfrm>
            <a:off x="2210239" y="2876830"/>
            <a:ext cx="462280" cy="231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350" spc="-10" dirty="0">
                <a:latin typeface="Arial MT"/>
                <a:cs typeface="Arial MT"/>
              </a:rPr>
              <a:t>Beats</a:t>
            </a:r>
            <a:endParaRPr sz="1350">
              <a:latin typeface="Arial MT"/>
              <a:cs typeface="Arial MT"/>
            </a:endParaRPr>
          </a:p>
        </p:txBody>
      </p:sp>
      <p:sp>
        <p:nvSpPr>
          <p:cNvPr id="17" name="object 10">
            <a:extLst>
              <a:ext uri="{FF2B5EF4-FFF2-40B4-BE49-F238E27FC236}">
                <a16:creationId xmlns:a16="http://schemas.microsoft.com/office/drawing/2014/main" id="{3E935651-ECCB-487D-9F0F-4D37EC26FB60}"/>
              </a:ext>
            </a:extLst>
          </p:cNvPr>
          <p:cNvSpPr txBox="1"/>
          <p:nvPr/>
        </p:nvSpPr>
        <p:spPr>
          <a:xfrm>
            <a:off x="3625044" y="2876830"/>
            <a:ext cx="718185" cy="231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350" spc="-10" dirty="0">
                <a:latin typeface="Arial MT"/>
                <a:cs typeface="Arial MT"/>
              </a:rPr>
              <a:t>Logstash</a:t>
            </a:r>
            <a:endParaRPr sz="1350">
              <a:latin typeface="Arial MT"/>
              <a:cs typeface="Arial MT"/>
            </a:endParaRPr>
          </a:p>
        </p:txBody>
      </p:sp>
      <p:sp>
        <p:nvSpPr>
          <p:cNvPr id="18" name="object 11">
            <a:extLst>
              <a:ext uri="{FF2B5EF4-FFF2-40B4-BE49-F238E27FC236}">
                <a16:creationId xmlns:a16="http://schemas.microsoft.com/office/drawing/2014/main" id="{76D31201-DAA0-4A0C-B663-119283999D08}"/>
              </a:ext>
            </a:extLst>
          </p:cNvPr>
          <p:cNvSpPr txBox="1"/>
          <p:nvPr/>
        </p:nvSpPr>
        <p:spPr>
          <a:xfrm>
            <a:off x="5006728" y="2876830"/>
            <a:ext cx="1040765" cy="231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350" spc="-10" dirty="0">
                <a:latin typeface="Arial MT"/>
                <a:cs typeface="Arial MT"/>
              </a:rPr>
              <a:t>Elasticsearch</a:t>
            </a:r>
            <a:endParaRPr sz="1350">
              <a:latin typeface="Arial MT"/>
              <a:cs typeface="Arial MT"/>
            </a:endParaRPr>
          </a:p>
        </p:txBody>
      </p:sp>
      <p:sp>
        <p:nvSpPr>
          <p:cNvPr id="19" name="object 12">
            <a:extLst>
              <a:ext uri="{FF2B5EF4-FFF2-40B4-BE49-F238E27FC236}">
                <a16:creationId xmlns:a16="http://schemas.microsoft.com/office/drawing/2014/main" id="{D295E543-2E07-4240-9475-1EC7F2E57D20}"/>
              </a:ext>
            </a:extLst>
          </p:cNvPr>
          <p:cNvSpPr txBox="1"/>
          <p:nvPr/>
        </p:nvSpPr>
        <p:spPr>
          <a:xfrm>
            <a:off x="6848837" y="2876830"/>
            <a:ext cx="556895" cy="231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350" spc="-10" dirty="0">
                <a:latin typeface="Arial MT"/>
                <a:cs typeface="Arial MT"/>
              </a:rPr>
              <a:t>Kibana</a:t>
            </a:r>
            <a:endParaRPr sz="1350">
              <a:latin typeface="Arial MT"/>
              <a:cs typeface="Arial MT"/>
            </a:endParaRPr>
          </a:p>
        </p:txBody>
      </p:sp>
      <p:pic>
        <p:nvPicPr>
          <p:cNvPr id="20" name="object 13">
            <a:extLst>
              <a:ext uri="{FF2B5EF4-FFF2-40B4-BE49-F238E27FC236}">
                <a16:creationId xmlns:a16="http://schemas.microsoft.com/office/drawing/2014/main" id="{48D97956-3140-43FA-9710-B7DAD3BE7E65}"/>
              </a:ext>
            </a:extLst>
          </p:cNvPr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380340" y="3481007"/>
            <a:ext cx="89281" cy="89281"/>
          </a:xfrm>
          <a:prstGeom prst="rect">
            <a:avLst/>
          </a:prstGeom>
        </p:spPr>
      </p:pic>
      <p:pic>
        <p:nvPicPr>
          <p:cNvPr id="21" name="object 14">
            <a:extLst>
              <a:ext uri="{FF2B5EF4-FFF2-40B4-BE49-F238E27FC236}">
                <a16:creationId xmlns:a16="http://schemas.microsoft.com/office/drawing/2014/main" id="{672BE322-8CDD-42BD-94E4-8CF6170B6AB5}"/>
              </a:ext>
            </a:extLst>
          </p:cNvPr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923301" y="3481007"/>
            <a:ext cx="89281" cy="89281"/>
          </a:xfrm>
          <a:prstGeom prst="rect">
            <a:avLst/>
          </a:prstGeom>
        </p:spPr>
      </p:pic>
      <p:pic>
        <p:nvPicPr>
          <p:cNvPr id="22" name="object 15">
            <a:extLst>
              <a:ext uri="{FF2B5EF4-FFF2-40B4-BE49-F238E27FC236}">
                <a16:creationId xmlns:a16="http://schemas.microsoft.com/office/drawing/2014/main" id="{2557CC2A-5583-4D0C-B05B-F76F2EB9D888}"/>
              </a:ext>
            </a:extLst>
          </p:cNvPr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6523501" y="3481007"/>
            <a:ext cx="89281" cy="89281"/>
          </a:xfrm>
          <a:prstGeom prst="rect">
            <a:avLst/>
          </a:prstGeom>
        </p:spPr>
      </p:pic>
      <p:pic>
        <p:nvPicPr>
          <p:cNvPr id="23" name="object 16">
            <a:extLst>
              <a:ext uri="{FF2B5EF4-FFF2-40B4-BE49-F238E27FC236}">
                <a16:creationId xmlns:a16="http://schemas.microsoft.com/office/drawing/2014/main" id="{CDF07F14-69D7-4337-9E63-3EAC9E85A150}"/>
              </a:ext>
            </a:extLst>
          </p:cNvPr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898828" y="3830206"/>
            <a:ext cx="88912" cy="75247"/>
          </a:xfrm>
          <a:prstGeom prst="rect">
            <a:avLst/>
          </a:prstGeom>
        </p:spPr>
      </p:pic>
      <p:grpSp>
        <p:nvGrpSpPr>
          <p:cNvPr id="24" name="object 17">
            <a:extLst>
              <a:ext uri="{FF2B5EF4-FFF2-40B4-BE49-F238E27FC236}">
                <a16:creationId xmlns:a16="http://schemas.microsoft.com/office/drawing/2014/main" id="{C6708AD9-37D0-4144-9B97-2F0A049629E3}"/>
              </a:ext>
            </a:extLst>
          </p:cNvPr>
          <p:cNvGrpSpPr/>
          <p:nvPr/>
        </p:nvGrpSpPr>
        <p:grpSpPr>
          <a:xfrm>
            <a:off x="2098021" y="2586949"/>
            <a:ext cx="5531485" cy="1593850"/>
            <a:chOff x="1943277" y="1456739"/>
            <a:chExt cx="5531485" cy="1593850"/>
          </a:xfrm>
        </p:grpSpPr>
        <p:pic>
          <p:nvPicPr>
            <p:cNvPr id="25" name="object 18">
              <a:extLst>
                <a:ext uri="{FF2B5EF4-FFF2-40B4-BE49-F238E27FC236}">
                  <a16:creationId xmlns:a16="http://schemas.microsoft.com/office/drawing/2014/main" id="{8BBDDFC2-D0E3-40CF-B95D-999725E564B8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270237" y="2059548"/>
              <a:ext cx="1060919" cy="717499"/>
            </a:xfrm>
            <a:prstGeom prst="rect">
              <a:avLst/>
            </a:prstGeom>
          </p:spPr>
        </p:pic>
        <p:pic>
          <p:nvPicPr>
            <p:cNvPr id="26" name="object 19">
              <a:extLst>
                <a:ext uri="{FF2B5EF4-FFF2-40B4-BE49-F238E27FC236}">
                  <a16:creationId xmlns:a16="http://schemas.microsoft.com/office/drawing/2014/main" id="{7B981397-2042-448F-AE3B-49417AC4F6D0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310198" y="2076483"/>
              <a:ext cx="980998" cy="637920"/>
            </a:xfrm>
            <a:prstGeom prst="rect">
              <a:avLst/>
            </a:prstGeom>
          </p:spPr>
        </p:pic>
        <p:pic>
          <p:nvPicPr>
            <p:cNvPr id="27" name="object 20">
              <a:extLst>
                <a:ext uri="{FF2B5EF4-FFF2-40B4-BE49-F238E27FC236}">
                  <a16:creationId xmlns:a16="http://schemas.microsoft.com/office/drawing/2014/main" id="{88057ED6-E4B3-4B3E-A6D4-9064304C5220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813198" y="2059548"/>
              <a:ext cx="1060919" cy="717499"/>
            </a:xfrm>
            <a:prstGeom prst="rect">
              <a:avLst/>
            </a:prstGeom>
          </p:spPr>
        </p:pic>
        <p:pic>
          <p:nvPicPr>
            <p:cNvPr id="28" name="object 21">
              <a:extLst>
                <a:ext uri="{FF2B5EF4-FFF2-40B4-BE49-F238E27FC236}">
                  <a16:creationId xmlns:a16="http://schemas.microsoft.com/office/drawing/2014/main" id="{2A6FE1FA-08F2-4E59-961C-0B54DA5C2150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853159" y="2076483"/>
              <a:ext cx="980998" cy="637920"/>
            </a:xfrm>
            <a:prstGeom prst="rect">
              <a:avLst/>
            </a:prstGeom>
          </p:spPr>
        </p:pic>
        <p:pic>
          <p:nvPicPr>
            <p:cNvPr id="29" name="object 22">
              <a:extLst>
                <a:ext uri="{FF2B5EF4-FFF2-40B4-BE49-F238E27FC236}">
                  <a16:creationId xmlns:a16="http://schemas.microsoft.com/office/drawing/2014/main" id="{08D9C72E-4EA2-4FA6-863D-F5F3CD1CAF38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413398" y="2059548"/>
              <a:ext cx="1060919" cy="717499"/>
            </a:xfrm>
            <a:prstGeom prst="rect">
              <a:avLst/>
            </a:prstGeom>
          </p:spPr>
        </p:pic>
        <p:pic>
          <p:nvPicPr>
            <p:cNvPr id="30" name="object 23">
              <a:extLst>
                <a:ext uri="{FF2B5EF4-FFF2-40B4-BE49-F238E27FC236}">
                  <a16:creationId xmlns:a16="http://schemas.microsoft.com/office/drawing/2014/main" id="{10C82C95-E5C4-47D6-B4EC-2B79E536BAE1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453359" y="2076483"/>
              <a:ext cx="980998" cy="637920"/>
            </a:xfrm>
            <a:prstGeom prst="rect">
              <a:avLst/>
            </a:prstGeom>
          </p:spPr>
        </p:pic>
        <p:pic>
          <p:nvPicPr>
            <p:cNvPr id="31" name="object 24">
              <a:extLst>
                <a:ext uri="{FF2B5EF4-FFF2-40B4-BE49-F238E27FC236}">
                  <a16:creationId xmlns:a16="http://schemas.microsoft.com/office/drawing/2014/main" id="{DBE60811-73B0-4A4E-A2E9-052C737595CF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690279" y="2330985"/>
              <a:ext cx="664565" cy="168859"/>
            </a:xfrm>
            <a:prstGeom prst="rect">
              <a:avLst/>
            </a:prstGeom>
          </p:spPr>
        </p:pic>
        <p:sp>
          <p:nvSpPr>
            <p:cNvPr id="32" name="object 25">
              <a:extLst>
                <a:ext uri="{FF2B5EF4-FFF2-40B4-BE49-F238E27FC236}">
                  <a16:creationId xmlns:a16="http://schemas.microsoft.com/office/drawing/2014/main" id="{AAB9FDC4-B0D2-455E-80CA-92C1D36B6A42}"/>
                </a:ext>
              </a:extLst>
            </p:cNvPr>
            <p:cNvSpPr/>
            <p:nvPr/>
          </p:nvSpPr>
          <p:spPr>
            <a:xfrm>
              <a:off x="2742844" y="2395437"/>
              <a:ext cx="488950" cy="0"/>
            </a:xfrm>
            <a:custGeom>
              <a:avLst/>
              <a:gdLst/>
              <a:ahLst/>
              <a:cxnLst/>
              <a:rect l="l" t="t" r="r" b="b"/>
              <a:pathLst>
                <a:path w="488950">
                  <a:moveTo>
                    <a:pt x="0" y="0"/>
                  </a:moveTo>
                  <a:lnTo>
                    <a:pt x="488873" y="0"/>
                  </a:lnTo>
                </a:path>
              </a:pathLst>
            </a:custGeom>
            <a:ln w="25559">
              <a:solidFill>
                <a:srgbClr val="33339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3" name="object 26">
              <a:extLst>
                <a:ext uri="{FF2B5EF4-FFF2-40B4-BE49-F238E27FC236}">
                  <a16:creationId xmlns:a16="http://schemas.microsoft.com/office/drawing/2014/main" id="{CDB0DC67-C794-4397-B10B-F54F8D460DDF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233595" y="2330985"/>
              <a:ext cx="664197" cy="168859"/>
            </a:xfrm>
            <a:prstGeom prst="rect">
              <a:avLst/>
            </a:prstGeom>
          </p:spPr>
        </p:pic>
        <p:sp>
          <p:nvSpPr>
            <p:cNvPr id="34" name="object 27">
              <a:extLst>
                <a:ext uri="{FF2B5EF4-FFF2-40B4-BE49-F238E27FC236}">
                  <a16:creationId xmlns:a16="http://schemas.microsoft.com/office/drawing/2014/main" id="{29026FEC-803E-49C4-AE91-5B5E70E13662}"/>
                </a:ext>
              </a:extLst>
            </p:cNvPr>
            <p:cNvSpPr/>
            <p:nvPr/>
          </p:nvSpPr>
          <p:spPr>
            <a:xfrm>
              <a:off x="4286161" y="2395437"/>
              <a:ext cx="488950" cy="0"/>
            </a:xfrm>
            <a:custGeom>
              <a:avLst/>
              <a:gdLst/>
              <a:ahLst/>
              <a:cxnLst/>
              <a:rect l="l" t="t" r="r" b="b"/>
              <a:pathLst>
                <a:path w="488950">
                  <a:moveTo>
                    <a:pt x="0" y="0"/>
                  </a:moveTo>
                  <a:lnTo>
                    <a:pt x="488518" y="0"/>
                  </a:lnTo>
                </a:path>
              </a:pathLst>
            </a:custGeom>
            <a:ln w="25559">
              <a:solidFill>
                <a:srgbClr val="33339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5" name="object 28">
              <a:extLst>
                <a:ext uri="{FF2B5EF4-FFF2-40B4-BE49-F238E27FC236}">
                  <a16:creationId xmlns:a16="http://schemas.microsoft.com/office/drawing/2014/main" id="{4923149D-EC7C-4243-ADE6-5FDD18749CB1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5776557" y="2330985"/>
              <a:ext cx="721436" cy="168859"/>
            </a:xfrm>
            <a:prstGeom prst="rect">
              <a:avLst/>
            </a:prstGeom>
          </p:spPr>
        </p:pic>
        <p:sp>
          <p:nvSpPr>
            <p:cNvPr id="36" name="object 29">
              <a:extLst>
                <a:ext uri="{FF2B5EF4-FFF2-40B4-BE49-F238E27FC236}">
                  <a16:creationId xmlns:a16="http://schemas.microsoft.com/office/drawing/2014/main" id="{D7C2F3E2-4867-4CE4-9F92-96E3B3B06D77}"/>
                </a:ext>
              </a:extLst>
            </p:cNvPr>
            <p:cNvSpPr/>
            <p:nvPr/>
          </p:nvSpPr>
          <p:spPr>
            <a:xfrm>
              <a:off x="5829122" y="2395437"/>
              <a:ext cx="546100" cy="0"/>
            </a:xfrm>
            <a:custGeom>
              <a:avLst/>
              <a:gdLst/>
              <a:ahLst/>
              <a:cxnLst/>
              <a:rect l="l" t="t" r="r" b="b"/>
              <a:pathLst>
                <a:path w="546100">
                  <a:moveTo>
                    <a:pt x="0" y="0"/>
                  </a:moveTo>
                  <a:lnTo>
                    <a:pt x="545757" y="0"/>
                  </a:lnTo>
                </a:path>
              </a:pathLst>
            </a:custGeom>
            <a:ln w="25559">
              <a:solidFill>
                <a:srgbClr val="33339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7" name="object 30">
              <a:extLst>
                <a:ext uri="{FF2B5EF4-FFF2-40B4-BE49-F238E27FC236}">
                  <a16:creationId xmlns:a16="http://schemas.microsoft.com/office/drawing/2014/main" id="{79B06CD2-2DF6-489B-BBD0-6DEEB2EEFE18}"/>
                </a:ext>
              </a:extLst>
            </p:cNvPr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714764" y="2680184"/>
              <a:ext cx="2158199" cy="319341"/>
            </a:xfrm>
            <a:prstGeom prst="rect">
              <a:avLst/>
            </a:prstGeom>
          </p:spPr>
        </p:pic>
        <p:sp>
          <p:nvSpPr>
            <p:cNvPr id="38" name="object 31">
              <a:extLst>
                <a:ext uri="{FF2B5EF4-FFF2-40B4-BE49-F238E27FC236}">
                  <a16:creationId xmlns:a16="http://schemas.microsoft.com/office/drawing/2014/main" id="{1872A00C-6E36-4C83-A7D6-BDA49B21EE1E}"/>
                </a:ext>
              </a:extLst>
            </p:cNvPr>
            <p:cNvSpPr/>
            <p:nvPr/>
          </p:nvSpPr>
          <p:spPr>
            <a:xfrm>
              <a:off x="2767317" y="2744281"/>
              <a:ext cx="1996439" cy="182880"/>
            </a:xfrm>
            <a:custGeom>
              <a:avLst/>
              <a:gdLst/>
              <a:ahLst/>
              <a:cxnLst/>
              <a:rect l="l" t="t" r="r" b="b"/>
              <a:pathLst>
                <a:path w="1996439" h="182880">
                  <a:moveTo>
                    <a:pt x="0" y="10083"/>
                  </a:moveTo>
                  <a:lnTo>
                    <a:pt x="61802" y="34406"/>
                  </a:lnTo>
                  <a:lnTo>
                    <a:pt x="112584" y="55428"/>
                  </a:lnTo>
                  <a:lnTo>
                    <a:pt x="154065" y="73453"/>
                  </a:lnTo>
                  <a:lnTo>
                    <a:pt x="215999" y="101722"/>
                  </a:lnTo>
                  <a:lnTo>
                    <a:pt x="239892" y="112573"/>
                  </a:lnTo>
                  <a:lnTo>
                    <a:pt x="282122" y="129222"/>
                  </a:lnTo>
                  <a:lnTo>
                    <a:pt x="328407" y="141154"/>
                  </a:lnTo>
                  <a:lnTo>
                    <a:pt x="392503" y="150794"/>
                  </a:lnTo>
                  <a:lnTo>
                    <a:pt x="435528" y="155512"/>
                  </a:lnTo>
                  <a:lnTo>
                    <a:pt x="488162" y="160566"/>
                  </a:lnTo>
                  <a:lnTo>
                    <a:pt x="527015" y="163896"/>
                  </a:lnTo>
                  <a:lnTo>
                    <a:pt x="569588" y="167007"/>
                  </a:lnTo>
                  <a:lnTo>
                    <a:pt x="615505" y="169883"/>
                  </a:lnTo>
                  <a:lnTo>
                    <a:pt x="664389" y="172509"/>
                  </a:lnTo>
                  <a:lnTo>
                    <a:pt x="715864" y="174871"/>
                  </a:lnTo>
                  <a:lnTo>
                    <a:pt x="769553" y="176953"/>
                  </a:lnTo>
                  <a:lnTo>
                    <a:pt x="825081" y="178741"/>
                  </a:lnTo>
                  <a:lnTo>
                    <a:pt x="882070" y="180220"/>
                  </a:lnTo>
                  <a:lnTo>
                    <a:pt x="940143" y="181375"/>
                  </a:lnTo>
                  <a:lnTo>
                    <a:pt x="998926" y="182192"/>
                  </a:lnTo>
                  <a:lnTo>
                    <a:pt x="1058040" y="182656"/>
                  </a:lnTo>
                  <a:lnTo>
                    <a:pt x="1117109" y="182751"/>
                  </a:lnTo>
                  <a:lnTo>
                    <a:pt x="1175758" y="182463"/>
                  </a:lnTo>
                  <a:lnTo>
                    <a:pt x="1233609" y="181778"/>
                  </a:lnTo>
                  <a:lnTo>
                    <a:pt x="1290286" y="180680"/>
                  </a:lnTo>
                  <a:lnTo>
                    <a:pt x="1345412" y="179154"/>
                  </a:lnTo>
                  <a:lnTo>
                    <a:pt x="1398611" y="177187"/>
                  </a:lnTo>
                  <a:lnTo>
                    <a:pt x="1449507" y="174762"/>
                  </a:lnTo>
                  <a:lnTo>
                    <a:pt x="1497723" y="171866"/>
                  </a:lnTo>
                  <a:lnTo>
                    <a:pt x="1542883" y="168483"/>
                  </a:lnTo>
                  <a:lnTo>
                    <a:pt x="1584609" y="164598"/>
                  </a:lnTo>
                  <a:lnTo>
                    <a:pt x="1622526" y="160197"/>
                  </a:lnTo>
                  <a:lnTo>
                    <a:pt x="1702031" y="147521"/>
                  </a:lnTo>
                  <a:lnTo>
                    <a:pt x="1766831" y="132575"/>
                  </a:lnTo>
                  <a:lnTo>
                    <a:pt x="1819154" y="115783"/>
                  </a:lnTo>
                  <a:lnTo>
                    <a:pt x="1861227" y="97569"/>
                  </a:lnTo>
                  <a:lnTo>
                    <a:pt x="1895280" y="78357"/>
                  </a:lnTo>
                  <a:lnTo>
                    <a:pt x="1948235" y="38632"/>
                  </a:lnTo>
                  <a:lnTo>
                    <a:pt x="1971593" y="18968"/>
                  </a:lnTo>
                  <a:lnTo>
                    <a:pt x="1995843" y="0"/>
                  </a:lnTo>
                </a:path>
              </a:pathLst>
            </a:custGeom>
            <a:ln w="25559">
              <a:solidFill>
                <a:srgbClr val="333399"/>
              </a:solidFill>
              <a:prstDash val="sys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9" name="object 32">
              <a:extLst>
                <a:ext uri="{FF2B5EF4-FFF2-40B4-BE49-F238E27FC236}">
                  <a16:creationId xmlns:a16="http://schemas.microsoft.com/office/drawing/2014/main" id="{A8CB5CB0-8B59-4EA0-9C46-499ADD9E34FC}"/>
                </a:ext>
              </a:extLst>
            </p:cNvPr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429000" y="1999794"/>
              <a:ext cx="752043" cy="752043"/>
            </a:xfrm>
            <a:prstGeom prst="rect">
              <a:avLst/>
            </a:prstGeom>
          </p:spPr>
        </p:pic>
        <p:pic>
          <p:nvPicPr>
            <p:cNvPr id="40" name="object 33">
              <a:extLst>
                <a:ext uri="{FF2B5EF4-FFF2-40B4-BE49-F238E27FC236}">
                  <a16:creationId xmlns:a16="http://schemas.microsoft.com/office/drawing/2014/main" id="{CDEF9BE8-B5FE-4031-97C6-86EE093572FC}"/>
                </a:ext>
              </a:extLst>
            </p:cNvPr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5029200" y="2057033"/>
              <a:ext cx="628205" cy="628205"/>
            </a:xfrm>
            <a:prstGeom prst="rect">
              <a:avLst/>
            </a:prstGeom>
          </p:spPr>
        </p:pic>
        <p:pic>
          <p:nvPicPr>
            <p:cNvPr id="41" name="object 34">
              <a:extLst>
                <a:ext uri="{FF2B5EF4-FFF2-40B4-BE49-F238E27FC236}">
                  <a16:creationId xmlns:a16="http://schemas.microsoft.com/office/drawing/2014/main" id="{52CCF7E3-50F1-4B83-9706-996893AF20D4}"/>
                </a:ext>
              </a:extLst>
            </p:cNvPr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6572161" y="1999794"/>
              <a:ext cx="752043" cy="752043"/>
            </a:xfrm>
            <a:prstGeom prst="rect">
              <a:avLst/>
            </a:prstGeom>
          </p:spPr>
        </p:pic>
        <p:pic>
          <p:nvPicPr>
            <p:cNvPr id="42" name="object 35">
              <a:extLst>
                <a:ext uri="{FF2B5EF4-FFF2-40B4-BE49-F238E27FC236}">
                  <a16:creationId xmlns:a16="http://schemas.microsoft.com/office/drawing/2014/main" id="{AF0A2FD3-E024-490B-93E2-EE8AFB118336}"/>
                </a:ext>
              </a:extLst>
            </p:cNvPr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1943277" y="1999794"/>
              <a:ext cx="752043" cy="752043"/>
            </a:xfrm>
            <a:prstGeom prst="rect">
              <a:avLst/>
            </a:prstGeom>
          </p:spPr>
        </p:pic>
        <p:sp>
          <p:nvSpPr>
            <p:cNvPr id="43" name="object 36">
              <a:extLst>
                <a:ext uri="{FF2B5EF4-FFF2-40B4-BE49-F238E27FC236}">
                  <a16:creationId xmlns:a16="http://schemas.microsoft.com/office/drawing/2014/main" id="{51596F8F-A803-419E-9ADA-7B843B836251}"/>
                </a:ext>
              </a:extLst>
            </p:cNvPr>
            <p:cNvSpPr/>
            <p:nvPr/>
          </p:nvSpPr>
          <p:spPr>
            <a:xfrm>
              <a:off x="4493514" y="1469519"/>
              <a:ext cx="1696720" cy="1568450"/>
            </a:xfrm>
            <a:custGeom>
              <a:avLst/>
              <a:gdLst/>
              <a:ahLst/>
              <a:cxnLst/>
              <a:rect l="l" t="t" r="r" b="b"/>
              <a:pathLst>
                <a:path w="1696720" h="1568450">
                  <a:moveTo>
                    <a:pt x="848525" y="0"/>
                  </a:moveTo>
                  <a:lnTo>
                    <a:pt x="798960" y="1341"/>
                  </a:lnTo>
                  <a:lnTo>
                    <a:pt x="749707" y="5343"/>
                  </a:lnTo>
                  <a:lnTo>
                    <a:pt x="700889" y="11973"/>
                  </a:lnTo>
                  <a:lnTo>
                    <a:pt x="652630" y="21198"/>
                  </a:lnTo>
                  <a:lnTo>
                    <a:pt x="605056" y="32987"/>
                  </a:lnTo>
                  <a:lnTo>
                    <a:pt x="558290" y="47306"/>
                  </a:lnTo>
                  <a:lnTo>
                    <a:pt x="512458" y="64122"/>
                  </a:lnTo>
                  <a:lnTo>
                    <a:pt x="467683" y="83403"/>
                  </a:lnTo>
                  <a:lnTo>
                    <a:pt x="424091" y="105117"/>
                  </a:lnTo>
                  <a:lnTo>
                    <a:pt x="381958" y="129147"/>
                  </a:lnTo>
                  <a:lnTo>
                    <a:pt x="341539" y="155332"/>
                  </a:lnTo>
                  <a:lnTo>
                    <a:pt x="302917" y="183591"/>
                  </a:lnTo>
                  <a:lnTo>
                    <a:pt x="266180" y="213840"/>
                  </a:lnTo>
                  <a:lnTo>
                    <a:pt x="231413" y="245997"/>
                  </a:lnTo>
                  <a:lnTo>
                    <a:pt x="198702" y="279979"/>
                  </a:lnTo>
                  <a:lnTo>
                    <a:pt x="168134" y="315704"/>
                  </a:lnTo>
                  <a:lnTo>
                    <a:pt x="139793" y="353088"/>
                  </a:lnTo>
                  <a:lnTo>
                    <a:pt x="113766" y="392048"/>
                  </a:lnTo>
                  <a:lnTo>
                    <a:pt x="87481" y="437462"/>
                  </a:lnTo>
                  <a:lnTo>
                    <a:pt x="64550" y="484231"/>
                  </a:lnTo>
                  <a:lnTo>
                    <a:pt x="45020" y="532190"/>
                  </a:lnTo>
                  <a:lnTo>
                    <a:pt x="28936" y="581175"/>
                  </a:lnTo>
                  <a:lnTo>
                    <a:pt x="16346" y="631022"/>
                  </a:lnTo>
                  <a:lnTo>
                    <a:pt x="7296" y="681565"/>
                  </a:lnTo>
                  <a:lnTo>
                    <a:pt x="1831" y="732641"/>
                  </a:lnTo>
                  <a:lnTo>
                    <a:pt x="0" y="784085"/>
                  </a:lnTo>
                  <a:lnTo>
                    <a:pt x="1831" y="835525"/>
                  </a:lnTo>
                  <a:lnTo>
                    <a:pt x="7296" y="886597"/>
                  </a:lnTo>
                  <a:lnTo>
                    <a:pt x="16346" y="937139"/>
                  </a:lnTo>
                  <a:lnTo>
                    <a:pt x="28936" y="986985"/>
                  </a:lnTo>
                  <a:lnTo>
                    <a:pt x="45020" y="1035970"/>
                  </a:lnTo>
                  <a:lnTo>
                    <a:pt x="64550" y="1083931"/>
                  </a:lnTo>
                  <a:lnTo>
                    <a:pt x="87481" y="1130703"/>
                  </a:lnTo>
                  <a:lnTo>
                    <a:pt x="113766" y="1176121"/>
                  </a:lnTo>
                  <a:lnTo>
                    <a:pt x="139793" y="1215082"/>
                  </a:lnTo>
                  <a:lnTo>
                    <a:pt x="168134" y="1252466"/>
                  </a:lnTo>
                  <a:lnTo>
                    <a:pt x="198702" y="1288190"/>
                  </a:lnTo>
                  <a:lnTo>
                    <a:pt x="231413" y="1322171"/>
                  </a:lnTo>
                  <a:lnTo>
                    <a:pt x="266180" y="1354327"/>
                  </a:lnTo>
                  <a:lnTo>
                    <a:pt x="302917" y="1384575"/>
                  </a:lnTo>
                  <a:lnTo>
                    <a:pt x="341539" y="1412832"/>
                  </a:lnTo>
                  <a:lnTo>
                    <a:pt x="381958" y="1439014"/>
                  </a:lnTo>
                  <a:lnTo>
                    <a:pt x="424091" y="1463039"/>
                  </a:lnTo>
                  <a:lnTo>
                    <a:pt x="467683" y="1484753"/>
                  </a:lnTo>
                  <a:lnTo>
                    <a:pt x="512458" y="1504035"/>
                  </a:lnTo>
                  <a:lnTo>
                    <a:pt x="558290" y="1520851"/>
                  </a:lnTo>
                  <a:lnTo>
                    <a:pt x="605056" y="1535170"/>
                  </a:lnTo>
                  <a:lnTo>
                    <a:pt x="652630" y="1546959"/>
                  </a:lnTo>
                  <a:lnTo>
                    <a:pt x="700889" y="1556184"/>
                  </a:lnTo>
                  <a:lnTo>
                    <a:pt x="749707" y="1562814"/>
                  </a:lnTo>
                  <a:lnTo>
                    <a:pt x="798960" y="1566816"/>
                  </a:lnTo>
                  <a:lnTo>
                    <a:pt x="848525" y="1568157"/>
                  </a:lnTo>
                  <a:lnTo>
                    <a:pt x="897983" y="1566816"/>
                  </a:lnTo>
                  <a:lnTo>
                    <a:pt x="947154" y="1562814"/>
                  </a:lnTo>
                  <a:lnTo>
                    <a:pt x="995910" y="1556184"/>
                  </a:lnTo>
                  <a:lnTo>
                    <a:pt x="1044125" y="1546959"/>
                  </a:lnTo>
                  <a:lnTo>
                    <a:pt x="1091669" y="1535170"/>
                  </a:lnTo>
                  <a:lnTo>
                    <a:pt x="1138417" y="1520851"/>
                  </a:lnTo>
                  <a:lnTo>
                    <a:pt x="1184240" y="1504035"/>
                  </a:lnTo>
                  <a:lnTo>
                    <a:pt x="1229011" y="1484753"/>
                  </a:lnTo>
                  <a:lnTo>
                    <a:pt x="1272603" y="1463039"/>
                  </a:lnTo>
                  <a:lnTo>
                    <a:pt x="1314735" y="1439014"/>
                  </a:lnTo>
                  <a:lnTo>
                    <a:pt x="1355155" y="1412832"/>
                  </a:lnTo>
                  <a:lnTo>
                    <a:pt x="1393777" y="1384575"/>
                  </a:lnTo>
                  <a:lnTo>
                    <a:pt x="1430514" y="1354327"/>
                  </a:lnTo>
                  <a:lnTo>
                    <a:pt x="1465281" y="1322171"/>
                  </a:lnTo>
                  <a:lnTo>
                    <a:pt x="1497991" y="1288190"/>
                  </a:lnTo>
                  <a:lnTo>
                    <a:pt x="1528560" y="1252466"/>
                  </a:lnTo>
                  <a:lnTo>
                    <a:pt x="1556901" y="1215082"/>
                  </a:lnTo>
                  <a:lnTo>
                    <a:pt x="1582927" y="1176121"/>
                  </a:lnTo>
                  <a:lnTo>
                    <a:pt x="1609212" y="1130703"/>
                  </a:lnTo>
                  <a:lnTo>
                    <a:pt x="1632141" y="1083931"/>
                  </a:lnTo>
                  <a:lnTo>
                    <a:pt x="1651670" y="1035970"/>
                  </a:lnTo>
                  <a:lnTo>
                    <a:pt x="1667751" y="986985"/>
                  </a:lnTo>
                  <a:lnTo>
                    <a:pt x="1680339" y="937139"/>
                  </a:lnTo>
                  <a:lnTo>
                    <a:pt x="1689387" y="886597"/>
                  </a:lnTo>
                  <a:lnTo>
                    <a:pt x="1694850" y="835525"/>
                  </a:lnTo>
                  <a:lnTo>
                    <a:pt x="1696681" y="784085"/>
                  </a:lnTo>
                  <a:lnTo>
                    <a:pt x="1694850" y="732641"/>
                  </a:lnTo>
                  <a:lnTo>
                    <a:pt x="1689387" y="681565"/>
                  </a:lnTo>
                  <a:lnTo>
                    <a:pt x="1680339" y="631022"/>
                  </a:lnTo>
                  <a:lnTo>
                    <a:pt x="1667751" y="581175"/>
                  </a:lnTo>
                  <a:lnTo>
                    <a:pt x="1651670" y="532190"/>
                  </a:lnTo>
                  <a:lnTo>
                    <a:pt x="1632141" y="484231"/>
                  </a:lnTo>
                  <a:lnTo>
                    <a:pt x="1609212" y="437462"/>
                  </a:lnTo>
                  <a:lnTo>
                    <a:pt x="1582927" y="392048"/>
                  </a:lnTo>
                  <a:lnTo>
                    <a:pt x="1556901" y="353088"/>
                  </a:lnTo>
                  <a:lnTo>
                    <a:pt x="1528560" y="315704"/>
                  </a:lnTo>
                  <a:lnTo>
                    <a:pt x="1497991" y="279979"/>
                  </a:lnTo>
                  <a:lnTo>
                    <a:pt x="1465281" y="245997"/>
                  </a:lnTo>
                  <a:lnTo>
                    <a:pt x="1430514" y="213840"/>
                  </a:lnTo>
                  <a:lnTo>
                    <a:pt x="1393777" y="183591"/>
                  </a:lnTo>
                  <a:lnTo>
                    <a:pt x="1355155" y="155332"/>
                  </a:lnTo>
                  <a:lnTo>
                    <a:pt x="1314735" y="129147"/>
                  </a:lnTo>
                  <a:lnTo>
                    <a:pt x="1272603" y="105117"/>
                  </a:lnTo>
                  <a:lnTo>
                    <a:pt x="1229011" y="83403"/>
                  </a:lnTo>
                  <a:lnTo>
                    <a:pt x="1184240" y="64122"/>
                  </a:lnTo>
                  <a:lnTo>
                    <a:pt x="1138417" y="47306"/>
                  </a:lnTo>
                  <a:lnTo>
                    <a:pt x="1091669" y="32987"/>
                  </a:lnTo>
                  <a:lnTo>
                    <a:pt x="1044125" y="21198"/>
                  </a:lnTo>
                  <a:lnTo>
                    <a:pt x="995910" y="11973"/>
                  </a:lnTo>
                  <a:lnTo>
                    <a:pt x="947154" y="5343"/>
                  </a:lnTo>
                  <a:lnTo>
                    <a:pt x="897983" y="1341"/>
                  </a:lnTo>
                  <a:lnTo>
                    <a:pt x="848525" y="0"/>
                  </a:lnTo>
                  <a:close/>
                </a:path>
              </a:pathLst>
            </a:custGeom>
            <a:solidFill>
              <a:srgbClr val="FFFF00">
                <a:alpha val="25000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37">
              <a:extLst>
                <a:ext uri="{FF2B5EF4-FFF2-40B4-BE49-F238E27FC236}">
                  <a16:creationId xmlns:a16="http://schemas.microsoft.com/office/drawing/2014/main" id="{E5E248AB-6C5B-490D-97E7-FC6388B726C5}"/>
                </a:ext>
              </a:extLst>
            </p:cNvPr>
            <p:cNvSpPr/>
            <p:nvPr/>
          </p:nvSpPr>
          <p:spPr>
            <a:xfrm>
              <a:off x="4493514" y="1469519"/>
              <a:ext cx="1696720" cy="1568450"/>
            </a:xfrm>
            <a:custGeom>
              <a:avLst/>
              <a:gdLst/>
              <a:ahLst/>
              <a:cxnLst/>
              <a:rect l="l" t="t" r="r" b="b"/>
              <a:pathLst>
                <a:path w="1696720" h="1568450">
                  <a:moveTo>
                    <a:pt x="0" y="784085"/>
                  </a:moveTo>
                  <a:lnTo>
                    <a:pt x="1831" y="732641"/>
                  </a:lnTo>
                  <a:lnTo>
                    <a:pt x="7296" y="681565"/>
                  </a:lnTo>
                  <a:lnTo>
                    <a:pt x="16346" y="631022"/>
                  </a:lnTo>
                  <a:lnTo>
                    <a:pt x="28936" y="581175"/>
                  </a:lnTo>
                  <a:lnTo>
                    <a:pt x="45020" y="532190"/>
                  </a:lnTo>
                  <a:lnTo>
                    <a:pt x="64550" y="484231"/>
                  </a:lnTo>
                  <a:lnTo>
                    <a:pt x="87481" y="437462"/>
                  </a:lnTo>
                  <a:lnTo>
                    <a:pt x="113766" y="392048"/>
                  </a:lnTo>
                  <a:lnTo>
                    <a:pt x="139793" y="353088"/>
                  </a:lnTo>
                  <a:lnTo>
                    <a:pt x="168134" y="315704"/>
                  </a:lnTo>
                  <a:lnTo>
                    <a:pt x="198702" y="279979"/>
                  </a:lnTo>
                  <a:lnTo>
                    <a:pt x="231413" y="245997"/>
                  </a:lnTo>
                  <a:lnTo>
                    <a:pt x="266180" y="213840"/>
                  </a:lnTo>
                  <a:lnTo>
                    <a:pt x="302917" y="183591"/>
                  </a:lnTo>
                  <a:lnTo>
                    <a:pt x="341539" y="155332"/>
                  </a:lnTo>
                  <a:lnTo>
                    <a:pt x="381958" y="129147"/>
                  </a:lnTo>
                  <a:lnTo>
                    <a:pt x="424091" y="105117"/>
                  </a:lnTo>
                  <a:lnTo>
                    <a:pt x="467683" y="83403"/>
                  </a:lnTo>
                  <a:lnTo>
                    <a:pt x="512458" y="64122"/>
                  </a:lnTo>
                  <a:lnTo>
                    <a:pt x="558290" y="47306"/>
                  </a:lnTo>
                  <a:lnTo>
                    <a:pt x="605056" y="32987"/>
                  </a:lnTo>
                  <a:lnTo>
                    <a:pt x="652630" y="21198"/>
                  </a:lnTo>
                  <a:lnTo>
                    <a:pt x="700889" y="11973"/>
                  </a:lnTo>
                  <a:lnTo>
                    <a:pt x="749707" y="5343"/>
                  </a:lnTo>
                  <a:lnTo>
                    <a:pt x="798960" y="1341"/>
                  </a:lnTo>
                  <a:lnTo>
                    <a:pt x="848525" y="0"/>
                  </a:lnTo>
                  <a:lnTo>
                    <a:pt x="897983" y="1341"/>
                  </a:lnTo>
                  <a:lnTo>
                    <a:pt x="947154" y="5343"/>
                  </a:lnTo>
                  <a:lnTo>
                    <a:pt x="995910" y="11973"/>
                  </a:lnTo>
                  <a:lnTo>
                    <a:pt x="1044125" y="21198"/>
                  </a:lnTo>
                  <a:lnTo>
                    <a:pt x="1091669" y="32987"/>
                  </a:lnTo>
                  <a:lnTo>
                    <a:pt x="1138417" y="47306"/>
                  </a:lnTo>
                  <a:lnTo>
                    <a:pt x="1184240" y="64122"/>
                  </a:lnTo>
                  <a:lnTo>
                    <a:pt x="1229011" y="83403"/>
                  </a:lnTo>
                  <a:lnTo>
                    <a:pt x="1272603" y="105117"/>
                  </a:lnTo>
                  <a:lnTo>
                    <a:pt x="1314735" y="129147"/>
                  </a:lnTo>
                  <a:lnTo>
                    <a:pt x="1355155" y="155332"/>
                  </a:lnTo>
                  <a:lnTo>
                    <a:pt x="1393777" y="183591"/>
                  </a:lnTo>
                  <a:lnTo>
                    <a:pt x="1430514" y="213840"/>
                  </a:lnTo>
                  <a:lnTo>
                    <a:pt x="1465281" y="245997"/>
                  </a:lnTo>
                  <a:lnTo>
                    <a:pt x="1497991" y="279979"/>
                  </a:lnTo>
                  <a:lnTo>
                    <a:pt x="1528560" y="315704"/>
                  </a:lnTo>
                  <a:lnTo>
                    <a:pt x="1556901" y="353088"/>
                  </a:lnTo>
                  <a:lnTo>
                    <a:pt x="1582927" y="392048"/>
                  </a:lnTo>
                  <a:lnTo>
                    <a:pt x="1609212" y="437462"/>
                  </a:lnTo>
                  <a:lnTo>
                    <a:pt x="1632141" y="484231"/>
                  </a:lnTo>
                  <a:lnTo>
                    <a:pt x="1651670" y="532190"/>
                  </a:lnTo>
                  <a:lnTo>
                    <a:pt x="1667751" y="581175"/>
                  </a:lnTo>
                  <a:lnTo>
                    <a:pt x="1680339" y="631022"/>
                  </a:lnTo>
                  <a:lnTo>
                    <a:pt x="1689387" y="681565"/>
                  </a:lnTo>
                  <a:lnTo>
                    <a:pt x="1694850" y="732641"/>
                  </a:lnTo>
                  <a:lnTo>
                    <a:pt x="1696681" y="784085"/>
                  </a:lnTo>
                  <a:lnTo>
                    <a:pt x="1694850" y="835525"/>
                  </a:lnTo>
                  <a:lnTo>
                    <a:pt x="1689387" y="886597"/>
                  </a:lnTo>
                  <a:lnTo>
                    <a:pt x="1680339" y="937139"/>
                  </a:lnTo>
                  <a:lnTo>
                    <a:pt x="1667751" y="986985"/>
                  </a:lnTo>
                  <a:lnTo>
                    <a:pt x="1651670" y="1035970"/>
                  </a:lnTo>
                  <a:lnTo>
                    <a:pt x="1632141" y="1083931"/>
                  </a:lnTo>
                  <a:lnTo>
                    <a:pt x="1609212" y="1130703"/>
                  </a:lnTo>
                  <a:lnTo>
                    <a:pt x="1582927" y="1176121"/>
                  </a:lnTo>
                  <a:lnTo>
                    <a:pt x="1556901" y="1215082"/>
                  </a:lnTo>
                  <a:lnTo>
                    <a:pt x="1528560" y="1252466"/>
                  </a:lnTo>
                  <a:lnTo>
                    <a:pt x="1497991" y="1288190"/>
                  </a:lnTo>
                  <a:lnTo>
                    <a:pt x="1465281" y="1322171"/>
                  </a:lnTo>
                  <a:lnTo>
                    <a:pt x="1430514" y="1354327"/>
                  </a:lnTo>
                  <a:lnTo>
                    <a:pt x="1393777" y="1384575"/>
                  </a:lnTo>
                  <a:lnTo>
                    <a:pt x="1355155" y="1412832"/>
                  </a:lnTo>
                  <a:lnTo>
                    <a:pt x="1314735" y="1439014"/>
                  </a:lnTo>
                  <a:lnTo>
                    <a:pt x="1272603" y="1463039"/>
                  </a:lnTo>
                  <a:lnTo>
                    <a:pt x="1229011" y="1484753"/>
                  </a:lnTo>
                  <a:lnTo>
                    <a:pt x="1184240" y="1504035"/>
                  </a:lnTo>
                  <a:lnTo>
                    <a:pt x="1138417" y="1520851"/>
                  </a:lnTo>
                  <a:lnTo>
                    <a:pt x="1091669" y="1535170"/>
                  </a:lnTo>
                  <a:lnTo>
                    <a:pt x="1044125" y="1546959"/>
                  </a:lnTo>
                  <a:lnTo>
                    <a:pt x="995910" y="1556184"/>
                  </a:lnTo>
                  <a:lnTo>
                    <a:pt x="947154" y="1562814"/>
                  </a:lnTo>
                  <a:lnTo>
                    <a:pt x="897983" y="1566816"/>
                  </a:lnTo>
                  <a:lnTo>
                    <a:pt x="848525" y="1568157"/>
                  </a:lnTo>
                  <a:lnTo>
                    <a:pt x="798960" y="1566816"/>
                  </a:lnTo>
                  <a:lnTo>
                    <a:pt x="749707" y="1562814"/>
                  </a:lnTo>
                  <a:lnTo>
                    <a:pt x="700889" y="1556184"/>
                  </a:lnTo>
                  <a:lnTo>
                    <a:pt x="652630" y="1546959"/>
                  </a:lnTo>
                  <a:lnTo>
                    <a:pt x="605056" y="1535170"/>
                  </a:lnTo>
                  <a:lnTo>
                    <a:pt x="558290" y="1520851"/>
                  </a:lnTo>
                  <a:lnTo>
                    <a:pt x="512458" y="1504035"/>
                  </a:lnTo>
                  <a:lnTo>
                    <a:pt x="467683" y="1484753"/>
                  </a:lnTo>
                  <a:lnTo>
                    <a:pt x="424091" y="1463039"/>
                  </a:lnTo>
                  <a:lnTo>
                    <a:pt x="381958" y="1439014"/>
                  </a:lnTo>
                  <a:lnTo>
                    <a:pt x="341539" y="1412832"/>
                  </a:lnTo>
                  <a:lnTo>
                    <a:pt x="302917" y="1384575"/>
                  </a:lnTo>
                  <a:lnTo>
                    <a:pt x="266180" y="1354327"/>
                  </a:lnTo>
                  <a:lnTo>
                    <a:pt x="231413" y="1322171"/>
                  </a:lnTo>
                  <a:lnTo>
                    <a:pt x="198702" y="1288190"/>
                  </a:lnTo>
                  <a:lnTo>
                    <a:pt x="168134" y="1252466"/>
                  </a:lnTo>
                  <a:lnTo>
                    <a:pt x="139793" y="1215082"/>
                  </a:lnTo>
                  <a:lnTo>
                    <a:pt x="113766" y="1176121"/>
                  </a:lnTo>
                  <a:lnTo>
                    <a:pt x="87481" y="1130703"/>
                  </a:lnTo>
                  <a:lnTo>
                    <a:pt x="64550" y="1083931"/>
                  </a:lnTo>
                  <a:lnTo>
                    <a:pt x="45020" y="1035970"/>
                  </a:lnTo>
                  <a:lnTo>
                    <a:pt x="28936" y="986985"/>
                  </a:lnTo>
                  <a:lnTo>
                    <a:pt x="16346" y="937139"/>
                  </a:lnTo>
                  <a:lnTo>
                    <a:pt x="7296" y="886597"/>
                  </a:lnTo>
                  <a:lnTo>
                    <a:pt x="1831" y="835525"/>
                  </a:lnTo>
                  <a:lnTo>
                    <a:pt x="0" y="784085"/>
                  </a:lnTo>
                  <a:close/>
                </a:path>
              </a:pathLst>
            </a:custGeom>
            <a:ln w="25559">
              <a:solidFill>
                <a:srgbClr val="89A4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5973438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C1B0A4AD-AC03-410E-887D-974245FD7A85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748DD2E5-AD7C-4358-B542-F073662B58CD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A7936AE5-A4A7-44C1-9923-8FCF04D5E886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65F06F76-B900-407C-A935-2812549D6649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22F61E06-F347-406F-BBC6-536905BBEB2C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00AACADC-57CA-4A05-BF7F-943E5D9749D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54380" y="1716128"/>
            <a:ext cx="76352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248535">
              <a:lnSpc>
                <a:spcPct val="100000"/>
              </a:lnSpc>
              <a:spcBef>
                <a:spcPts val="100"/>
              </a:spcBef>
            </a:pPr>
            <a:r>
              <a:rPr dirty="0"/>
              <a:t>The</a:t>
            </a:r>
            <a:r>
              <a:rPr spc="-80" dirty="0"/>
              <a:t> </a:t>
            </a:r>
            <a:r>
              <a:rPr dirty="0"/>
              <a:t>TICK</a:t>
            </a:r>
            <a:r>
              <a:rPr spc="-20" dirty="0"/>
              <a:t> </a:t>
            </a:r>
            <a:r>
              <a:rPr spc="-10" dirty="0"/>
              <a:t>Stack</a:t>
            </a:r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2EE74D8D-CE62-4CBD-9B15-15031B280280}"/>
              </a:ext>
            </a:extLst>
          </p:cNvPr>
          <p:cNvSpPr txBox="1"/>
          <p:nvPr/>
        </p:nvSpPr>
        <p:spPr>
          <a:xfrm>
            <a:off x="2696222" y="3000974"/>
            <a:ext cx="632460" cy="231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350" spc="-25" dirty="0">
                <a:latin typeface="Arial MT"/>
                <a:cs typeface="Arial MT"/>
              </a:rPr>
              <a:t>Telegraf</a:t>
            </a:r>
            <a:endParaRPr sz="1350">
              <a:latin typeface="Arial MT"/>
              <a:cs typeface="Arial MT"/>
            </a:endParaRP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79B0E7F4-CCBF-4257-9A32-6420392D6AB5}"/>
              </a:ext>
            </a:extLst>
          </p:cNvPr>
          <p:cNvSpPr txBox="1"/>
          <p:nvPr/>
        </p:nvSpPr>
        <p:spPr>
          <a:xfrm>
            <a:off x="4220463" y="3000974"/>
            <a:ext cx="670560" cy="231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350" spc="-10" dirty="0">
                <a:latin typeface="Arial MT"/>
                <a:cs typeface="Arial MT"/>
              </a:rPr>
              <a:t>InfluxDB</a:t>
            </a:r>
            <a:endParaRPr sz="1350">
              <a:latin typeface="Arial MT"/>
              <a:cs typeface="Arial MT"/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ECA86FE0-2ABC-4312-A5F6-68A4A0F1C1E3}"/>
              </a:ext>
            </a:extLst>
          </p:cNvPr>
          <p:cNvSpPr txBox="1"/>
          <p:nvPr/>
        </p:nvSpPr>
        <p:spPr>
          <a:xfrm>
            <a:off x="5659018" y="3000974"/>
            <a:ext cx="878840" cy="231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350" spc="-10" dirty="0">
                <a:latin typeface="Arial MT"/>
                <a:cs typeface="Arial MT"/>
              </a:rPr>
              <a:t>Chronograf</a:t>
            </a:r>
            <a:endParaRPr sz="1350">
              <a:latin typeface="Arial MT"/>
              <a:cs typeface="Arial MT"/>
            </a:endParaRPr>
          </a:p>
        </p:txBody>
      </p:sp>
      <p:sp>
        <p:nvSpPr>
          <p:cNvPr id="13" name="object 6">
            <a:extLst>
              <a:ext uri="{FF2B5EF4-FFF2-40B4-BE49-F238E27FC236}">
                <a16:creationId xmlns:a16="http://schemas.microsoft.com/office/drawing/2014/main" id="{17897935-E3A0-4684-B38C-84EAEB2A318B}"/>
              </a:ext>
            </a:extLst>
          </p:cNvPr>
          <p:cNvSpPr txBox="1"/>
          <p:nvPr/>
        </p:nvSpPr>
        <p:spPr>
          <a:xfrm>
            <a:off x="5725261" y="4201213"/>
            <a:ext cx="746760" cy="231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350" spc="-10" dirty="0">
                <a:latin typeface="Arial MT"/>
                <a:cs typeface="Arial MT"/>
              </a:rPr>
              <a:t>Kapacitor</a:t>
            </a:r>
            <a:endParaRPr sz="1350">
              <a:latin typeface="Arial MT"/>
              <a:cs typeface="Arial MT"/>
            </a:endParaRPr>
          </a:p>
        </p:txBody>
      </p:sp>
      <p:pic>
        <p:nvPicPr>
          <p:cNvPr id="14" name="object 7">
            <a:extLst>
              <a:ext uri="{FF2B5EF4-FFF2-40B4-BE49-F238E27FC236}">
                <a16:creationId xmlns:a16="http://schemas.microsoft.com/office/drawing/2014/main" id="{E2BD5654-2A4E-4D3B-8C7A-FD08CF194A2A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951998" y="3581389"/>
            <a:ext cx="89281" cy="89281"/>
          </a:xfrm>
          <a:prstGeom prst="rect">
            <a:avLst/>
          </a:prstGeom>
        </p:spPr>
      </p:pic>
      <p:pic>
        <p:nvPicPr>
          <p:cNvPr id="15" name="object 8">
            <a:extLst>
              <a:ext uri="{FF2B5EF4-FFF2-40B4-BE49-F238E27FC236}">
                <a16:creationId xmlns:a16="http://schemas.microsoft.com/office/drawing/2014/main" id="{32AA2D6B-6C30-41E9-8D6F-3CBFF4C3245E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494959" y="3581389"/>
            <a:ext cx="89281" cy="89281"/>
          </a:xfrm>
          <a:prstGeom prst="rect">
            <a:avLst/>
          </a:prstGeom>
        </p:spPr>
      </p:pic>
      <p:pic>
        <p:nvPicPr>
          <p:cNvPr id="16" name="object 9">
            <a:extLst>
              <a:ext uri="{FF2B5EF4-FFF2-40B4-BE49-F238E27FC236}">
                <a16:creationId xmlns:a16="http://schemas.microsoft.com/office/drawing/2014/main" id="{3AE8F5F8-17B6-4EA0-817E-056747238C51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514048" y="4734473"/>
            <a:ext cx="80276" cy="91439"/>
          </a:xfrm>
          <a:prstGeom prst="rect">
            <a:avLst/>
          </a:prstGeom>
        </p:spPr>
      </p:pic>
      <p:grpSp>
        <p:nvGrpSpPr>
          <p:cNvPr id="17" name="object 10">
            <a:extLst>
              <a:ext uri="{FF2B5EF4-FFF2-40B4-BE49-F238E27FC236}">
                <a16:creationId xmlns:a16="http://schemas.microsoft.com/office/drawing/2014/main" id="{0734C05D-A7D7-4AB8-B140-16AEF07BA51B}"/>
              </a:ext>
            </a:extLst>
          </p:cNvPr>
          <p:cNvGrpSpPr/>
          <p:nvPr/>
        </p:nvGrpSpPr>
        <p:grpSpPr>
          <a:xfrm>
            <a:off x="2453322" y="2813328"/>
            <a:ext cx="4147820" cy="2394585"/>
            <a:chOff x="2412720" y="1444496"/>
            <a:chExt cx="4147820" cy="2394585"/>
          </a:xfrm>
        </p:grpSpPr>
        <p:pic>
          <p:nvPicPr>
            <p:cNvPr id="18" name="object 11">
              <a:extLst>
                <a:ext uri="{FF2B5EF4-FFF2-40B4-BE49-F238E27FC236}">
                  <a16:creationId xmlns:a16="http://schemas.microsoft.com/office/drawing/2014/main" id="{7A7C7D1F-AD77-45B8-8718-9B1D57662ECC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412720" y="1921308"/>
              <a:ext cx="1060919" cy="717499"/>
            </a:xfrm>
            <a:prstGeom prst="rect">
              <a:avLst/>
            </a:prstGeom>
          </p:spPr>
        </p:pic>
        <p:pic>
          <p:nvPicPr>
            <p:cNvPr id="19" name="object 12">
              <a:extLst>
                <a:ext uri="{FF2B5EF4-FFF2-40B4-BE49-F238E27FC236}">
                  <a16:creationId xmlns:a16="http://schemas.microsoft.com/office/drawing/2014/main" id="{F0FDD810-DDA8-4B64-93E0-21D5978D7F5F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452681" y="1938244"/>
              <a:ext cx="980998" cy="637920"/>
            </a:xfrm>
            <a:prstGeom prst="rect">
              <a:avLst/>
            </a:prstGeom>
          </p:spPr>
        </p:pic>
        <p:pic>
          <p:nvPicPr>
            <p:cNvPr id="20" name="object 13">
              <a:extLst>
                <a:ext uri="{FF2B5EF4-FFF2-40B4-BE49-F238E27FC236}">
                  <a16:creationId xmlns:a16="http://schemas.microsoft.com/office/drawing/2014/main" id="{A1F26850-C63F-43F1-98B6-B548734F22A1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956037" y="1921308"/>
              <a:ext cx="1060919" cy="717499"/>
            </a:xfrm>
            <a:prstGeom prst="rect">
              <a:avLst/>
            </a:prstGeom>
          </p:spPr>
        </p:pic>
        <p:pic>
          <p:nvPicPr>
            <p:cNvPr id="21" name="object 14">
              <a:extLst>
                <a:ext uri="{FF2B5EF4-FFF2-40B4-BE49-F238E27FC236}">
                  <a16:creationId xmlns:a16="http://schemas.microsoft.com/office/drawing/2014/main" id="{1534EA07-CD71-47B9-BA92-819001740C88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995997" y="1938244"/>
              <a:ext cx="980998" cy="637920"/>
            </a:xfrm>
            <a:prstGeom prst="rect">
              <a:avLst/>
            </a:prstGeom>
          </p:spPr>
        </p:pic>
        <p:pic>
          <p:nvPicPr>
            <p:cNvPr id="22" name="object 15">
              <a:extLst>
                <a:ext uri="{FF2B5EF4-FFF2-40B4-BE49-F238E27FC236}">
                  <a16:creationId xmlns:a16="http://schemas.microsoft.com/office/drawing/2014/main" id="{AB3D0ED3-DB87-4791-B243-09508EFB12C3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498998" y="1921308"/>
              <a:ext cx="1060919" cy="717499"/>
            </a:xfrm>
            <a:prstGeom prst="rect">
              <a:avLst/>
            </a:prstGeom>
          </p:spPr>
        </p:pic>
        <p:pic>
          <p:nvPicPr>
            <p:cNvPr id="23" name="object 16">
              <a:extLst>
                <a:ext uri="{FF2B5EF4-FFF2-40B4-BE49-F238E27FC236}">
                  <a16:creationId xmlns:a16="http://schemas.microsoft.com/office/drawing/2014/main" id="{A87E3461-482C-491D-849D-9F62197B2A75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538959" y="1938244"/>
              <a:ext cx="980998" cy="637920"/>
            </a:xfrm>
            <a:prstGeom prst="rect">
              <a:avLst/>
            </a:prstGeom>
          </p:spPr>
        </p:pic>
        <p:pic>
          <p:nvPicPr>
            <p:cNvPr id="24" name="object 17">
              <a:extLst>
                <a:ext uri="{FF2B5EF4-FFF2-40B4-BE49-F238E27FC236}">
                  <a16:creationId xmlns:a16="http://schemas.microsoft.com/office/drawing/2014/main" id="{2668A021-1821-47D0-94F3-F5CBAE9DCA97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498998" y="3121192"/>
              <a:ext cx="1060919" cy="717486"/>
            </a:xfrm>
            <a:prstGeom prst="rect">
              <a:avLst/>
            </a:prstGeom>
          </p:spPr>
        </p:pic>
        <p:pic>
          <p:nvPicPr>
            <p:cNvPr id="25" name="object 18">
              <a:extLst>
                <a:ext uri="{FF2B5EF4-FFF2-40B4-BE49-F238E27FC236}">
                  <a16:creationId xmlns:a16="http://schemas.microsoft.com/office/drawing/2014/main" id="{234307B4-5C17-403D-B6AD-C1A3A0F60DBE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538959" y="3138127"/>
              <a:ext cx="980998" cy="637908"/>
            </a:xfrm>
            <a:prstGeom prst="rect">
              <a:avLst/>
            </a:prstGeom>
          </p:spPr>
        </p:pic>
        <p:pic>
          <p:nvPicPr>
            <p:cNvPr id="26" name="object 19">
              <a:extLst>
                <a:ext uri="{FF2B5EF4-FFF2-40B4-BE49-F238E27FC236}">
                  <a16:creationId xmlns:a16="http://schemas.microsoft.com/office/drawing/2014/main" id="{079D4829-6B01-4DEF-B9DC-2CC7EE3D4170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376079" y="2192745"/>
              <a:ext cx="664565" cy="168859"/>
            </a:xfrm>
            <a:prstGeom prst="rect">
              <a:avLst/>
            </a:prstGeom>
          </p:spPr>
        </p:pic>
        <p:sp>
          <p:nvSpPr>
            <p:cNvPr id="27" name="object 20">
              <a:extLst>
                <a:ext uri="{FF2B5EF4-FFF2-40B4-BE49-F238E27FC236}">
                  <a16:creationId xmlns:a16="http://schemas.microsoft.com/office/drawing/2014/main" id="{F656C198-66C1-41B3-8E25-2E47D06BD1B2}"/>
                </a:ext>
              </a:extLst>
            </p:cNvPr>
            <p:cNvSpPr/>
            <p:nvPr/>
          </p:nvSpPr>
          <p:spPr>
            <a:xfrm>
              <a:off x="3428644" y="2257198"/>
              <a:ext cx="488950" cy="0"/>
            </a:xfrm>
            <a:custGeom>
              <a:avLst/>
              <a:gdLst/>
              <a:ahLst/>
              <a:cxnLst/>
              <a:rect l="l" t="t" r="r" b="b"/>
              <a:pathLst>
                <a:path w="488950">
                  <a:moveTo>
                    <a:pt x="0" y="0"/>
                  </a:moveTo>
                  <a:lnTo>
                    <a:pt x="488873" y="0"/>
                  </a:lnTo>
                </a:path>
              </a:pathLst>
            </a:custGeom>
            <a:ln w="25559">
              <a:solidFill>
                <a:srgbClr val="33339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8" name="object 21">
              <a:extLst>
                <a:ext uri="{FF2B5EF4-FFF2-40B4-BE49-F238E27FC236}">
                  <a16:creationId xmlns:a16="http://schemas.microsoft.com/office/drawing/2014/main" id="{6A9A4FE9-D580-4430-B945-98A7B2987C47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919395" y="2192745"/>
              <a:ext cx="664197" cy="168859"/>
            </a:xfrm>
            <a:prstGeom prst="rect">
              <a:avLst/>
            </a:prstGeom>
          </p:spPr>
        </p:pic>
        <p:sp>
          <p:nvSpPr>
            <p:cNvPr id="29" name="object 22">
              <a:extLst>
                <a:ext uri="{FF2B5EF4-FFF2-40B4-BE49-F238E27FC236}">
                  <a16:creationId xmlns:a16="http://schemas.microsoft.com/office/drawing/2014/main" id="{754975C9-AE63-4544-95AB-4370D1896770}"/>
                </a:ext>
              </a:extLst>
            </p:cNvPr>
            <p:cNvSpPr/>
            <p:nvPr/>
          </p:nvSpPr>
          <p:spPr>
            <a:xfrm>
              <a:off x="4971961" y="2257198"/>
              <a:ext cx="488950" cy="0"/>
            </a:xfrm>
            <a:custGeom>
              <a:avLst/>
              <a:gdLst/>
              <a:ahLst/>
              <a:cxnLst/>
              <a:rect l="l" t="t" r="r" b="b"/>
              <a:pathLst>
                <a:path w="488950">
                  <a:moveTo>
                    <a:pt x="0" y="0"/>
                  </a:moveTo>
                  <a:lnTo>
                    <a:pt x="488518" y="0"/>
                  </a:lnTo>
                </a:path>
              </a:pathLst>
            </a:custGeom>
            <a:ln w="25559">
              <a:solidFill>
                <a:srgbClr val="33339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0" name="object 23">
              <a:extLst>
                <a:ext uri="{FF2B5EF4-FFF2-40B4-BE49-F238E27FC236}">
                  <a16:creationId xmlns:a16="http://schemas.microsoft.com/office/drawing/2014/main" id="{8E4C6363-832B-41B2-8C2A-FCFC9FDA861E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4919395" y="2224788"/>
              <a:ext cx="674281" cy="1292059"/>
            </a:xfrm>
            <a:prstGeom prst="rect">
              <a:avLst/>
            </a:prstGeom>
          </p:spPr>
        </p:pic>
        <p:sp>
          <p:nvSpPr>
            <p:cNvPr id="31" name="object 24">
              <a:extLst>
                <a:ext uri="{FF2B5EF4-FFF2-40B4-BE49-F238E27FC236}">
                  <a16:creationId xmlns:a16="http://schemas.microsoft.com/office/drawing/2014/main" id="{1BAB9145-3A99-42E9-A1FC-280A6CC0D001}"/>
                </a:ext>
              </a:extLst>
            </p:cNvPr>
            <p:cNvSpPr/>
            <p:nvPr/>
          </p:nvSpPr>
          <p:spPr>
            <a:xfrm>
              <a:off x="4971961" y="2257198"/>
              <a:ext cx="535940" cy="1125220"/>
            </a:xfrm>
            <a:custGeom>
              <a:avLst/>
              <a:gdLst/>
              <a:ahLst/>
              <a:cxnLst/>
              <a:rect l="l" t="t" r="r" b="b"/>
              <a:pathLst>
                <a:path w="535939" h="1125220">
                  <a:moveTo>
                    <a:pt x="0" y="0"/>
                  </a:moveTo>
                  <a:lnTo>
                    <a:pt x="535673" y="1124648"/>
                  </a:lnTo>
                </a:path>
              </a:pathLst>
            </a:custGeom>
            <a:ln w="25559">
              <a:solidFill>
                <a:srgbClr val="33339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2" name="object 25">
              <a:extLst>
                <a:ext uri="{FF2B5EF4-FFF2-40B4-BE49-F238E27FC236}">
                  <a16:creationId xmlns:a16="http://schemas.microsoft.com/office/drawing/2014/main" id="{B1A800DE-AA18-45C3-AB8D-6AC13110AB57}"/>
                </a:ext>
              </a:extLst>
            </p:cNvPr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4286161" y="1999794"/>
              <a:ext cx="461162" cy="456844"/>
            </a:xfrm>
            <a:prstGeom prst="rect">
              <a:avLst/>
            </a:prstGeom>
          </p:spPr>
        </p:pic>
        <p:sp>
          <p:nvSpPr>
            <p:cNvPr id="33" name="object 26">
              <a:extLst>
                <a:ext uri="{FF2B5EF4-FFF2-40B4-BE49-F238E27FC236}">
                  <a16:creationId xmlns:a16="http://schemas.microsoft.com/office/drawing/2014/main" id="{C0B29992-4FD9-40A0-B3BE-84B63A3355CF}"/>
                </a:ext>
              </a:extLst>
            </p:cNvPr>
            <p:cNvSpPr/>
            <p:nvPr/>
          </p:nvSpPr>
          <p:spPr>
            <a:xfrm>
              <a:off x="3788994" y="1457276"/>
              <a:ext cx="1453515" cy="1343025"/>
            </a:xfrm>
            <a:custGeom>
              <a:avLst/>
              <a:gdLst/>
              <a:ahLst/>
              <a:cxnLst/>
              <a:rect l="l" t="t" r="r" b="b"/>
              <a:pathLst>
                <a:path w="1453514" h="1343025">
                  <a:moveTo>
                    <a:pt x="726490" y="0"/>
                  </a:moveTo>
                  <a:lnTo>
                    <a:pt x="678824" y="1445"/>
                  </a:lnTo>
                  <a:lnTo>
                    <a:pt x="631509" y="5754"/>
                  </a:lnTo>
                  <a:lnTo>
                    <a:pt x="584691" y="12891"/>
                  </a:lnTo>
                  <a:lnTo>
                    <a:pt x="538519" y="22817"/>
                  </a:lnTo>
                  <a:lnTo>
                    <a:pt x="493141" y="35493"/>
                  </a:lnTo>
                  <a:lnTo>
                    <a:pt x="448704" y="50883"/>
                  </a:lnTo>
                  <a:lnTo>
                    <a:pt x="405356" y="68947"/>
                  </a:lnTo>
                  <a:lnTo>
                    <a:pt x="363245" y="89649"/>
                  </a:lnTo>
                  <a:lnTo>
                    <a:pt x="317054" y="116513"/>
                  </a:lnTo>
                  <a:lnTo>
                    <a:pt x="273318" y="146392"/>
                  </a:lnTo>
                  <a:lnTo>
                    <a:pt x="232200" y="179129"/>
                  </a:lnTo>
                  <a:lnTo>
                    <a:pt x="193866" y="214568"/>
                  </a:lnTo>
                  <a:lnTo>
                    <a:pt x="158480" y="252551"/>
                  </a:lnTo>
                  <a:lnTo>
                    <a:pt x="126205" y="292921"/>
                  </a:lnTo>
                  <a:lnTo>
                    <a:pt x="97205" y="335521"/>
                  </a:lnTo>
                  <a:lnTo>
                    <a:pt x="71759" y="380143"/>
                  </a:lnTo>
                  <a:lnTo>
                    <a:pt x="50070" y="426232"/>
                  </a:lnTo>
                  <a:lnTo>
                    <a:pt x="32197" y="473579"/>
                  </a:lnTo>
                  <a:lnTo>
                    <a:pt x="18196" y="521978"/>
                  </a:lnTo>
                  <a:lnTo>
                    <a:pt x="8125" y="571221"/>
                  </a:lnTo>
                  <a:lnTo>
                    <a:pt x="2040" y="621101"/>
                  </a:lnTo>
                  <a:lnTo>
                    <a:pt x="0" y="671410"/>
                  </a:lnTo>
                  <a:lnTo>
                    <a:pt x="2040" y="721715"/>
                  </a:lnTo>
                  <a:lnTo>
                    <a:pt x="8125" y="771592"/>
                  </a:lnTo>
                  <a:lnTo>
                    <a:pt x="18196" y="820832"/>
                  </a:lnTo>
                  <a:lnTo>
                    <a:pt x="32197" y="869230"/>
                  </a:lnTo>
                  <a:lnTo>
                    <a:pt x="50070" y="916576"/>
                  </a:lnTo>
                  <a:lnTo>
                    <a:pt x="71759" y="962665"/>
                  </a:lnTo>
                  <a:lnTo>
                    <a:pt x="97205" y="1007287"/>
                  </a:lnTo>
                  <a:lnTo>
                    <a:pt x="126205" y="1049888"/>
                  </a:lnTo>
                  <a:lnTo>
                    <a:pt x="158480" y="1090259"/>
                  </a:lnTo>
                  <a:lnTo>
                    <a:pt x="193866" y="1128244"/>
                  </a:lnTo>
                  <a:lnTo>
                    <a:pt x="232200" y="1163684"/>
                  </a:lnTo>
                  <a:lnTo>
                    <a:pt x="273318" y="1196422"/>
                  </a:lnTo>
                  <a:lnTo>
                    <a:pt x="317054" y="1226299"/>
                  </a:lnTo>
                  <a:lnTo>
                    <a:pt x="363245" y="1253159"/>
                  </a:lnTo>
                  <a:lnTo>
                    <a:pt x="405356" y="1273861"/>
                  </a:lnTo>
                  <a:lnTo>
                    <a:pt x="448704" y="1291925"/>
                  </a:lnTo>
                  <a:lnTo>
                    <a:pt x="493141" y="1307315"/>
                  </a:lnTo>
                  <a:lnTo>
                    <a:pt x="538519" y="1319991"/>
                  </a:lnTo>
                  <a:lnTo>
                    <a:pt x="584691" y="1329917"/>
                  </a:lnTo>
                  <a:lnTo>
                    <a:pt x="631509" y="1337054"/>
                  </a:lnTo>
                  <a:lnTo>
                    <a:pt x="678824" y="1341364"/>
                  </a:lnTo>
                  <a:lnTo>
                    <a:pt x="726490" y="1342809"/>
                  </a:lnTo>
                  <a:lnTo>
                    <a:pt x="774152" y="1341364"/>
                  </a:lnTo>
                  <a:lnTo>
                    <a:pt x="821464" y="1337054"/>
                  </a:lnTo>
                  <a:lnTo>
                    <a:pt x="868280" y="1329917"/>
                  </a:lnTo>
                  <a:lnTo>
                    <a:pt x="914450" y="1319991"/>
                  </a:lnTo>
                  <a:lnTo>
                    <a:pt x="959828" y="1307315"/>
                  </a:lnTo>
                  <a:lnTo>
                    <a:pt x="1004264" y="1291925"/>
                  </a:lnTo>
                  <a:lnTo>
                    <a:pt x="1047612" y="1273861"/>
                  </a:lnTo>
                  <a:lnTo>
                    <a:pt x="1089723" y="1253159"/>
                  </a:lnTo>
                  <a:lnTo>
                    <a:pt x="1135918" y="1226299"/>
                  </a:lnTo>
                  <a:lnTo>
                    <a:pt x="1179656" y="1196422"/>
                  </a:lnTo>
                  <a:lnTo>
                    <a:pt x="1220773" y="1163684"/>
                  </a:lnTo>
                  <a:lnTo>
                    <a:pt x="1259105" y="1128244"/>
                  </a:lnTo>
                  <a:lnTo>
                    <a:pt x="1294490" y="1090259"/>
                  </a:lnTo>
                  <a:lnTo>
                    <a:pt x="1326764" y="1049888"/>
                  </a:lnTo>
                  <a:lnTo>
                    <a:pt x="1355763" y="1007287"/>
                  </a:lnTo>
                  <a:lnTo>
                    <a:pt x="1381213" y="962665"/>
                  </a:lnTo>
                  <a:lnTo>
                    <a:pt x="1402903" y="916576"/>
                  </a:lnTo>
                  <a:lnTo>
                    <a:pt x="1420776" y="869230"/>
                  </a:lnTo>
                  <a:lnTo>
                    <a:pt x="1434776" y="820832"/>
                  </a:lnTo>
                  <a:lnTo>
                    <a:pt x="1444845" y="771592"/>
                  </a:lnTo>
                  <a:lnTo>
                    <a:pt x="1450928" y="721715"/>
                  </a:lnTo>
                  <a:lnTo>
                    <a:pt x="1452968" y="671410"/>
                  </a:lnTo>
                  <a:lnTo>
                    <a:pt x="1450928" y="621101"/>
                  </a:lnTo>
                  <a:lnTo>
                    <a:pt x="1444845" y="571221"/>
                  </a:lnTo>
                  <a:lnTo>
                    <a:pt x="1434776" y="521978"/>
                  </a:lnTo>
                  <a:lnTo>
                    <a:pt x="1420776" y="473579"/>
                  </a:lnTo>
                  <a:lnTo>
                    <a:pt x="1402903" y="426232"/>
                  </a:lnTo>
                  <a:lnTo>
                    <a:pt x="1381213" y="380143"/>
                  </a:lnTo>
                  <a:lnTo>
                    <a:pt x="1355763" y="335521"/>
                  </a:lnTo>
                  <a:lnTo>
                    <a:pt x="1326764" y="292921"/>
                  </a:lnTo>
                  <a:lnTo>
                    <a:pt x="1294490" y="252551"/>
                  </a:lnTo>
                  <a:lnTo>
                    <a:pt x="1259105" y="214568"/>
                  </a:lnTo>
                  <a:lnTo>
                    <a:pt x="1220773" y="179129"/>
                  </a:lnTo>
                  <a:lnTo>
                    <a:pt x="1179656" y="146392"/>
                  </a:lnTo>
                  <a:lnTo>
                    <a:pt x="1135918" y="116513"/>
                  </a:lnTo>
                  <a:lnTo>
                    <a:pt x="1089723" y="89649"/>
                  </a:lnTo>
                  <a:lnTo>
                    <a:pt x="1047612" y="68947"/>
                  </a:lnTo>
                  <a:lnTo>
                    <a:pt x="1004264" y="50883"/>
                  </a:lnTo>
                  <a:lnTo>
                    <a:pt x="959828" y="35493"/>
                  </a:lnTo>
                  <a:lnTo>
                    <a:pt x="914450" y="22817"/>
                  </a:lnTo>
                  <a:lnTo>
                    <a:pt x="868280" y="12891"/>
                  </a:lnTo>
                  <a:lnTo>
                    <a:pt x="821464" y="5754"/>
                  </a:lnTo>
                  <a:lnTo>
                    <a:pt x="774152" y="1445"/>
                  </a:lnTo>
                  <a:lnTo>
                    <a:pt x="726490" y="0"/>
                  </a:lnTo>
                  <a:close/>
                </a:path>
              </a:pathLst>
            </a:custGeom>
            <a:solidFill>
              <a:srgbClr val="FFFF00">
                <a:alpha val="25000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27">
              <a:extLst>
                <a:ext uri="{FF2B5EF4-FFF2-40B4-BE49-F238E27FC236}">
                  <a16:creationId xmlns:a16="http://schemas.microsoft.com/office/drawing/2014/main" id="{7C7B5446-444D-4AB7-847C-3E9AF01AFD3B}"/>
                </a:ext>
              </a:extLst>
            </p:cNvPr>
            <p:cNvSpPr/>
            <p:nvPr/>
          </p:nvSpPr>
          <p:spPr>
            <a:xfrm>
              <a:off x="3788994" y="1457276"/>
              <a:ext cx="1453515" cy="1343025"/>
            </a:xfrm>
            <a:custGeom>
              <a:avLst/>
              <a:gdLst/>
              <a:ahLst/>
              <a:cxnLst/>
              <a:rect l="l" t="t" r="r" b="b"/>
              <a:pathLst>
                <a:path w="1453514" h="1343025">
                  <a:moveTo>
                    <a:pt x="0" y="671410"/>
                  </a:moveTo>
                  <a:lnTo>
                    <a:pt x="2040" y="621101"/>
                  </a:lnTo>
                  <a:lnTo>
                    <a:pt x="8125" y="571221"/>
                  </a:lnTo>
                  <a:lnTo>
                    <a:pt x="18196" y="521978"/>
                  </a:lnTo>
                  <a:lnTo>
                    <a:pt x="32197" y="473579"/>
                  </a:lnTo>
                  <a:lnTo>
                    <a:pt x="50070" y="426232"/>
                  </a:lnTo>
                  <a:lnTo>
                    <a:pt x="71759" y="380143"/>
                  </a:lnTo>
                  <a:lnTo>
                    <a:pt x="97205" y="335521"/>
                  </a:lnTo>
                  <a:lnTo>
                    <a:pt x="126205" y="292921"/>
                  </a:lnTo>
                  <a:lnTo>
                    <a:pt x="158480" y="252551"/>
                  </a:lnTo>
                  <a:lnTo>
                    <a:pt x="193866" y="214568"/>
                  </a:lnTo>
                  <a:lnTo>
                    <a:pt x="232200" y="179129"/>
                  </a:lnTo>
                  <a:lnTo>
                    <a:pt x="273318" y="146392"/>
                  </a:lnTo>
                  <a:lnTo>
                    <a:pt x="317054" y="116513"/>
                  </a:lnTo>
                  <a:lnTo>
                    <a:pt x="363245" y="89649"/>
                  </a:lnTo>
                  <a:lnTo>
                    <a:pt x="405356" y="68947"/>
                  </a:lnTo>
                  <a:lnTo>
                    <a:pt x="448704" y="50883"/>
                  </a:lnTo>
                  <a:lnTo>
                    <a:pt x="493141" y="35493"/>
                  </a:lnTo>
                  <a:lnTo>
                    <a:pt x="538519" y="22817"/>
                  </a:lnTo>
                  <a:lnTo>
                    <a:pt x="584691" y="12891"/>
                  </a:lnTo>
                  <a:lnTo>
                    <a:pt x="631509" y="5754"/>
                  </a:lnTo>
                  <a:lnTo>
                    <a:pt x="678824" y="1445"/>
                  </a:lnTo>
                  <a:lnTo>
                    <a:pt x="726490" y="0"/>
                  </a:lnTo>
                  <a:lnTo>
                    <a:pt x="774152" y="1445"/>
                  </a:lnTo>
                  <a:lnTo>
                    <a:pt x="821464" y="5754"/>
                  </a:lnTo>
                  <a:lnTo>
                    <a:pt x="868280" y="12891"/>
                  </a:lnTo>
                  <a:lnTo>
                    <a:pt x="914450" y="22817"/>
                  </a:lnTo>
                  <a:lnTo>
                    <a:pt x="959828" y="35493"/>
                  </a:lnTo>
                  <a:lnTo>
                    <a:pt x="1004264" y="50883"/>
                  </a:lnTo>
                  <a:lnTo>
                    <a:pt x="1047612" y="68947"/>
                  </a:lnTo>
                  <a:lnTo>
                    <a:pt x="1089723" y="89649"/>
                  </a:lnTo>
                  <a:lnTo>
                    <a:pt x="1135918" y="116513"/>
                  </a:lnTo>
                  <a:lnTo>
                    <a:pt x="1179656" y="146392"/>
                  </a:lnTo>
                  <a:lnTo>
                    <a:pt x="1220773" y="179129"/>
                  </a:lnTo>
                  <a:lnTo>
                    <a:pt x="1259105" y="214568"/>
                  </a:lnTo>
                  <a:lnTo>
                    <a:pt x="1294490" y="252551"/>
                  </a:lnTo>
                  <a:lnTo>
                    <a:pt x="1326764" y="292921"/>
                  </a:lnTo>
                  <a:lnTo>
                    <a:pt x="1355763" y="335521"/>
                  </a:lnTo>
                  <a:lnTo>
                    <a:pt x="1381213" y="380143"/>
                  </a:lnTo>
                  <a:lnTo>
                    <a:pt x="1402903" y="426232"/>
                  </a:lnTo>
                  <a:lnTo>
                    <a:pt x="1420776" y="473579"/>
                  </a:lnTo>
                  <a:lnTo>
                    <a:pt x="1434776" y="521978"/>
                  </a:lnTo>
                  <a:lnTo>
                    <a:pt x="1444845" y="571221"/>
                  </a:lnTo>
                  <a:lnTo>
                    <a:pt x="1450928" y="621101"/>
                  </a:lnTo>
                  <a:lnTo>
                    <a:pt x="1452968" y="671410"/>
                  </a:lnTo>
                  <a:lnTo>
                    <a:pt x="1450928" y="721715"/>
                  </a:lnTo>
                  <a:lnTo>
                    <a:pt x="1444845" y="771592"/>
                  </a:lnTo>
                  <a:lnTo>
                    <a:pt x="1434776" y="820832"/>
                  </a:lnTo>
                  <a:lnTo>
                    <a:pt x="1420776" y="869230"/>
                  </a:lnTo>
                  <a:lnTo>
                    <a:pt x="1402903" y="916576"/>
                  </a:lnTo>
                  <a:lnTo>
                    <a:pt x="1381213" y="962665"/>
                  </a:lnTo>
                  <a:lnTo>
                    <a:pt x="1355763" y="1007287"/>
                  </a:lnTo>
                  <a:lnTo>
                    <a:pt x="1326764" y="1049888"/>
                  </a:lnTo>
                  <a:lnTo>
                    <a:pt x="1294490" y="1090259"/>
                  </a:lnTo>
                  <a:lnTo>
                    <a:pt x="1259105" y="1128244"/>
                  </a:lnTo>
                  <a:lnTo>
                    <a:pt x="1220773" y="1163684"/>
                  </a:lnTo>
                  <a:lnTo>
                    <a:pt x="1179656" y="1196422"/>
                  </a:lnTo>
                  <a:lnTo>
                    <a:pt x="1135918" y="1226299"/>
                  </a:lnTo>
                  <a:lnTo>
                    <a:pt x="1089723" y="1253159"/>
                  </a:lnTo>
                  <a:lnTo>
                    <a:pt x="1047612" y="1273861"/>
                  </a:lnTo>
                  <a:lnTo>
                    <a:pt x="1004264" y="1291925"/>
                  </a:lnTo>
                  <a:lnTo>
                    <a:pt x="959828" y="1307315"/>
                  </a:lnTo>
                  <a:lnTo>
                    <a:pt x="914450" y="1319991"/>
                  </a:lnTo>
                  <a:lnTo>
                    <a:pt x="868280" y="1329917"/>
                  </a:lnTo>
                  <a:lnTo>
                    <a:pt x="821464" y="1337054"/>
                  </a:lnTo>
                  <a:lnTo>
                    <a:pt x="774152" y="1341364"/>
                  </a:lnTo>
                  <a:lnTo>
                    <a:pt x="726490" y="1342809"/>
                  </a:lnTo>
                  <a:lnTo>
                    <a:pt x="678824" y="1341364"/>
                  </a:lnTo>
                  <a:lnTo>
                    <a:pt x="631509" y="1337054"/>
                  </a:lnTo>
                  <a:lnTo>
                    <a:pt x="584691" y="1329917"/>
                  </a:lnTo>
                  <a:lnTo>
                    <a:pt x="538519" y="1319991"/>
                  </a:lnTo>
                  <a:lnTo>
                    <a:pt x="493141" y="1307315"/>
                  </a:lnTo>
                  <a:lnTo>
                    <a:pt x="448704" y="1291925"/>
                  </a:lnTo>
                  <a:lnTo>
                    <a:pt x="405356" y="1273861"/>
                  </a:lnTo>
                  <a:lnTo>
                    <a:pt x="363245" y="1253159"/>
                  </a:lnTo>
                  <a:lnTo>
                    <a:pt x="317054" y="1226299"/>
                  </a:lnTo>
                  <a:lnTo>
                    <a:pt x="273318" y="1196422"/>
                  </a:lnTo>
                  <a:lnTo>
                    <a:pt x="232200" y="1163684"/>
                  </a:lnTo>
                  <a:lnTo>
                    <a:pt x="193866" y="1128244"/>
                  </a:lnTo>
                  <a:lnTo>
                    <a:pt x="158480" y="1090259"/>
                  </a:lnTo>
                  <a:lnTo>
                    <a:pt x="126205" y="1049888"/>
                  </a:lnTo>
                  <a:lnTo>
                    <a:pt x="97205" y="1007287"/>
                  </a:lnTo>
                  <a:lnTo>
                    <a:pt x="71759" y="962665"/>
                  </a:lnTo>
                  <a:lnTo>
                    <a:pt x="50070" y="916576"/>
                  </a:lnTo>
                  <a:lnTo>
                    <a:pt x="32197" y="869230"/>
                  </a:lnTo>
                  <a:lnTo>
                    <a:pt x="18196" y="820832"/>
                  </a:lnTo>
                  <a:lnTo>
                    <a:pt x="8125" y="771592"/>
                  </a:lnTo>
                  <a:lnTo>
                    <a:pt x="2040" y="721715"/>
                  </a:lnTo>
                  <a:lnTo>
                    <a:pt x="0" y="671410"/>
                  </a:lnTo>
                  <a:close/>
                </a:path>
              </a:pathLst>
            </a:custGeom>
            <a:ln w="25559">
              <a:solidFill>
                <a:srgbClr val="89A4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2600253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EE6070CC-E9A0-456E-8055-68A03EDC1C40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20D776A6-4163-49E3-8243-339AAB75DA3D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20D47C01-420A-4F15-A3C8-519A25A59933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 dirty="0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 dirty="0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7475D952-73BE-4B40-BFF9-A38A5F2534C6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332D66CD-177E-402E-9FFD-075F1F63F5A5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grpSp>
        <p:nvGrpSpPr>
          <p:cNvPr id="9" name="object 2">
            <a:extLst>
              <a:ext uri="{FF2B5EF4-FFF2-40B4-BE49-F238E27FC236}">
                <a16:creationId xmlns:a16="http://schemas.microsoft.com/office/drawing/2014/main" id="{A89B9E89-7408-48E1-A795-F75E23441219}"/>
              </a:ext>
            </a:extLst>
          </p:cNvPr>
          <p:cNvGrpSpPr/>
          <p:nvPr/>
        </p:nvGrpSpPr>
        <p:grpSpPr>
          <a:xfrm>
            <a:off x="2453322" y="3034335"/>
            <a:ext cx="1061085" cy="717550"/>
            <a:chOff x="2412720" y="1978192"/>
            <a:chExt cx="1061085" cy="717550"/>
          </a:xfrm>
        </p:grpSpPr>
        <p:pic>
          <p:nvPicPr>
            <p:cNvPr id="10" name="object 3">
              <a:extLst>
                <a:ext uri="{FF2B5EF4-FFF2-40B4-BE49-F238E27FC236}">
                  <a16:creationId xmlns:a16="http://schemas.microsoft.com/office/drawing/2014/main" id="{C740C8AE-4671-431F-A1A0-4D14671F6963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412720" y="1978192"/>
              <a:ext cx="1060919" cy="717486"/>
            </a:xfrm>
            <a:prstGeom prst="rect">
              <a:avLst/>
            </a:prstGeom>
          </p:spPr>
        </p:pic>
        <p:pic>
          <p:nvPicPr>
            <p:cNvPr id="11" name="object 4">
              <a:extLst>
                <a:ext uri="{FF2B5EF4-FFF2-40B4-BE49-F238E27FC236}">
                  <a16:creationId xmlns:a16="http://schemas.microsoft.com/office/drawing/2014/main" id="{A24F6F11-682B-48B4-ADA2-40213ED86266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452681" y="1995127"/>
              <a:ext cx="980998" cy="637908"/>
            </a:xfrm>
            <a:prstGeom prst="rect">
              <a:avLst/>
            </a:prstGeom>
          </p:spPr>
        </p:pic>
      </p:grpSp>
      <p:sp>
        <p:nvSpPr>
          <p:cNvPr id="12" name="object 5">
            <a:extLst>
              <a:ext uri="{FF2B5EF4-FFF2-40B4-BE49-F238E27FC236}">
                <a16:creationId xmlns:a16="http://schemas.microsoft.com/office/drawing/2014/main" id="{9C684472-5256-4109-84D3-893EC733B27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54380" y="1403439"/>
            <a:ext cx="76352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2509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Prometheus</a:t>
            </a:r>
          </a:p>
        </p:txBody>
      </p:sp>
      <p:sp>
        <p:nvSpPr>
          <p:cNvPr id="13" name="object 6">
            <a:extLst>
              <a:ext uri="{FF2B5EF4-FFF2-40B4-BE49-F238E27FC236}">
                <a16:creationId xmlns:a16="http://schemas.microsoft.com/office/drawing/2014/main" id="{28158807-0D74-4F0C-840D-3C5E587670E8}"/>
              </a:ext>
            </a:extLst>
          </p:cNvPr>
          <p:cNvSpPr txBox="1"/>
          <p:nvPr/>
        </p:nvSpPr>
        <p:spPr>
          <a:xfrm>
            <a:off x="2520188" y="2516924"/>
            <a:ext cx="756285" cy="231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350" spc="-10" dirty="0">
                <a:latin typeface="Arial MT"/>
                <a:cs typeface="Arial MT"/>
              </a:rPr>
              <a:t>Exporters</a:t>
            </a:r>
            <a:endParaRPr sz="1350">
              <a:latin typeface="Arial MT"/>
              <a:cs typeface="Arial MT"/>
            </a:endParaRPr>
          </a:p>
        </p:txBody>
      </p:sp>
      <p:sp>
        <p:nvSpPr>
          <p:cNvPr id="14" name="object 7">
            <a:extLst>
              <a:ext uri="{FF2B5EF4-FFF2-40B4-BE49-F238E27FC236}">
                <a16:creationId xmlns:a16="http://schemas.microsoft.com/office/drawing/2014/main" id="{5E269120-5928-4EE9-8D87-2DEC1FEAC43D}"/>
              </a:ext>
            </a:extLst>
          </p:cNvPr>
          <p:cNvSpPr txBox="1"/>
          <p:nvPr/>
        </p:nvSpPr>
        <p:spPr>
          <a:xfrm>
            <a:off x="4111383" y="2516924"/>
            <a:ext cx="945515" cy="231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350" spc="-10" dirty="0">
                <a:latin typeface="Arial MT"/>
                <a:cs typeface="Arial MT"/>
              </a:rPr>
              <a:t>Prometheus</a:t>
            </a:r>
            <a:endParaRPr sz="1350">
              <a:latin typeface="Arial MT"/>
              <a:cs typeface="Arial MT"/>
            </a:endParaRPr>
          </a:p>
        </p:txBody>
      </p:sp>
      <p:sp>
        <p:nvSpPr>
          <p:cNvPr id="15" name="object 8">
            <a:extLst>
              <a:ext uri="{FF2B5EF4-FFF2-40B4-BE49-F238E27FC236}">
                <a16:creationId xmlns:a16="http://schemas.microsoft.com/office/drawing/2014/main" id="{160C3B78-E106-4C64-9AC3-D2E4E24CD67B}"/>
              </a:ext>
            </a:extLst>
          </p:cNvPr>
          <p:cNvSpPr txBox="1"/>
          <p:nvPr/>
        </p:nvSpPr>
        <p:spPr>
          <a:xfrm>
            <a:off x="5802299" y="2516924"/>
            <a:ext cx="1049655" cy="231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350" spc="-10" dirty="0">
                <a:latin typeface="Arial MT"/>
                <a:cs typeface="Arial MT"/>
              </a:rPr>
              <a:t>AlertManager</a:t>
            </a:r>
            <a:endParaRPr sz="1350">
              <a:latin typeface="Arial MT"/>
              <a:cs typeface="Arial MT"/>
            </a:endParaRPr>
          </a:p>
        </p:txBody>
      </p:sp>
      <p:sp>
        <p:nvSpPr>
          <p:cNvPr id="16" name="object 9">
            <a:extLst>
              <a:ext uri="{FF2B5EF4-FFF2-40B4-BE49-F238E27FC236}">
                <a16:creationId xmlns:a16="http://schemas.microsoft.com/office/drawing/2014/main" id="{40B83D53-4269-4B9C-8975-D9F0890A2393}"/>
              </a:ext>
            </a:extLst>
          </p:cNvPr>
          <p:cNvSpPr txBox="1"/>
          <p:nvPr/>
        </p:nvSpPr>
        <p:spPr>
          <a:xfrm>
            <a:off x="6006058" y="4570717"/>
            <a:ext cx="642620" cy="231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350" spc="-10" dirty="0">
                <a:solidFill>
                  <a:srgbClr val="7F7F7F"/>
                </a:solidFill>
                <a:latin typeface="Arial MT"/>
                <a:cs typeface="Arial MT"/>
              </a:rPr>
              <a:t>Grafana</a:t>
            </a:r>
            <a:endParaRPr sz="1350">
              <a:latin typeface="Arial MT"/>
              <a:cs typeface="Arial MT"/>
            </a:endParaRPr>
          </a:p>
        </p:txBody>
      </p:sp>
      <p:grpSp>
        <p:nvGrpSpPr>
          <p:cNvPr id="17" name="object 10">
            <a:extLst>
              <a:ext uri="{FF2B5EF4-FFF2-40B4-BE49-F238E27FC236}">
                <a16:creationId xmlns:a16="http://schemas.microsoft.com/office/drawing/2014/main" id="{CB211561-1538-46BA-ADF3-F9EA2B0AFC0B}"/>
              </a:ext>
            </a:extLst>
          </p:cNvPr>
          <p:cNvGrpSpPr/>
          <p:nvPr/>
        </p:nvGrpSpPr>
        <p:grpSpPr>
          <a:xfrm>
            <a:off x="2339200" y="2829852"/>
            <a:ext cx="4490085" cy="1779905"/>
            <a:chOff x="2298598" y="1773709"/>
            <a:chExt cx="4490085" cy="1779905"/>
          </a:xfrm>
        </p:grpSpPr>
        <p:pic>
          <p:nvPicPr>
            <p:cNvPr id="18" name="object 11">
              <a:extLst>
                <a:ext uri="{FF2B5EF4-FFF2-40B4-BE49-F238E27FC236}">
                  <a16:creationId xmlns:a16="http://schemas.microsoft.com/office/drawing/2014/main" id="{2CA0EBE4-CBB2-4B01-929C-C951F60DCDA9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298598" y="1773709"/>
              <a:ext cx="1060919" cy="717486"/>
            </a:xfrm>
            <a:prstGeom prst="rect">
              <a:avLst/>
            </a:prstGeom>
          </p:spPr>
        </p:pic>
        <p:pic>
          <p:nvPicPr>
            <p:cNvPr id="19" name="object 12">
              <a:extLst>
                <a:ext uri="{FF2B5EF4-FFF2-40B4-BE49-F238E27FC236}">
                  <a16:creationId xmlns:a16="http://schemas.microsoft.com/office/drawing/2014/main" id="{33CEE330-EE51-4BA9-8D9D-0429B87884CB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338559" y="1790644"/>
              <a:ext cx="980998" cy="637920"/>
            </a:xfrm>
            <a:prstGeom prst="rect">
              <a:avLst/>
            </a:prstGeom>
          </p:spPr>
        </p:pic>
        <p:pic>
          <p:nvPicPr>
            <p:cNvPr id="20" name="object 13">
              <a:extLst>
                <a:ext uri="{FF2B5EF4-FFF2-40B4-BE49-F238E27FC236}">
                  <a16:creationId xmlns:a16="http://schemas.microsoft.com/office/drawing/2014/main" id="{C6BE57DF-67D1-49FE-9145-CADDE242673E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012920" y="1773709"/>
              <a:ext cx="1060919" cy="717486"/>
            </a:xfrm>
            <a:prstGeom prst="rect">
              <a:avLst/>
            </a:prstGeom>
          </p:spPr>
        </p:pic>
        <p:pic>
          <p:nvPicPr>
            <p:cNvPr id="21" name="object 14">
              <a:extLst>
                <a:ext uri="{FF2B5EF4-FFF2-40B4-BE49-F238E27FC236}">
                  <a16:creationId xmlns:a16="http://schemas.microsoft.com/office/drawing/2014/main" id="{D5DFB65D-5ABC-4295-98B4-02AE6EB52E98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052881" y="1790644"/>
              <a:ext cx="980998" cy="637920"/>
            </a:xfrm>
            <a:prstGeom prst="rect">
              <a:avLst/>
            </a:prstGeom>
          </p:spPr>
        </p:pic>
        <p:pic>
          <p:nvPicPr>
            <p:cNvPr id="22" name="object 15">
              <a:extLst>
                <a:ext uri="{FF2B5EF4-FFF2-40B4-BE49-F238E27FC236}">
                  <a16:creationId xmlns:a16="http://schemas.microsoft.com/office/drawing/2014/main" id="{6FAF38C5-728E-4FFE-9273-EF260E5BC412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727598" y="1773709"/>
              <a:ext cx="1060919" cy="717486"/>
            </a:xfrm>
            <a:prstGeom prst="rect">
              <a:avLst/>
            </a:prstGeom>
          </p:spPr>
        </p:pic>
        <p:pic>
          <p:nvPicPr>
            <p:cNvPr id="23" name="object 16">
              <a:extLst>
                <a:ext uri="{FF2B5EF4-FFF2-40B4-BE49-F238E27FC236}">
                  <a16:creationId xmlns:a16="http://schemas.microsoft.com/office/drawing/2014/main" id="{4C6EA0EB-F90E-4EDA-80FD-47B735047E12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767559" y="1790644"/>
              <a:ext cx="980998" cy="637920"/>
            </a:xfrm>
            <a:prstGeom prst="rect">
              <a:avLst/>
            </a:prstGeom>
          </p:spPr>
        </p:pic>
        <p:pic>
          <p:nvPicPr>
            <p:cNvPr id="24" name="object 17">
              <a:extLst>
                <a:ext uri="{FF2B5EF4-FFF2-40B4-BE49-F238E27FC236}">
                  <a16:creationId xmlns:a16="http://schemas.microsoft.com/office/drawing/2014/main" id="{3553779A-F055-4B8F-837F-E4AE2727BD53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727598" y="2835708"/>
              <a:ext cx="1060919" cy="717499"/>
            </a:xfrm>
            <a:prstGeom prst="rect">
              <a:avLst/>
            </a:prstGeom>
          </p:spPr>
        </p:pic>
        <p:pic>
          <p:nvPicPr>
            <p:cNvPr id="25" name="object 18">
              <a:extLst>
                <a:ext uri="{FF2B5EF4-FFF2-40B4-BE49-F238E27FC236}">
                  <a16:creationId xmlns:a16="http://schemas.microsoft.com/office/drawing/2014/main" id="{E2ECEEC8-C4CB-40D5-A5A1-84EBFFBEEC79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767559" y="2852644"/>
              <a:ext cx="980998" cy="637920"/>
            </a:xfrm>
            <a:prstGeom prst="rect">
              <a:avLst/>
            </a:prstGeom>
          </p:spPr>
        </p:pic>
        <p:pic>
          <p:nvPicPr>
            <p:cNvPr id="26" name="object 19">
              <a:extLst>
                <a:ext uri="{FF2B5EF4-FFF2-40B4-BE49-F238E27FC236}">
                  <a16:creationId xmlns:a16="http://schemas.microsoft.com/office/drawing/2014/main" id="{A42C005F-3A13-4D88-9504-745BCC6B1D7B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389045" y="2045146"/>
              <a:ext cx="721436" cy="168859"/>
            </a:xfrm>
            <a:prstGeom prst="rect">
              <a:avLst/>
            </a:prstGeom>
          </p:spPr>
        </p:pic>
        <p:sp>
          <p:nvSpPr>
            <p:cNvPr id="27" name="object 20">
              <a:extLst>
                <a:ext uri="{FF2B5EF4-FFF2-40B4-BE49-F238E27FC236}">
                  <a16:creationId xmlns:a16="http://schemas.microsoft.com/office/drawing/2014/main" id="{39AABF75-1034-4B22-BD0F-F824EB2E1FBA}"/>
                </a:ext>
              </a:extLst>
            </p:cNvPr>
            <p:cNvSpPr/>
            <p:nvPr/>
          </p:nvSpPr>
          <p:spPr>
            <a:xfrm>
              <a:off x="3512159" y="2109598"/>
              <a:ext cx="545465" cy="0"/>
            </a:xfrm>
            <a:custGeom>
              <a:avLst/>
              <a:gdLst/>
              <a:ahLst/>
              <a:cxnLst/>
              <a:rect l="l" t="t" r="r" b="b"/>
              <a:pathLst>
                <a:path w="545464">
                  <a:moveTo>
                    <a:pt x="0" y="0"/>
                  </a:moveTo>
                  <a:lnTo>
                    <a:pt x="545401" y="0"/>
                  </a:lnTo>
                </a:path>
              </a:pathLst>
            </a:custGeom>
            <a:ln w="25559">
              <a:solidFill>
                <a:srgbClr val="33339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8" name="object 21">
              <a:extLst>
                <a:ext uri="{FF2B5EF4-FFF2-40B4-BE49-F238E27FC236}">
                  <a16:creationId xmlns:a16="http://schemas.microsoft.com/office/drawing/2014/main" id="{ECB12BFD-E560-4598-86C1-403154D17B99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429000" y="2064958"/>
              <a:ext cx="89280" cy="89281"/>
            </a:xfrm>
            <a:prstGeom prst="rect">
              <a:avLst/>
            </a:prstGeom>
          </p:spPr>
        </p:pic>
        <p:pic>
          <p:nvPicPr>
            <p:cNvPr id="29" name="object 22">
              <a:extLst>
                <a:ext uri="{FF2B5EF4-FFF2-40B4-BE49-F238E27FC236}">
                  <a16:creationId xmlns:a16="http://schemas.microsoft.com/office/drawing/2014/main" id="{FD12D3B0-C480-4D19-BB17-1E3EBE8AE4AD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976279" y="2045146"/>
              <a:ext cx="835913" cy="168859"/>
            </a:xfrm>
            <a:prstGeom prst="rect">
              <a:avLst/>
            </a:prstGeom>
          </p:spPr>
        </p:pic>
        <p:sp>
          <p:nvSpPr>
            <p:cNvPr id="30" name="object 23">
              <a:extLst>
                <a:ext uri="{FF2B5EF4-FFF2-40B4-BE49-F238E27FC236}">
                  <a16:creationId xmlns:a16="http://schemas.microsoft.com/office/drawing/2014/main" id="{252551EB-6727-43AD-BA45-EF878DCD0BD6}"/>
                </a:ext>
              </a:extLst>
            </p:cNvPr>
            <p:cNvSpPr/>
            <p:nvPr/>
          </p:nvSpPr>
          <p:spPr>
            <a:xfrm>
              <a:off x="5028844" y="2109598"/>
              <a:ext cx="660400" cy="0"/>
            </a:xfrm>
            <a:custGeom>
              <a:avLst/>
              <a:gdLst/>
              <a:ahLst/>
              <a:cxnLst/>
              <a:rect l="l" t="t" r="r" b="b"/>
              <a:pathLst>
                <a:path w="660400">
                  <a:moveTo>
                    <a:pt x="0" y="0"/>
                  </a:moveTo>
                  <a:lnTo>
                    <a:pt x="660234" y="0"/>
                  </a:lnTo>
                </a:path>
              </a:pathLst>
            </a:custGeom>
            <a:ln w="25559">
              <a:solidFill>
                <a:srgbClr val="33339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1" name="object 24">
              <a:extLst>
                <a:ext uri="{FF2B5EF4-FFF2-40B4-BE49-F238E27FC236}">
                  <a16:creationId xmlns:a16="http://schemas.microsoft.com/office/drawing/2014/main" id="{E64864DE-9D6C-497B-87D2-84A46400D782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5682957" y="2064958"/>
              <a:ext cx="89281" cy="89281"/>
            </a:xfrm>
            <a:prstGeom prst="rect">
              <a:avLst/>
            </a:prstGeom>
          </p:spPr>
        </p:pic>
        <p:pic>
          <p:nvPicPr>
            <p:cNvPr id="32" name="object 25">
              <a:extLst>
                <a:ext uri="{FF2B5EF4-FFF2-40B4-BE49-F238E27FC236}">
                  <a16:creationId xmlns:a16="http://schemas.microsoft.com/office/drawing/2014/main" id="{634FBE39-4F02-4523-B74D-1DCD2B183FFC}"/>
                </a:ext>
              </a:extLst>
            </p:cNvPr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4976634" y="2367713"/>
              <a:ext cx="835202" cy="606602"/>
            </a:xfrm>
            <a:prstGeom prst="rect">
              <a:avLst/>
            </a:prstGeom>
          </p:spPr>
        </p:pic>
        <p:sp>
          <p:nvSpPr>
            <p:cNvPr id="33" name="object 26">
              <a:extLst>
                <a:ext uri="{FF2B5EF4-FFF2-40B4-BE49-F238E27FC236}">
                  <a16:creationId xmlns:a16="http://schemas.microsoft.com/office/drawing/2014/main" id="{9B6531EB-6C3E-440E-B4E9-EBB7C8DB0BDA}"/>
                </a:ext>
              </a:extLst>
            </p:cNvPr>
            <p:cNvSpPr/>
            <p:nvPr/>
          </p:nvSpPr>
          <p:spPr>
            <a:xfrm>
              <a:off x="5029200" y="2400124"/>
              <a:ext cx="674370" cy="467359"/>
            </a:xfrm>
            <a:custGeom>
              <a:avLst/>
              <a:gdLst/>
              <a:ahLst/>
              <a:cxnLst/>
              <a:rect l="l" t="t" r="r" b="b"/>
              <a:pathLst>
                <a:path w="674370" h="467360">
                  <a:moveTo>
                    <a:pt x="0" y="0"/>
                  </a:moveTo>
                  <a:lnTo>
                    <a:pt x="674281" y="466915"/>
                  </a:lnTo>
                </a:path>
              </a:pathLst>
            </a:custGeom>
            <a:ln w="25559">
              <a:solidFill>
                <a:srgbClr val="33339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4" name="object 27">
              <a:extLst>
                <a:ext uri="{FF2B5EF4-FFF2-40B4-BE49-F238E27FC236}">
                  <a16:creationId xmlns:a16="http://schemas.microsoft.com/office/drawing/2014/main" id="{B9D8D0B8-B3DA-4C96-8095-51C509A64D94}"/>
                </a:ext>
              </a:extLst>
            </p:cNvPr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5684037" y="2838236"/>
              <a:ext cx="87845" cy="76327"/>
            </a:xfrm>
            <a:prstGeom prst="rect">
              <a:avLst/>
            </a:prstGeom>
          </p:spPr>
        </p:pic>
        <p:pic>
          <p:nvPicPr>
            <p:cNvPr id="35" name="object 28">
              <a:extLst>
                <a:ext uri="{FF2B5EF4-FFF2-40B4-BE49-F238E27FC236}">
                  <a16:creationId xmlns:a16="http://schemas.microsoft.com/office/drawing/2014/main" id="{9EF17563-CB76-4995-B71F-AA09C76D72B8}"/>
                </a:ext>
              </a:extLst>
            </p:cNvPr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241520" y="2949462"/>
              <a:ext cx="603719" cy="546493"/>
            </a:xfrm>
            <a:prstGeom prst="rect">
              <a:avLst/>
            </a:prstGeom>
          </p:spPr>
        </p:pic>
        <p:pic>
          <p:nvPicPr>
            <p:cNvPr id="36" name="object 29">
              <a:extLst>
                <a:ext uri="{FF2B5EF4-FFF2-40B4-BE49-F238E27FC236}">
                  <a16:creationId xmlns:a16="http://schemas.microsoft.com/office/drawing/2014/main" id="{6744CDAE-9AB5-4256-9C83-DBA6C903D126}"/>
                </a:ext>
              </a:extLst>
            </p:cNvPr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4281481" y="2966398"/>
              <a:ext cx="523798" cy="466928"/>
            </a:xfrm>
            <a:prstGeom prst="rect">
              <a:avLst/>
            </a:prstGeom>
          </p:spPr>
        </p:pic>
      </p:grpSp>
      <p:sp>
        <p:nvSpPr>
          <p:cNvPr id="37" name="object 30">
            <a:extLst>
              <a:ext uri="{FF2B5EF4-FFF2-40B4-BE49-F238E27FC236}">
                <a16:creationId xmlns:a16="http://schemas.microsoft.com/office/drawing/2014/main" id="{57B2E607-3EC3-4304-A50A-FA028D678B1E}"/>
              </a:ext>
            </a:extLst>
          </p:cNvPr>
          <p:cNvSpPr txBox="1"/>
          <p:nvPr/>
        </p:nvSpPr>
        <p:spPr>
          <a:xfrm>
            <a:off x="4301096" y="4517441"/>
            <a:ext cx="623570" cy="436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350" spc="-10" dirty="0">
                <a:solidFill>
                  <a:srgbClr val="7F7F7F"/>
                </a:solidFill>
                <a:latin typeface="Arial MT"/>
                <a:cs typeface="Arial MT"/>
              </a:rPr>
              <a:t>Remote Storage</a:t>
            </a:r>
            <a:endParaRPr sz="1350">
              <a:latin typeface="Arial MT"/>
              <a:cs typeface="Arial MT"/>
            </a:endParaRPr>
          </a:p>
        </p:txBody>
      </p:sp>
      <p:grpSp>
        <p:nvGrpSpPr>
          <p:cNvPr id="38" name="object 31">
            <a:extLst>
              <a:ext uri="{FF2B5EF4-FFF2-40B4-BE49-F238E27FC236}">
                <a16:creationId xmlns:a16="http://schemas.microsoft.com/office/drawing/2014/main" id="{3B3BB1C9-98A8-4062-86B5-A619ACB90B69}"/>
              </a:ext>
            </a:extLst>
          </p:cNvPr>
          <p:cNvGrpSpPr/>
          <p:nvPr/>
        </p:nvGrpSpPr>
        <p:grpSpPr>
          <a:xfrm>
            <a:off x="3718188" y="2243248"/>
            <a:ext cx="2722880" cy="2200275"/>
            <a:chOff x="3677586" y="1187105"/>
            <a:chExt cx="2722880" cy="2200275"/>
          </a:xfrm>
        </p:grpSpPr>
        <p:pic>
          <p:nvPicPr>
            <p:cNvPr id="39" name="object 32">
              <a:extLst>
                <a:ext uri="{FF2B5EF4-FFF2-40B4-BE49-F238E27FC236}">
                  <a16:creationId xmlns:a16="http://schemas.microsoft.com/office/drawing/2014/main" id="{A5F28ACD-9567-4663-A77C-D8FA63F04333}"/>
                </a:ext>
              </a:extLst>
            </p:cNvPr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4458601" y="2404061"/>
              <a:ext cx="169202" cy="627507"/>
            </a:xfrm>
            <a:prstGeom prst="rect">
              <a:avLst/>
            </a:prstGeom>
          </p:spPr>
        </p:pic>
        <p:sp>
          <p:nvSpPr>
            <p:cNvPr id="40" name="object 33">
              <a:extLst>
                <a:ext uri="{FF2B5EF4-FFF2-40B4-BE49-F238E27FC236}">
                  <a16:creationId xmlns:a16="http://schemas.microsoft.com/office/drawing/2014/main" id="{DF88659D-BCB3-4074-BC82-8653676E376A}"/>
                </a:ext>
              </a:extLst>
            </p:cNvPr>
            <p:cNvSpPr/>
            <p:nvPr/>
          </p:nvSpPr>
          <p:spPr>
            <a:xfrm>
              <a:off x="4543196" y="2507045"/>
              <a:ext cx="0" cy="381635"/>
            </a:xfrm>
            <a:custGeom>
              <a:avLst/>
              <a:gdLst/>
              <a:ahLst/>
              <a:cxnLst/>
              <a:rect l="l" t="t" r="r" b="b"/>
              <a:pathLst>
                <a:path h="381635">
                  <a:moveTo>
                    <a:pt x="0" y="0"/>
                  </a:moveTo>
                  <a:lnTo>
                    <a:pt x="0" y="381596"/>
                  </a:lnTo>
                </a:path>
              </a:pathLst>
            </a:custGeom>
            <a:ln w="25559">
              <a:solidFill>
                <a:srgbClr val="333399"/>
              </a:solidFill>
              <a:prstDash val="sys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1" name="object 34">
              <a:extLst>
                <a:ext uri="{FF2B5EF4-FFF2-40B4-BE49-F238E27FC236}">
                  <a16:creationId xmlns:a16="http://schemas.microsoft.com/office/drawing/2014/main" id="{395B37BC-622A-4C43-A3D9-93346AF630F2}"/>
                </a:ext>
              </a:extLst>
            </p:cNvPr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4498556" y="2423885"/>
              <a:ext cx="89281" cy="89281"/>
            </a:xfrm>
            <a:prstGeom prst="rect">
              <a:avLst/>
            </a:prstGeom>
          </p:spPr>
        </p:pic>
        <p:pic>
          <p:nvPicPr>
            <p:cNvPr id="42" name="object 35">
              <a:extLst>
                <a:ext uri="{FF2B5EF4-FFF2-40B4-BE49-F238E27FC236}">
                  <a16:creationId xmlns:a16="http://schemas.microsoft.com/office/drawing/2014/main" id="{19B6C523-5065-432C-999D-71E35BA3304B}"/>
                </a:ext>
              </a:extLst>
            </p:cNvPr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4498556" y="2882521"/>
              <a:ext cx="89281" cy="89281"/>
            </a:xfrm>
            <a:prstGeom prst="rect">
              <a:avLst/>
            </a:prstGeom>
          </p:spPr>
        </p:pic>
        <p:pic>
          <p:nvPicPr>
            <p:cNvPr id="43" name="object 36">
              <a:extLst>
                <a:ext uri="{FF2B5EF4-FFF2-40B4-BE49-F238E27FC236}">
                  <a16:creationId xmlns:a16="http://schemas.microsoft.com/office/drawing/2014/main" id="{05137D03-75D6-4B67-A79C-B424B8FCCC39}"/>
                </a:ext>
              </a:extLst>
            </p:cNvPr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4286161" y="1828433"/>
              <a:ext cx="514083" cy="514083"/>
            </a:xfrm>
            <a:prstGeom prst="rect">
              <a:avLst/>
            </a:prstGeom>
          </p:spPr>
        </p:pic>
        <p:pic>
          <p:nvPicPr>
            <p:cNvPr id="44" name="object 37">
              <a:extLst>
                <a:ext uri="{FF2B5EF4-FFF2-40B4-BE49-F238E27FC236}">
                  <a16:creationId xmlns:a16="http://schemas.microsoft.com/office/drawing/2014/main" id="{5BB9B34E-C1AA-4F21-BDCF-FC1F0DEAC6E1}"/>
                </a:ext>
              </a:extLst>
            </p:cNvPr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6000838" y="2971433"/>
              <a:ext cx="399605" cy="415442"/>
            </a:xfrm>
            <a:prstGeom prst="rect">
              <a:avLst/>
            </a:prstGeom>
          </p:spPr>
        </p:pic>
        <p:sp>
          <p:nvSpPr>
            <p:cNvPr id="45" name="object 38">
              <a:extLst>
                <a:ext uri="{FF2B5EF4-FFF2-40B4-BE49-F238E27FC236}">
                  <a16:creationId xmlns:a16="http://schemas.microsoft.com/office/drawing/2014/main" id="{D9048D19-7D54-4BB6-BFF0-F0CF92533EBF}"/>
                </a:ext>
              </a:extLst>
            </p:cNvPr>
            <p:cNvSpPr/>
            <p:nvPr/>
          </p:nvSpPr>
          <p:spPr>
            <a:xfrm>
              <a:off x="3690366" y="1199885"/>
              <a:ext cx="1682114" cy="1600835"/>
            </a:xfrm>
            <a:custGeom>
              <a:avLst/>
              <a:gdLst/>
              <a:ahLst/>
              <a:cxnLst/>
              <a:rect l="l" t="t" r="r" b="b"/>
              <a:pathLst>
                <a:path w="1682114" h="1600835">
                  <a:moveTo>
                    <a:pt x="840955" y="0"/>
                  </a:moveTo>
                  <a:lnTo>
                    <a:pt x="791869" y="1367"/>
                  </a:lnTo>
                  <a:lnTo>
                    <a:pt x="743090" y="5448"/>
                  </a:lnTo>
                  <a:lnTo>
                    <a:pt x="694741" y="12211"/>
                  </a:lnTo>
                  <a:lnTo>
                    <a:pt x="646943" y="21622"/>
                  </a:lnTo>
                  <a:lnTo>
                    <a:pt x="599817" y="33650"/>
                  </a:lnTo>
                  <a:lnTo>
                    <a:pt x="553486" y="48261"/>
                  </a:lnTo>
                  <a:lnTo>
                    <a:pt x="508070" y="65425"/>
                  </a:lnTo>
                  <a:lnTo>
                    <a:pt x="463691" y="85107"/>
                  </a:lnTo>
                  <a:lnTo>
                    <a:pt x="420471" y="107276"/>
                  </a:lnTo>
                  <a:lnTo>
                    <a:pt x="378686" y="131810"/>
                  </a:lnTo>
                  <a:lnTo>
                    <a:pt x="338590" y="158551"/>
                  </a:lnTo>
                  <a:lnTo>
                    <a:pt x="300272" y="187412"/>
                  </a:lnTo>
                  <a:lnTo>
                    <a:pt x="263820" y="218309"/>
                  </a:lnTo>
                  <a:lnTo>
                    <a:pt x="229324" y="251155"/>
                  </a:lnTo>
                  <a:lnTo>
                    <a:pt x="196873" y="285865"/>
                  </a:lnTo>
                  <a:lnTo>
                    <a:pt x="166555" y="322352"/>
                  </a:lnTo>
                  <a:lnTo>
                    <a:pt x="138459" y="360531"/>
                  </a:lnTo>
                  <a:lnTo>
                    <a:pt x="112674" y="400316"/>
                  </a:lnTo>
                  <a:lnTo>
                    <a:pt x="86644" y="446679"/>
                  </a:lnTo>
                  <a:lnTo>
                    <a:pt x="63934" y="494400"/>
                  </a:lnTo>
                  <a:lnTo>
                    <a:pt x="44592" y="543319"/>
                  </a:lnTo>
                  <a:lnTo>
                    <a:pt x="28662" y="593277"/>
                  </a:lnTo>
                  <a:lnTo>
                    <a:pt x="16191" y="644112"/>
                  </a:lnTo>
                  <a:lnTo>
                    <a:pt x="7227" y="695664"/>
                  </a:lnTo>
                  <a:lnTo>
                    <a:pt x="1814" y="747772"/>
                  </a:lnTo>
                  <a:lnTo>
                    <a:pt x="0" y="800277"/>
                  </a:lnTo>
                  <a:lnTo>
                    <a:pt x="1814" y="852782"/>
                  </a:lnTo>
                  <a:lnTo>
                    <a:pt x="7227" y="904891"/>
                  </a:lnTo>
                  <a:lnTo>
                    <a:pt x="16191" y="956443"/>
                  </a:lnTo>
                  <a:lnTo>
                    <a:pt x="28662" y="1007278"/>
                  </a:lnTo>
                  <a:lnTo>
                    <a:pt x="44592" y="1057235"/>
                  </a:lnTo>
                  <a:lnTo>
                    <a:pt x="63934" y="1106155"/>
                  </a:lnTo>
                  <a:lnTo>
                    <a:pt x="86644" y="1153876"/>
                  </a:lnTo>
                  <a:lnTo>
                    <a:pt x="112674" y="1200238"/>
                  </a:lnTo>
                  <a:lnTo>
                    <a:pt x="138459" y="1240024"/>
                  </a:lnTo>
                  <a:lnTo>
                    <a:pt x="166555" y="1278203"/>
                  </a:lnTo>
                  <a:lnTo>
                    <a:pt x="196873" y="1314690"/>
                  </a:lnTo>
                  <a:lnTo>
                    <a:pt x="229324" y="1349399"/>
                  </a:lnTo>
                  <a:lnTo>
                    <a:pt x="263820" y="1382245"/>
                  </a:lnTo>
                  <a:lnTo>
                    <a:pt x="300272" y="1413142"/>
                  </a:lnTo>
                  <a:lnTo>
                    <a:pt x="338590" y="1442004"/>
                  </a:lnTo>
                  <a:lnTo>
                    <a:pt x="378686" y="1468744"/>
                  </a:lnTo>
                  <a:lnTo>
                    <a:pt x="420471" y="1493278"/>
                  </a:lnTo>
                  <a:lnTo>
                    <a:pt x="463691" y="1515444"/>
                  </a:lnTo>
                  <a:lnTo>
                    <a:pt x="508070" y="1535125"/>
                  </a:lnTo>
                  <a:lnTo>
                    <a:pt x="553486" y="1552288"/>
                  </a:lnTo>
                  <a:lnTo>
                    <a:pt x="599817" y="1566900"/>
                  </a:lnTo>
                  <a:lnTo>
                    <a:pt x="646943" y="1578928"/>
                  </a:lnTo>
                  <a:lnTo>
                    <a:pt x="694741" y="1588341"/>
                  </a:lnTo>
                  <a:lnTo>
                    <a:pt x="743090" y="1595105"/>
                  </a:lnTo>
                  <a:lnTo>
                    <a:pt x="791869" y="1599187"/>
                  </a:lnTo>
                  <a:lnTo>
                    <a:pt x="840955" y="1600555"/>
                  </a:lnTo>
                  <a:lnTo>
                    <a:pt x="889936" y="1599187"/>
                  </a:lnTo>
                  <a:lnTo>
                    <a:pt x="938630" y="1595105"/>
                  </a:lnTo>
                  <a:lnTo>
                    <a:pt x="986916" y="1588341"/>
                  </a:lnTo>
                  <a:lnTo>
                    <a:pt x="1034668" y="1578928"/>
                  </a:lnTo>
                  <a:lnTo>
                    <a:pt x="1081762" y="1566900"/>
                  </a:lnTo>
                  <a:lnTo>
                    <a:pt x="1128073" y="1552288"/>
                  </a:lnTo>
                  <a:lnTo>
                    <a:pt x="1173478" y="1535125"/>
                  </a:lnTo>
                  <a:lnTo>
                    <a:pt x="1217852" y="1515444"/>
                  </a:lnTo>
                  <a:lnTo>
                    <a:pt x="1261071" y="1493278"/>
                  </a:lnTo>
                  <a:lnTo>
                    <a:pt x="1302857" y="1468744"/>
                  </a:lnTo>
                  <a:lnTo>
                    <a:pt x="1342953" y="1442004"/>
                  </a:lnTo>
                  <a:lnTo>
                    <a:pt x="1381271" y="1413142"/>
                  </a:lnTo>
                  <a:lnTo>
                    <a:pt x="1417722" y="1382245"/>
                  </a:lnTo>
                  <a:lnTo>
                    <a:pt x="1452218" y="1349399"/>
                  </a:lnTo>
                  <a:lnTo>
                    <a:pt x="1484669" y="1314690"/>
                  </a:lnTo>
                  <a:lnTo>
                    <a:pt x="1514988" y="1278203"/>
                  </a:lnTo>
                  <a:lnTo>
                    <a:pt x="1543084" y="1240024"/>
                  </a:lnTo>
                  <a:lnTo>
                    <a:pt x="1568869" y="1200238"/>
                  </a:lnTo>
                  <a:lnTo>
                    <a:pt x="1594899" y="1153876"/>
                  </a:lnTo>
                  <a:lnTo>
                    <a:pt x="1617610" y="1106155"/>
                  </a:lnTo>
                  <a:lnTo>
                    <a:pt x="1636955" y="1057235"/>
                  </a:lnTo>
                  <a:lnTo>
                    <a:pt x="1652887" y="1007278"/>
                  </a:lnTo>
                  <a:lnTo>
                    <a:pt x="1665360" y="956443"/>
                  </a:lnTo>
                  <a:lnTo>
                    <a:pt x="1674326" y="904891"/>
                  </a:lnTo>
                  <a:lnTo>
                    <a:pt x="1679741" y="852782"/>
                  </a:lnTo>
                  <a:lnTo>
                    <a:pt x="1681556" y="800277"/>
                  </a:lnTo>
                  <a:lnTo>
                    <a:pt x="1679741" y="747772"/>
                  </a:lnTo>
                  <a:lnTo>
                    <a:pt x="1674326" y="695664"/>
                  </a:lnTo>
                  <a:lnTo>
                    <a:pt x="1665360" y="644112"/>
                  </a:lnTo>
                  <a:lnTo>
                    <a:pt x="1652887" y="593277"/>
                  </a:lnTo>
                  <a:lnTo>
                    <a:pt x="1636955" y="543319"/>
                  </a:lnTo>
                  <a:lnTo>
                    <a:pt x="1617610" y="494400"/>
                  </a:lnTo>
                  <a:lnTo>
                    <a:pt x="1594899" y="446679"/>
                  </a:lnTo>
                  <a:lnTo>
                    <a:pt x="1568869" y="400316"/>
                  </a:lnTo>
                  <a:lnTo>
                    <a:pt x="1543084" y="360531"/>
                  </a:lnTo>
                  <a:lnTo>
                    <a:pt x="1514988" y="322352"/>
                  </a:lnTo>
                  <a:lnTo>
                    <a:pt x="1484669" y="285865"/>
                  </a:lnTo>
                  <a:lnTo>
                    <a:pt x="1452218" y="251155"/>
                  </a:lnTo>
                  <a:lnTo>
                    <a:pt x="1417722" y="218309"/>
                  </a:lnTo>
                  <a:lnTo>
                    <a:pt x="1381271" y="187412"/>
                  </a:lnTo>
                  <a:lnTo>
                    <a:pt x="1342953" y="158551"/>
                  </a:lnTo>
                  <a:lnTo>
                    <a:pt x="1302857" y="131810"/>
                  </a:lnTo>
                  <a:lnTo>
                    <a:pt x="1261071" y="107276"/>
                  </a:lnTo>
                  <a:lnTo>
                    <a:pt x="1217852" y="85107"/>
                  </a:lnTo>
                  <a:lnTo>
                    <a:pt x="1173478" y="65425"/>
                  </a:lnTo>
                  <a:lnTo>
                    <a:pt x="1128073" y="48261"/>
                  </a:lnTo>
                  <a:lnTo>
                    <a:pt x="1081762" y="33650"/>
                  </a:lnTo>
                  <a:lnTo>
                    <a:pt x="1034668" y="21622"/>
                  </a:lnTo>
                  <a:lnTo>
                    <a:pt x="986916" y="12211"/>
                  </a:lnTo>
                  <a:lnTo>
                    <a:pt x="938630" y="5448"/>
                  </a:lnTo>
                  <a:lnTo>
                    <a:pt x="889936" y="1367"/>
                  </a:lnTo>
                  <a:lnTo>
                    <a:pt x="840955" y="0"/>
                  </a:lnTo>
                  <a:close/>
                </a:path>
              </a:pathLst>
            </a:custGeom>
            <a:solidFill>
              <a:srgbClr val="FFFF00">
                <a:alpha val="25000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39">
              <a:extLst>
                <a:ext uri="{FF2B5EF4-FFF2-40B4-BE49-F238E27FC236}">
                  <a16:creationId xmlns:a16="http://schemas.microsoft.com/office/drawing/2014/main" id="{F599E462-51BD-4A75-83E8-8B66670AF501}"/>
                </a:ext>
              </a:extLst>
            </p:cNvPr>
            <p:cNvSpPr/>
            <p:nvPr/>
          </p:nvSpPr>
          <p:spPr>
            <a:xfrm>
              <a:off x="3690366" y="1199885"/>
              <a:ext cx="1682114" cy="1600835"/>
            </a:xfrm>
            <a:custGeom>
              <a:avLst/>
              <a:gdLst/>
              <a:ahLst/>
              <a:cxnLst/>
              <a:rect l="l" t="t" r="r" b="b"/>
              <a:pathLst>
                <a:path w="1682114" h="1600835">
                  <a:moveTo>
                    <a:pt x="0" y="800277"/>
                  </a:moveTo>
                  <a:lnTo>
                    <a:pt x="1814" y="747772"/>
                  </a:lnTo>
                  <a:lnTo>
                    <a:pt x="7227" y="695664"/>
                  </a:lnTo>
                  <a:lnTo>
                    <a:pt x="16191" y="644112"/>
                  </a:lnTo>
                  <a:lnTo>
                    <a:pt x="28662" y="593277"/>
                  </a:lnTo>
                  <a:lnTo>
                    <a:pt x="44592" y="543319"/>
                  </a:lnTo>
                  <a:lnTo>
                    <a:pt x="63934" y="494400"/>
                  </a:lnTo>
                  <a:lnTo>
                    <a:pt x="86644" y="446679"/>
                  </a:lnTo>
                  <a:lnTo>
                    <a:pt x="112674" y="400316"/>
                  </a:lnTo>
                  <a:lnTo>
                    <a:pt x="138459" y="360531"/>
                  </a:lnTo>
                  <a:lnTo>
                    <a:pt x="166555" y="322352"/>
                  </a:lnTo>
                  <a:lnTo>
                    <a:pt x="196873" y="285865"/>
                  </a:lnTo>
                  <a:lnTo>
                    <a:pt x="229324" y="251155"/>
                  </a:lnTo>
                  <a:lnTo>
                    <a:pt x="263820" y="218309"/>
                  </a:lnTo>
                  <a:lnTo>
                    <a:pt x="300272" y="187412"/>
                  </a:lnTo>
                  <a:lnTo>
                    <a:pt x="338590" y="158551"/>
                  </a:lnTo>
                  <a:lnTo>
                    <a:pt x="378686" y="131810"/>
                  </a:lnTo>
                  <a:lnTo>
                    <a:pt x="420471" y="107276"/>
                  </a:lnTo>
                  <a:lnTo>
                    <a:pt x="463691" y="85107"/>
                  </a:lnTo>
                  <a:lnTo>
                    <a:pt x="508070" y="65425"/>
                  </a:lnTo>
                  <a:lnTo>
                    <a:pt x="553486" y="48261"/>
                  </a:lnTo>
                  <a:lnTo>
                    <a:pt x="599817" y="33650"/>
                  </a:lnTo>
                  <a:lnTo>
                    <a:pt x="646943" y="21622"/>
                  </a:lnTo>
                  <a:lnTo>
                    <a:pt x="694741" y="12211"/>
                  </a:lnTo>
                  <a:lnTo>
                    <a:pt x="743090" y="5448"/>
                  </a:lnTo>
                  <a:lnTo>
                    <a:pt x="791869" y="1367"/>
                  </a:lnTo>
                  <a:lnTo>
                    <a:pt x="840955" y="0"/>
                  </a:lnTo>
                  <a:lnTo>
                    <a:pt x="889936" y="1367"/>
                  </a:lnTo>
                  <a:lnTo>
                    <a:pt x="938630" y="5448"/>
                  </a:lnTo>
                  <a:lnTo>
                    <a:pt x="986916" y="12211"/>
                  </a:lnTo>
                  <a:lnTo>
                    <a:pt x="1034668" y="21622"/>
                  </a:lnTo>
                  <a:lnTo>
                    <a:pt x="1081762" y="33650"/>
                  </a:lnTo>
                  <a:lnTo>
                    <a:pt x="1128073" y="48261"/>
                  </a:lnTo>
                  <a:lnTo>
                    <a:pt x="1173478" y="65425"/>
                  </a:lnTo>
                  <a:lnTo>
                    <a:pt x="1217852" y="85107"/>
                  </a:lnTo>
                  <a:lnTo>
                    <a:pt x="1261071" y="107276"/>
                  </a:lnTo>
                  <a:lnTo>
                    <a:pt x="1302857" y="131810"/>
                  </a:lnTo>
                  <a:lnTo>
                    <a:pt x="1342953" y="158551"/>
                  </a:lnTo>
                  <a:lnTo>
                    <a:pt x="1381271" y="187412"/>
                  </a:lnTo>
                  <a:lnTo>
                    <a:pt x="1417722" y="218309"/>
                  </a:lnTo>
                  <a:lnTo>
                    <a:pt x="1452218" y="251155"/>
                  </a:lnTo>
                  <a:lnTo>
                    <a:pt x="1484669" y="285865"/>
                  </a:lnTo>
                  <a:lnTo>
                    <a:pt x="1514988" y="322352"/>
                  </a:lnTo>
                  <a:lnTo>
                    <a:pt x="1543084" y="360531"/>
                  </a:lnTo>
                  <a:lnTo>
                    <a:pt x="1568869" y="400316"/>
                  </a:lnTo>
                  <a:lnTo>
                    <a:pt x="1594899" y="446679"/>
                  </a:lnTo>
                  <a:lnTo>
                    <a:pt x="1617610" y="494400"/>
                  </a:lnTo>
                  <a:lnTo>
                    <a:pt x="1636955" y="543319"/>
                  </a:lnTo>
                  <a:lnTo>
                    <a:pt x="1652887" y="593277"/>
                  </a:lnTo>
                  <a:lnTo>
                    <a:pt x="1665360" y="644112"/>
                  </a:lnTo>
                  <a:lnTo>
                    <a:pt x="1674326" y="695664"/>
                  </a:lnTo>
                  <a:lnTo>
                    <a:pt x="1679741" y="747772"/>
                  </a:lnTo>
                  <a:lnTo>
                    <a:pt x="1681556" y="800277"/>
                  </a:lnTo>
                  <a:lnTo>
                    <a:pt x="1679741" y="852782"/>
                  </a:lnTo>
                  <a:lnTo>
                    <a:pt x="1674326" y="904891"/>
                  </a:lnTo>
                  <a:lnTo>
                    <a:pt x="1665360" y="956443"/>
                  </a:lnTo>
                  <a:lnTo>
                    <a:pt x="1652887" y="1007278"/>
                  </a:lnTo>
                  <a:lnTo>
                    <a:pt x="1636955" y="1057235"/>
                  </a:lnTo>
                  <a:lnTo>
                    <a:pt x="1617610" y="1106155"/>
                  </a:lnTo>
                  <a:lnTo>
                    <a:pt x="1594899" y="1153876"/>
                  </a:lnTo>
                  <a:lnTo>
                    <a:pt x="1568869" y="1200238"/>
                  </a:lnTo>
                  <a:lnTo>
                    <a:pt x="1543084" y="1240024"/>
                  </a:lnTo>
                  <a:lnTo>
                    <a:pt x="1514988" y="1278203"/>
                  </a:lnTo>
                  <a:lnTo>
                    <a:pt x="1484669" y="1314690"/>
                  </a:lnTo>
                  <a:lnTo>
                    <a:pt x="1452218" y="1349399"/>
                  </a:lnTo>
                  <a:lnTo>
                    <a:pt x="1417722" y="1382245"/>
                  </a:lnTo>
                  <a:lnTo>
                    <a:pt x="1381271" y="1413142"/>
                  </a:lnTo>
                  <a:lnTo>
                    <a:pt x="1342953" y="1442004"/>
                  </a:lnTo>
                  <a:lnTo>
                    <a:pt x="1302857" y="1468744"/>
                  </a:lnTo>
                  <a:lnTo>
                    <a:pt x="1261071" y="1493278"/>
                  </a:lnTo>
                  <a:lnTo>
                    <a:pt x="1217852" y="1515444"/>
                  </a:lnTo>
                  <a:lnTo>
                    <a:pt x="1173478" y="1535125"/>
                  </a:lnTo>
                  <a:lnTo>
                    <a:pt x="1128073" y="1552288"/>
                  </a:lnTo>
                  <a:lnTo>
                    <a:pt x="1081762" y="1566900"/>
                  </a:lnTo>
                  <a:lnTo>
                    <a:pt x="1034668" y="1578928"/>
                  </a:lnTo>
                  <a:lnTo>
                    <a:pt x="986916" y="1588341"/>
                  </a:lnTo>
                  <a:lnTo>
                    <a:pt x="938630" y="1595105"/>
                  </a:lnTo>
                  <a:lnTo>
                    <a:pt x="889936" y="1599187"/>
                  </a:lnTo>
                  <a:lnTo>
                    <a:pt x="840955" y="1600555"/>
                  </a:lnTo>
                  <a:lnTo>
                    <a:pt x="791869" y="1599187"/>
                  </a:lnTo>
                  <a:lnTo>
                    <a:pt x="743090" y="1595105"/>
                  </a:lnTo>
                  <a:lnTo>
                    <a:pt x="694741" y="1588341"/>
                  </a:lnTo>
                  <a:lnTo>
                    <a:pt x="646943" y="1578928"/>
                  </a:lnTo>
                  <a:lnTo>
                    <a:pt x="599817" y="1566900"/>
                  </a:lnTo>
                  <a:lnTo>
                    <a:pt x="553486" y="1552288"/>
                  </a:lnTo>
                  <a:lnTo>
                    <a:pt x="508070" y="1535125"/>
                  </a:lnTo>
                  <a:lnTo>
                    <a:pt x="463691" y="1515444"/>
                  </a:lnTo>
                  <a:lnTo>
                    <a:pt x="420471" y="1493278"/>
                  </a:lnTo>
                  <a:lnTo>
                    <a:pt x="378686" y="1468744"/>
                  </a:lnTo>
                  <a:lnTo>
                    <a:pt x="338590" y="1442004"/>
                  </a:lnTo>
                  <a:lnTo>
                    <a:pt x="300272" y="1413142"/>
                  </a:lnTo>
                  <a:lnTo>
                    <a:pt x="263820" y="1382245"/>
                  </a:lnTo>
                  <a:lnTo>
                    <a:pt x="229324" y="1349399"/>
                  </a:lnTo>
                  <a:lnTo>
                    <a:pt x="196873" y="1314690"/>
                  </a:lnTo>
                  <a:lnTo>
                    <a:pt x="166555" y="1278203"/>
                  </a:lnTo>
                  <a:lnTo>
                    <a:pt x="138459" y="1240024"/>
                  </a:lnTo>
                  <a:lnTo>
                    <a:pt x="112674" y="1200238"/>
                  </a:lnTo>
                  <a:lnTo>
                    <a:pt x="86644" y="1153876"/>
                  </a:lnTo>
                  <a:lnTo>
                    <a:pt x="63934" y="1106155"/>
                  </a:lnTo>
                  <a:lnTo>
                    <a:pt x="44592" y="1057235"/>
                  </a:lnTo>
                  <a:lnTo>
                    <a:pt x="28662" y="1007278"/>
                  </a:lnTo>
                  <a:lnTo>
                    <a:pt x="16191" y="956443"/>
                  </a:lnTo>
                  <a:lnTo>
                    <a:pt x="7227" y="904891"/>
                  </a:lnTo>
                  <a:lnTo>
                    <a:pt x="1814" y="852782"/>
                  </a:lnTo>
                  <a:lnTo>
                    <a:pt x="0" y="800277"/>
                  </a:lnTo>
                  <a:close/>
                </a:path>
              </a:pathLst>
            </a:custGeom>
            <a:ln w="25559">
              <a:solidFill>
                <a:srgbClr val="89A4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7" name="object 40">
            <a:extLst>
              <a:ext uri="{FF2B5EF4-FFF2-40B4-BE49-F238E27FC236}">
                <a16:creationId xmlns:a16="http://schemas.microsoft.com/office/drawing/2014/main" id="{B4CA64B2-4EC6-4D44-BAB7-187EC0DD8E5E}"/>
              </a:ext>
            </a:extLst>
          </p:cNvPr>
          <p:cNvSpPr txBox="1"/>
          <p:nvPr/>
        </p:nvSpPr>
        <p:spPr>
          <a:xfrm>
            <a:off x="2646896" y="3545802"/>
            <a:ext cx="377190" cy="254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750" spc="-20" dirty="0">
                <a:latin typeface="Arial MT"/>
                <a:cs typeface="Arial MT"/>
              </a:rPr>
              <a:t>Node</a:t>
            </a:r>
            <a:r>
              <a:rPr sz="750" spc="-10" dirty="0">
                <a:latin typeface="Arial MT"/>
                <a:cs typeface="Arial MT"/>
              </a:rPr>
              <a:t> exporter</a:t>
            </a:r>
            <a:endParaRPr sz="75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35464129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53817BAC-A988-4AED-AB6D-13BEF2347721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0A70EC6F-2C69-4059-9AF7-E8869BCBA754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5D0D9DCE-3A4D-49DE-B545-75B26EAE81FF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F8279693-C4D7-4740-9AB1-C5D5D1DB5EA9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641EED34-3C28-4234-BA8A-62C6987BBA7F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pic>
        <p:nvPicPr>
          <p:cNvPr id="9" name="object 2">
            <a:extLst>
              <a:ext uri="{FF2B5EF4-FFF2-40B4-BE49-F238E27FC236}">
                <a16:creationId xmlns:a16="http://schemas.microsoft.com/office/drawing/2014/main" id="{0818CA1E-558D-4738-BA5B-AE8A79729698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289116" y="5059596"/>
            <a:ext cx="1269720" cy="768180"/>
          </a:xfrm>
          <a:prstGeom prst="rect">
            <a:avLst/>
          </a:prstGeom>
        </p:spPr>
      </p:pic>
      <p:sp>
        <p:nvSpPr>
          <p:cNvPr id="10" name="object 3">
            <a:extLst>
              <a:ext uri="{FF2B5EF4-FFF2-40B4-BE49-F238E27FC236}">
                <a16:creationId xmlns:a16="http://schemas.microsoft.com/office/drawing/2014/main" id="{985A744D-FD9E-4C0E-B5C1-A030F02EDC1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54380" y="1416441"/>
            <a:ext cx="76352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35735">
              <a:lnSpc>
                <a:spcPct val="100000"/>
              </a:lnSpc>
              <a:spcBef>
                <a:spcPts val="100"/>
              </a:spcBef>
            </a:pPr>
            <a:r>
              <a:rPr dirty="0"/>
              <a:t>Network</a:t>
            </a:r>
            <a:r>
              <a:rPr spc="-65" dirty="0"/>
              <a:t> </a:t>
            </a:r>
            <a:r>
              <a:rPr spc="-35" dirty="0"/>
              <a:t>Traffic</a:t>
            </a:r>
            <a:r>
              <a:rPr spc="-204" dirty="0"/>
              <a:t> </a:t>
            </a:r>
            <a:r>
              <a:rPr spc="-10" dirty="0"/>
              <a:t>Analysis</a:t>
            </a: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2FEBE212-C018-4847-84FB-A7894A543CAE}"/>
              </a:ext>
            </a:extLst>
          </p:cNvPr>
          <p:cNvSpPr txBox="1"/>
          <p:nvPr/>
        </p:nvSpPr>
        <p:spPr>
          <a:xfrm>
            <a:off x="576542" y="2258844"/>
            <a:ext cx="12065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2CB81693-D2B4-4811-98B1-C8464200B496}"/>
              </a:ext>
            </a:extLst>
          </p:cNvPr>
          <p:cNvSpPr txBox="1"/>
          <p:nvPr/>
        </p:nvSpPr>
        <p:spPr>
          <a:xfrm>
            <a:off x="820877" y="2249141"/>
            <a:ext cx="7410450" cy="2600960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520"/>
              </a:spcBef>
            </a:pPr>
            <a:r>
              <a:rPr sz="2100" dirty="0">
                <a:latin typeface="Arial MT"/>
                <a:cs typeface="Arial MT"/>
              </a:rPr>
              <a:t>It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is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important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to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know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what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traverses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your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network</a:t>
            </a:r>
            <a:endParaRPr sz="2100" dirty="0">
              <a:latin typeface="Arial MT"/>
              <a:cs typeface="Arial MT"/>
            </a:endParaRPr>
          </a:p>
          <a:p>
            <a:pPr marL="325120" marR="367665" indent="-214629">
              <a:lnSpc>
                <a:spcPct val="100000"/>
              </a:lnSpc>
              <a:spcBef>
                <a:spcPts val="359"/>
              </a:spcBef>
              <a:buChar char="–"/>
              <a:tabLst>
                <a:tab pos="325120" algn="l"/>
              </a:tabLst>
            </a:pPr>
            <a:r>
              <a:rPr sz="1800" spc="-35" dirty="0">
                <a:latin typeface="Arial MT"/>
                <a:cs typeface="Arial MT"/>
              </a:rPr>
              <a:t>You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learn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about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new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virus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and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find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out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that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all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infected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machines </a:t>
            </a:r>
            <a:r>
              <a:rPr sz="1800" dirty="0">
                <a:latin typeface="Arial MT"/>
                <a:cs typeface="Arial MT"/>
              </a:rPr>
              <a:t>connect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to</a:t>
            </a:r>
            <a:r>
              <a:rPr sz="1800" spc="-10" dirty="0">
                <a:latin typeface="Arial MT"/>
                <a:cs typeface="Arial MT"/>
              </a:rPr>
              <a:t> 128.129.130.131</a:t>
            </a:r>
            <a:endParaRPr sz="1800" dirty="0">
              <a:latin typeface="Arial MT"/>
              <a:cs typeface="Arial MT"/>
            </a:endParaRPr>
          </a:p>
          <a:p>
            <a:pPr marL="325120" indent="-213995">
              <a:lnSpc>
                <a:spcPct val="100000"/>
              </a:lnSpc>
              <a:spcBef>
                <a:spcPts val="359"/>
              </a:spcBef>
              <a:buChar char="–"/>
              <a:tabLst>
                <a:tab pos="325120" algn="l"/>
              </a:tabLst>
            </a:pPr>
            <a:r>
              <a:rPr sz="1800" dirty="0">
                <a:latin typeface="Arial MT"/>
                <a:cs typeface="Arial MT"/>
              </a:rPr>
              <a:t>Can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find</a:t>
            </a:r>
            <a:r>
              <a:rPr sz="1800" spc="-1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out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which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machines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have</a:t>
            </a:r>
            <a:r>
              <a:rPr sz="1800" spc="-10" dirty="0">
                <a:latin typeface="Arial MT"/>
                <a:cs typeface="Arial MT"/>
              </a:rPr>
              <a:t> connected?</a:t>
            </a:r>
            <a:endParaRPr sz="1800" dirty="0">
              <a:latin typeface="Arial MT"/>
              <a:cs typeface="Arial MT"/>
            </a:endParaRPr>
          </a:p>
          <a:p>
            <a:pPr marL="25400">
              <a:lnSpc>
                <a:spcPct val="100000"/>
              </a:lnSpc>
              <a:spcBef>
                <a:spcPts val="420"/>
              </a:spcBef>
            </a:pPr>
            <a:r>
              <a:rPr sz="2100" dirty="0">
                <a:latin typeface="Arial MT"/>
                <a:cs typeface="Arial MT"/>
              </a:rPr>
              <a:t>What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tools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are</a:t>
            </a:r>
            <a:r>
              <a:rPr sz="2100" spc="-10" dirty="0">
                <a:latin typeface="Arial MT"/>
                <a:cs typeface="Arial MT"/>
              </a:rPr>
              <a:t> available?</a:t>
            </a:r>
            <a:endParaRPr sz="2100" dirty="0">
              <a:latin typeface="Arial MT"/>
              <a:cs typeface="Arial MT"/>
            </a:endParaRPr>
          </a:p>
          <a:p>
            <a:pPr marL="325120" indent="-213995">
              <a:lnSpc>
                <a:spcPct val="100000"/>
              </a:lnSpc>
              <a:spcBef>
                <a:spcPts val="355"/>
              </a:spcBef>
              <a:buChar char="–"/>
              <a:tabLst>
                <a:tab pos="325120" algn="l"/>
              </a:tabLst>
            </a:pPr>
            <a:r>
              <a:rPr sz="1800" dirty="0">
                <a:latin typeface="Arial MT"/>
                <a:cs typeface="Arial MT"/>
              </a:rPr>
              <a:t>NetFlow:</a:t>
            </a:r>
            <a:r>
              <a:rPr sz="1800" spc="-4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you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will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learn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about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spc="-20" dirty="0">
                <a:latin typeface="Arial MT"/>
                <a:cs typeface="Arial MT"/>
              </a:rPr>
              <a:t>this</a:t>
            </a:r>
            <a:endParaRPr sz="1800" dirty="0">
              <a:latin typeface="Arial MT"/>
              <a:cs typeface="Arial MT"/>
            </a:endParaRPr>
          </a:p>
          <a:p>
            <a:pPr marL="325120" marR="17780" indent="-214629">
              <a:lnSpc>
                <a:spcPct val="100000"/>
              </a:lnSpc>
              <a:spcBef>
                <a:spcPts val="360"/>
              </a:spcBef>
              <a:buChar char="–"/>
              <a:tabLst>
                <a:tab pos="325120" algn="l"/>
              </a:tabLst>
            </a:pPr>
            <a:r>
              <a:rPr sz="1800" dirty="0">
                <a:latin typeface="Arial MT"/>
                <a:cs typeface="Arial MT"/>
              </a:rPr>
              <a:t>Snort,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Suricata,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Zeek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(formerly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Bro)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and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others: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open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source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intrusion </a:t>
            </a:r>
            <a:r>
              <a:rPr sz="1800" dirty="0">
                <a:latin typeface="Arial MT"/>
                <a:cs typeface="Arial MT"/>
              </a:rPr>
              <a:t>detection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systems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that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are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very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useful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to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find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viruses</a:t>
            </a:r>
            <a:endParaRPr sz="1800" dirty="0">
              <a:latin typeface="Arial MT"/>
              <a:cs typeface="Arial MT"/>
            </a:endParaRPr>
          </a:p>
        </p:txBody>
      </p:sp>
      <p:sp>
        <p:nvSpPr>
          <p:cNvPr id="13" name="object 6">
            <a:extLst>
              <a:ext uri="{FF2B5EF4-FFF2-40B4-BE49-F238E27FC236}">
                <a16:creationId xmlns:a16="http://schemas.microsoft.com/office/drawing/2014/main" id="{BE74C7D0-BE24-41D7-B755-63ED2196649B}"/>
              </a:ext>
            </a:extLst>
          </p:cNvPr>
          <p:cNvSpPr txBox="1"/>
          <p:nvPr/>
        </p:nvSpPr>
        <p:spPr>
          <a:xfrm>
            <a:off x="576542" y="3546561"/>
            <a:ext cx="12065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pic>
        <p:nvPicPr>
          <p:cNvPr id="14" name="object 7">
            <a:extLst>
              <a:ext uri="{FF2B5EF4-FFF2-40B4-BE49-F238E27FC236}">
                <a16:creationId xmlns:a16="http://schemas.microsoft.com/office/drawing/2014/main" id="{914B113F-D9F8-44F8-B1D1-26F2C75BE785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174316" y="5012230"/>
            <a:ext cx="1599844" cy="869035"/>
          </a:xfrm>
          <a:prstGeom prst="rect">
            <a:avLst/>
          </a:prstGeom>
        </p:spPr>
      </p:pic>
      <p:pic>
        <p:nvPicPr>
          <p:cNvPr id="15" name="object 8">
            <a:extLst>
              <a:ext uri="{FF2B5EF4-FFF2-40B4-BE49-F238E27FC236}">
                <a16:creationId xmlns:a16="http://schemas.microsoft.com/office/drawing/2014/main" id="{3AC01A15-FA89-4BDB-9D4C-877FFD7BCD79}"/>
              </a:ext>
            </a:extLst>
          </p:cNvPr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155402" y="5321462"/>
            <a:ext cx="1828444" cy="584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2943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5F65F86C-0DC9-4B41-8396-8CD097ACE890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C9E3B3CB-74DF-4A29-8348-E9D10DDC1B96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C5C94292-EE2F-47E5-92B5-B9E6F28AA0C0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82B44C5D-C564-4391-8F57-248474EC7AC7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BE5D2F99-D978-4328-B5CC-497E6AEC8AE2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C1E8380D-2E46-4AB9-9FC8-779A2C2455D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96658" y="1553148"/>
            <a:ext cx="76352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74290">
              <a:lnSpc>
                <a:spcPct val="100000"/>
              </a:lnSpc>
              <a:spcBef>
                <a:spcPts val="100"/>
              </a:spcBef>
            </a:pPr>
            <a:r>
              <a:rPr dirty="0"/>
              <a:t>Log</a:t>
            </a:r>
            <a:r>
              <a:rPr spc="-210" dirty="0"/>
              <a:t> </a:t>
            </a:r>
            <a:r>
              <a:rPr spc="-10" dirty="0"/>
              <a:t>Analysis</a:t>
            </a:r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2882CD83-E516-467C-8945-E4E9BA425811}"/>
              </a:ext>
            </a:extLst>
          </p:cNvPr>
          <p:cNvSpPr txBox="1"/>
          <p:nvPr/>
        </p:nvSpPr>
        <p:spPr>
          <a:xfrm>
            <a:off x="718820" y="2342351"/>
            <a:ext cx="120650" cy="772160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20"/>
              </a:spcBef>
            </a:pPr>
            <a:endParaRPr sz="2100" dirty="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415"/>
              </a:spcBef>
            </a:pPr>
            <a:endParaRPr sz="2100" dirty="0">
              <a:latin typeface="Arial MT"/>
              <a:cs typeface="Arial MT"/>
            </a:endParaRP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9982E703-A6B8-40B9-9A42-2A76AA97D8BD}"/>
              </a:ext>
            </a:extLst>
          </p:cNvPr>
          <p:cNvSpPr txBox="1"/>
          <p:nvPr/>
        </p:nvSpPr>
        <p:spPr>
          <a:xfrm>
            <a:off x="582968" y="2472892"/>
            <a:ext cx="8262619" cy="23877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68300" marR="1662430" indent="-342900">
              <a:lnSpc>
                <a:spcPct val="116599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sz="2400" dirty="0">
                <a:latin typeface="Arial MT"/>
                <a:cs typeface="Arial MT"/>
              </a:rPr>
              <a:t>Can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be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just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as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important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as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traffic</a:t>
            </a:r>
            <a:r>
              <a:rPr lang="en-US" sz="2400" spc="-30" dirty="0">
                <a:latin typeface="Arial MT"/>
                <a:cs typeface="Arial MT"/>
              </a:rPr>
              <a:t>  </a:t>
            </a:r>
            <a:r>
              <a:rPr sz="2400" spc="-10" dirty="0">
                <a:latin typeface="Arial MT"/>
                <a:cs typeface="Arial MT"/>
              </a:rPr>
              <a:t>analysis </a:t>
            </a:r>
            <a:endParaRPr lang="en-US" sz="2400" spc="-10" dirty="0">
              <a:latin typeface="Arial MT"/>
              <a:cs typeface="Arial MT"/>
            </a:endParaRPr>
          </a:p>
          <a:p>
            <a:pPr marL="368300" marR="1662430" indent="-342900">
              <a:lnSpc>
                <a:spcPct val="116599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sz="2400" dirty="0">
                <a:latin typeface="Arial MT"/>
                <a:cs typeface="Arial MT"/>
              </a:rPr>
              <a:t>Central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syslog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server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and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gather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logs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from:</a:t>
            </a:r>
            <a:endParaRPr sz="2400" dirty="0">
              <a:latin typeface="Arial MT"/>
              <a:cs typeface="Arial MT"/>
            </a:endParaRPr>
          </a:p>
          <a:p>
            <a:pPr marL="325120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325120" algn="l"/>
              </a:tabLst>
            </a:pPr>
            <a:r>
              <a:rPr sz="2000" dirty="0">
                <a:latin typeface="Arial MT"/>
                <a:cs typeface="Arial MT"/>
              </a:rPr>
              <a:t>DHCP</a:t>
            </a:r>
            <a:r>
              <a:rPr sz="2000" spc="-8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server,</a:t>
            </a:r>
            <a:r>
              <a:rPr sz="2000" spc="-3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DNS</a:t>
            </a:r>
            <a:r>
              <a:rPr sz="2000" spc="-3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servers,</a:t>
            </a:r>
            <a:r>
              <a:rPr sz="2000" spc="-4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Mail</a:t>
            </a:r>
            <a:r>
              <a:rPr sz="2000" spc="-3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servers,</a:t>
            </a:r>
            <a:r>
              <a:rPr sz="2000" spc="-4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switches,</a:t>
            </a:r>
            <a:r>
              <a:rPr sz="2000" spc="-3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routers,</a:t>
            </a:r>
            <a:r>
              <a:rPr sz="2000" spc="-35" dirty="0">
                <a:latin typeface="Arial MT"/>
                <a:cs typeface="Arial MT"/>
              </a:rPr>
              <a:t> </a:t>
            </a:r>
            <a:r>
              <a:rPr sz="2000" spc="-20" dirty="0">
                <a:latin typeface="Arial MT"/>
                <a:cs typeface="Arial MT"/>
              </a:rPr>
              <a:t>etc.</a:t>
            </a:r>
            <a:endParaRPr sz="2000" dirty="0">
              <a:latin typeface="Arial MT"/>
              <a:cs typeface="Arial MT"/>
            </a:endParaRPr>
          </a:p>
          <a:p>
            <a:pPr marL="325120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325120" algn="l"/>
              </a:tabLst>
            </a:pPr>
            <a:r>
              <a:rPr sz="2000" dirty="0">
                <a:latin typeface="Arial MT"/>
                <a:cs typeface="Arial MT"/>
              </a:rPr>
              <a:t>Now,</a:t>
            </a:r>
            <a:r>
              <a:rPr sz="2000" spc="-4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you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have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data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to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look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spc="-25" dirty="0">
                <a:latin typeface="Arial MT"/>
                <a:cs typeface="Arial MT"/>
              </a:rPr>
              <a:t>at</a:t>
            </a:r>
            <a:endParaRPr sz="2000" dirty="0">
              <a:latin typeface="Arial MT"/>
              <a:cs typeface="Arial MT"/>
            </a:endParaRPr>
          </a:p>
          <a:p>
            <a:pPr marL="325120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325120" algn="l"/>
              </a:tabLst>
            </a:pPr>
            <a:r>
              <a:rPr sz="2000" dirty="0">
                <a:latin typeface="Arial MT"/>
                <a:cs typeface="Arial MT"/>
              </a:rPr>
              <a:t>Given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an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spc="-60" dirty="0">
                <a:latin typeface="Arial MT"/>
                <a:cs typeface="Arial MT"/>
              </a:rPr>
              <a:t>IP,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you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can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probably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find</a:t>
            </a:r>
            <a:r>
              <a:rPr sz="2000" spc="-20" dirty="0">
                <a:latin typeface="Arial MT"/>
                <a:cs typeface="Arial MT"/>
              </a:rPr>
              <a:t> user</a:t>
            </a:r>
            <a:endParaRPr lang="en-US" sz="2000" spc="-20" dirty="0">
              <a:latin typeface="Arial MT"/>
              <a:cs typeface="Arial MT"/>
            </a:endParaRPr>
          </a:p>
          <a:p>
            <a:pPr marL="454025" indent="-342900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Char char="•"/>
              <a:tabLst>
                <a:tab pos="325120" algn="l"/>
              </a:tabLst>
            </a:pPr>
            <a:r>
              <a:rPr sz="2400" dirty="0">
                <a:latin typeface="Arial MT"/>
                <a:cs typeface="Arial MT"/>
              </a:rPr>
              <a:t>Lots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of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tools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to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correlate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logs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and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alarm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on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critical</a:t>
            </a:r>
            <a:r>
              <a:rPr sz="2400" spc="-10" dirty="0">
                <a:latin typeface="Arial MT"/>
                <a:cs typeface="Arial MT"/>
              </a:rPr>
              <a:t> events</a:t>
            </a:r>
            <a:endParaRPr sz="2400" dirty="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10810213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4F04697F-0DCE-4698-9AF5-95D8245561B2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0821D2D7-E1AC-4604-8E39-124C6802BC03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C625E71A-4636-4A2E-92CA-6A5E4122BA92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9EB6C969-6A14-44DD-9692-41C93D25B62F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A78A3F53-0403-4D00-8756-7495E17FF36D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5AB57FA9-CD72-4DA6-A8C5-E9CF6281F0C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3981" y="1219680"/>
            <a:ext cx="76352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59025">
              <a:lnSpc>
                <a:spcPct val="100000"/>
              </a:lnSpc>
              <a:spcBef>
                <a:spcPts val="100"/>
              </a:spcBef>
            </a:pPr>
            <a:r>
              <a:rPr dirty="0"/>
              <a:t>Network</a:t>
            </a:r>
            <a:r>
              <a:rPr spc="-5" dirty="0"/>
              <a:t> </a:t>
            </a:r>
            <a:r>
              <a:rPr spc="-10" dirty="0"/>
              <a:t>Flows</a:t>
            </a:r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0377F583-8971-4C63-9BFF-D968D27CFD15}"/>
              </a:ext>
            </a:extLst>
          </p:cNvPr>
          <p:cNvSpPr txBox="1"/>
          <p:nvPr/>
        </p:nvSpPr>
        <p:spPr>
          <a:xfrm>
            <a:off x="426143" y="2062083"/>
            <a:ext cx="12065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77C96BC8-D6D4-4805-B79D-EDE461CC32A8}"/>
              </a:ext>
            </a:extLst>
          </p:cNvPr>
          <p:cNvSpPr txBox="1"/>
          <p:nvPr/>
        </p:nvSpPr>
        <p:spPr>
          <a:xfrm>
            <a:off x="670478" y="2105644"/>
            <a:ext cx="6935470" cy="3385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400" marR="17780">
              <a:lnSpc>
                <a:spcPct val="100000"/>
              </a:lnSpc>
              <a:spcBef>
                <a:spcPts val="100"/>
              </a:spcBef>
            </a:pPr>
            <a:r>
              <a:rPr sz="2100" dirty="0">
                <a:latin typeface="Arial MT"/>
                <a:cs typeface="Arial MT"/>
              </a:rPr>
              <a:t>Routers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can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generate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summary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records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about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every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traffic </a:t>
            </a:r>
            <a:r>
              <a:rPr sz="2100" dirty="0">
                <a:latin typeface="Arial MT"/>
                <a:cs typeface="Arial MT"/>
              </a:rPr>
              <a:t>session</a:t>
            </a:r>
            <a:r>
              <a:rPr sz="2100" spc="-30" dirty="0">
                <a:latin typeface="Arial MT"/>
                <a:cs typeface="Arial MT"/>
              </a:rPr>
              <a:t> </a:t>
            </a:r>
            <a:r>
              <a:rPr sz="2100" spc="-20" dirty="0">
                <a:latin typeface="Arial MT"/>
                <a:cs typeface="Arial MT"/>
              </a:rPr>
              <a:t>seen</a:t>
            </a:r>
            <a:endParaRPr sz="2100">
              <a:latin typeface="Arial MT"/>
              <a:cs typeface="Arial MT"/>
            </a:endParaRPr>
          </a:p>
          <a:p>
            <a:pPr marL="325120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325120" algn="l"/>
              </a:tabLst>
            </a:pPr>
            <a:r>
              <a:rPr sz="1800" dirty="0">
                <a:latin typeface="Arial MT"/>
                <a:cs typeface="Arial MT"/>
              </a:rPr>
              <a:t>src</a:t>
            </a:r>
            <a:r>
              <a:rPr sz="1800" spc="-4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addr,</a:t>
            </a:r>
            <a:r>
              <a:rPr sz="1800" spc="-4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src</a:t>
            </a:r>
            <a:r>
              <a:rPr sz="1800" spc="-4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port,</a:t>
            </a:r>
            <a:r>
              <a:rPr sz="1800" spc="-4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dst</a:t>
            </a:r>
            <a:r>
              <a:rPr sz="1800" spc="-4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addr,</a:t>
            </a:r>
            <a:r>
              <a:rPr sz="1800" spc="-4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dst</a:t>
            </a:r>
            <a:r>
              <a:rPr sz="1800" spc="-4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port,</a:t>
            </a:r>
            <a:r>
              <a:rPr sz="1800" spc="-4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bytes/packets</a:t>
            </a:r>
            <a:endParaRPr sz="1800">
              <a:latin typeface="Arial MT"/>
              <a:cs typeface="Arial MT"/>
            </a:endParaRPr>
          </a:p>
          <a:p>
            <a:pPr marL="25400">
              <a:lnSpc>
                <a:spcPct val="100000"/>
              </a:lnSpc>
              <a:spcBef>
                <a:spcPts val="420"/>
              </a:spcBef>
            </a:pPr>
            <a:r>
              <a:rPr sz="2100" dirty="0">
                <a:latin typeface="Arial MT"/>
                <a:cs typeface="Arial MT"/>
              </a:rPr>
              <a:t>Software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to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record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and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analyze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this</a:t>
            </a:r>
            <a:r>
              <a:rPr sz="2100" spc="-20" dirty="0">
                <a:latin typeface="Arial MT"/>
                <a:cs typeface="Arial MT"/>
              </a:rPr>
              <a:t> data</a:t>
            </a:r>
            <a:endParaRPr sz="2100">
              <a:latin typeface="Arial MT"/>
              <a:cs typeface="Arial MT"/>
            </a:endParaRPr>
          </a:p>
          <a:p>
            <a:pPr marL="325120" indent="-213995">
              <a:lnSpc>
                <a:spcPct val="100000"/>
              </a:lnSpc>
              <a:spcBef>
                <a:spcPts val="359"/>
              </a:spcBef>
              <a:buChar char="–"/>
              <a:tabLst>
                <a:tab pos="325120" algn="l"/>
              </a:tabLst>
            </a:pPr>
            <a:r>
              <a:rPr sz="1800" dirty="0">
                <a:latin typeface="Arial MT"/>
                <a:cs typeface="Arial MT"/>
              </a:rPr>
              <a:t>Nfdump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+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NfSen</a:t>
            </a:r>
            <a:r>
              <a:rPr sz="1800" spc="-10" dirty="0">
                <a:latin typeface="Arial MT"/>
                <a:cs typeface="Arial MT"/>
              </a:rPr>
              <a:t> (traditional)</a:t>
            </a:r>
            <a:endParaRPr sz="1800">
              <a:latin typeface="Arial MT"/>
              <a:cs typeface="Arial MT"/>
            </a:endParaRPr>
          </a:p>
          <a:p>
            <a:pPr marL="325120" indent="-213995">
              <a:lnSpc>
                <a:spcPct val="100000"/>
              </a:lnSpc>
              <a:spcBef>
                <a:spcPts val="359"/>
              </a:spcBef>
              <a:buChar char="–"/>
              <a:tabLst>
                <a:tab pos="325120" algn="l"/>
              </a:tabLst>
            </a:pPr>
            <a:r>
              <a:rPr sz="1800" spc="-10" dirty="0">
                <a:latin typeface="Arial MT"/>
                <a:cs typeface="Arial MT"/>
              </a:rPr>
              <a:t>ElastiFlow,</a:t>
            </a:r>
            <a:r>
              <a:rPr sz="1800" spc="-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ntop-</a:t>
            </a:r>
            <a:r>
              <a:rPr sz="1800" dirty="0">
                <a:latin typeface="Arial MT"/>
                <a:cs typeface="Arial MT"/>
              </a:rPr>
              <a:t>ng</a:t>
            </a:r>
            <a:r>
              <a:rPr sz="1800" spc="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(modern)</a:t>
            </a:r>
            <a:endParaRPr sz="1800">
              <a:latin typeface="Arial MT"/>
              <a:cs typeface="Arial MT"/>
            </a:endParaRPr>
          </a:p>
          <a:p>
            <a:pPr marL="25400" marR="3092450">
              <a:lnSpc>
                <a:spcPct val="100000"/>
              </a:lnSpc>
              <a:spcBef>
                <a:spcPts val="420"/>
              </a:spcBef>
            </a:pPr>
            <a:r>
              <a:rPr sz="2100" dirty="0">
                <a:latin typeface="Arial MT"/>
                <a:cs typeface="Arial MT"/>
              </a:rPr>
              <a:t>Easily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identify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the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top</a:t>
            </a:r>
            <a:r>
              <a:rPr sz="2100" spc="-10" dirty="0">
                <a:latin typeface="Arial MT"/>
                <a:cs typeface="Arial MT"/>
              </a:rPr>
              <a:t> bandwidth users</a:t>
            </a:r>
            <a:endParaRPr sz="2100">
              <a:latin typeface="Arial MT"/>
              <a:cs typeface="Arial MT"/>
            </a:endParaRPr>
          </a:p>
          <a:p>
            <a:pPr marL="25400" marR="3272790">
              <a:lnSpc>
                <a:spcPct val="100000"/>
              </a:lnSpc>
              <a:spcBef>
                <a:spcPts val="420"/>
              </a:spcBef>
            </a:pPr>
            <a:r>
              <a:rPr sz="2100" dirty="0">
                <a:latin typeface="Arial MT"/>
                <a:cs typeface="Arial MT"/>
              </a:rPr>
              <a:t>Drill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down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to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find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out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what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spc="-20" dirty="0">
                <a:latin typeface="Arial MT"/>
                <a:cs typeface="Arial MT"/>
              </a:rPr>
              <a:t>they </a:t>
            </a:r>
            <a:r>
              <a:rPr sz="2100" dirty="0">
                <a:latin typeface="Arial MT"/>
                <a:cs typeface="Arial MT"/>
              </a:rPr>
              <a:t>were</a:t>
            </a:r>
            <a:r>
              <a:rPr sz="2100" spc="-10" dirty="0">
                <a:latin typeface="Arial MT"/>
                <a:cs typeface="Arial MT"/>
              </a:rPr>
              <a:t> doing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3FD880E1-D912-4CE3-8903-3C465C985B96}"/>
              </a:ext>
            </a:extLst>
          </p:cNvPr>
          <p:cNvSpPr txBox="1"/>
          <p:nvPr/>
        </p:nvSpPr>
        <p:spPr>
          <a:xfrm>
            <a:off x="426143" y="3075480"/>
            <a:ext cx="12065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3" name="object 6">
            <a:extLst>
              <a:ext uri="{FF2B5EF4-FFF2-40B4-BE49-F238E27FC236}">
                <a16:creationId xmlns:a16="http://schemas.microsoft.com/office/drawing/2014/main" id="{DD534903-EA8A-44E6-A4C0-2161B3EC72E8}"/>
              </a:ext>
            </a:extLst>
          </p:cNvPr>
          <p:cNvSpPr txBox="1"/>
          <p:nvPr/>
        </p:nvSpPr>
        <p:spPr>
          <a:xfrm>
            <a:off x="426143" y="4088876"/>
            <a:ext cx="12065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4" name="object 7">
            <a:extLst>
              <a:ext uri="{FF2B5EF4-FFF2-40B4-BE49-F238E27FC236}">
                <a16:creationId xmlns:a16="http://schemas.microsoft.com/office/drawing/2014/main" id="{0EAC1CDA-2A21-42E5-A1CC-6D2CEABF8656}"/>
              </a:ext>
            </a:extLst>
          </p:cNvPr>
          <p:cNvSpPr txBox="1"/>
          <p:nvPr/>
        </p:nvSpPr>
        <p:spPr>
          <a:xfrm>
            <a:off x="426143" y="4782246"/>
            <a:ext cx="12065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pic>
        <p:nvPicPr>
          <p:cNvPr id="15" name="object 8">
            <a:extLst>
              <a:ext uri="{FF2B5EF4-FFF2-40B4-BE49-F238E27FC236}">
                <a16:creationId xmlns:a16="http://schemas.microsoft.com/office/drawing/2014/main" id="{4B86DB93-6A67-44A8-B07F-6FA6D587BD63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746606" y="3615217"/>
            <a:ext cx="4254474" cy="2114283"/>
          </a:xfrm>
          <a:prstGeom prst="rect">
            <a:avLst/>
          </a:prstGeom>
        </p:spPr>
      </p:pic>
      <p:sp>
        <p:nvSpPr>
          <p:cNvPr id="16" name="object 9">
            <a:extLst>
              <a:ext uri="{FF2B5EF4-FFF2-40B4-BE49-F238E27FC236}">
                <a16:creationId xmlns:a16="http://schemas.microsoft.com/office/drawing/2014/main" id="{65DB4C65-CB1D-4C76-9607-46923E2D30F0}"/>
              </a:ext>
            </a:extLst>
          </p:cNvPr>
          <p:cNvSpPr txBox="1"/>
          <p:nvPr/>
        </p:nvSpPr>
        <p:spPr>
          <a:xfrm>
            <a:off x="6520581" y="5747763"/>
            <a:ext cx="836294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10" dirty="0">
                <a:latin typeface="Arial MT"/>
                <a:cs typeface="Arial MT"/>
              </a:rPr>
              <a:t>ElastiFlow</a:t>
            </a:r>
            <a:endParaRPr sz="140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417327525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58A8EF81-DB82-47AF-A683-D04865F7F962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07749B0A-4B77-45AD-BEF2-D6ABCC82773F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A45536FC-4670-4B0F-BF79-381134698729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A66A8A6F-B302-4584-8546-2EA7FECDC569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92C76729-B1BD-414F-8FC2-3F826967FA02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B1CBA390-19FB-4DC5-A299-0029EF7029E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56506" y="1654241"/>
            <a:ext cx="7364437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dirty="0"/>
              <a:t>Beware:</a:t>
            </a:r>
            <a:r>
              <a:rPr sz="3600" b="1" spc="-20" dirty="0"/>
              <a:t> </a:t>
            </a:r>
            <a:r>
              <a:rPr sz="3600" b="1" dirty="0"/>
              <a:t>Network</a:t>
            </a:r>
            <a:r>
              <a:rPr sz="3600" b="1" spc="-15" dirty="0"/>
              <a:t> </a:t>
            </a:r>
            <a:r>
              <a:rPr sz="3600" b="1" dirty="0"/>
              <a:t>Flows</a:t>
            </a:r>
            <a:r>
              <a:rPr sz="3600" b="1" spc="-15" dirty="0"/>
              <a:t> </a:t>
            </a:r>
            <a:r>
              <a:rPr sz="3600" b="1" dirty="0"/>
              <a:t>and</a:t>
            </a:r>
            <a:r>
              <a:rPr sz="3600" b="1" spc="-15" dirty="0"/>
              <a:t> </a:t>
            </a:r>
            <a:r>
              <a:rPr sz="3600" b="1" spc="-65" dirty="0"/>
              <a:t>NAT</a:t>
            </a:r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231BF67C-4D9D-4B77-AEF2-887783B4301F}"/>
              </a:ext>
            </a:extLst>
          </p:cNvPr>
          <p:cNvSpPr txBox="1"/>
          <p:nvPr/>
        </p:nvSpPr>
        <p:spPr>
          <a:xfrm>
            <a:off x="698043" y="2649621"/>
            <a:ext cx="12065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0F1FA8B8-6030-4FBD-A2CF-6043703C6A82}"/>
              </a:ext>
            </a:extLst>
          </p:cNvPr>
          <p:cNvSpPr txBox="1"/>
          <p:nvPr/>
        </p:nvSpPr>
        <p:spPr>
          <a:xfrm>
            <a:off x="942376" y="2612313"/>
            <a:ext cx="7592695" cy="2692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400" marR="17780">
              <a:lnSpc>
                <a:spcPct val="100000"/>
              </a:lnSpc>
              <a:spcBef>
                <a:spcPts val="100"/>
              </a:spcBef>
              <a:tabLst>
                <a:tab pos="5052695" algn="l"/>
              </a:tabLst>
            </a:pPr>
            <a:r>
              <a:rPr sz="2100" spc="-35" dirty="0">
                <a:latin typeface="Arial MT"/>
                <a:cs typeface="Arial MT"/>
              </a:rPr>
              <a:t>You</a:t>
            </a:r>
            <a:r>
              <a:rPr sz="2100" spc="-4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need</a:t>
            </a:r>
            <a:r>
              <a:rPr sz="2100" spc="-3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to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see</a:t>
            </a:r>
            <a:r>
              <a:rPr sz="2100" spc="-3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the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real</a:t>
            </a:r>
            <a:r>
              <a:rPr sz="2100" spc="-3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(internal)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source</a:t>
            </a:r>
            <a:r>
              <a:rPr sz="2100" dirty="0">
                <a:latin typeface="Arial MT"/>
                <a:cs typeface="Arial MT"/>
              </a:rPr>
              <a:t>	IP</a:t>
            </a:r>
            <a:r>
              <a:rPr sz="2100" spc="-6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addresses,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not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spc="-25" dirty="0">
                <a:latin typeface="Arial MT"/>
                <a:cs typeface="Arial MT"/>
              </a:rPr>
              <a:t>the </a:t>
            </a:r>
            <a:r>
              <a:rPr sz="2100" dirty="0">
                <a:latin typeface="Arial MT"/>
                <a:cs typeface="Arial MT"/>
              </a:rPr>
              <a:t>shared</a:t>
            </a:r>
            <a:r>
              <a:rPr sz="2100" spc="-3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external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address</a:t>
            </a:r>
            <a:endParaRPr sz="2100" dirty="0">
              <a:latin typeface="Arial MT"/>
              <a:cs typeface="Arial MT"/>
            </a:endParaRPr>
          </a:p>
          <a:p>
            <a:pPr marL="25400">
              <a:lnSpc>
                <a:spcPct val="100000"/>
              </a:lnSpc>
              <a:spcBef>
                <a:spcPts val="420"/>
              </a:spcBef>
            </a:pPr>
            <a:r>
              <a:rPr sz="2100" dirty="0">
                <a:latin typeface="Arial MT"/>
                <a:cs typeface="Arial MT"/>
              </a:rPr>
              <a:t>If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you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are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doing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spc="-40" dirty="0">
                <a:latin typeface="Arial MT"/>
                <a:cs typeface="Arial MT"/>
              </a:rPr>
              <a:t>NAT</a:t>
            </a:r>
            <a:r>
              <a:rPr sz="2100" spc="-5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on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the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border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router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that’s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not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problem</a:t>
            </a:r>
            <a:endParaRPr sz="2100" dirty="0">
              <a:latin typeface="Arial MT"/>
              <a:cs typeface="Arial MT"/>
            </a:endParaRPr>
          </a:p>
          <a:p>
            <a:pPr marL="325120" indent="-213995">
              <a:lnSpc>
                <a:spcPct val="100000"/>
              </a:lnSpc>
              <a:spcBef>
                <a:spcPts val="359"/>
              </a:spcBef>
              <a:buChar char="–"/>
              <a:tabLst>
                <a:tab pos="325120" algn="l"/>
              </a:tabLst>
            </a:pPr>
            <a:r>
              <a:rPr sz="1800" dirty="0">
                <a:latin typeface="Arial MT"/>
                <a:cs typeface="Arial MT"/>
              </a:rPr>
              <a:t>Generate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NetFlow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on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the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interface</a:t>
            </a:r>
            <a:r>
              <a:rPr sz="1800" spc="-1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before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the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spc="-40" dirty="0">
                <a:latin typeface="Arial MT"/>
                <a:cs typeface="Arial MT"/>
              </a:rPr>
              <a:t>NAT</a:t>
            </a:r>
            <a:r>
              <a:rPr sz="1800" spc="-5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translation</a:t>
            </a:r>
            <a:endParaRPr sz="1800" dirty="0">
              <a:latin typeface="Arial MT"/>
              <a:cs typeface="Arial MT"/>
            </a:endParaRPr>
          </a:p>
          <a:p>
            <a:pPr marL="25400" marR="151765">
              <a:lnSpc>
                <a:spcPct val="100000"/>
              </a:lnSpc>
              <a:spcBef>
                <a:spcPts val="420"/>
              </a:spcBef>
            </a:pPr>
            <a:r>
              <a:rPr sz="2100" dirty="0">
                <a:latin typeface="Arial MT"/>
                <a:cs typeface="Arial MT"/>
              </a:rPr>
              <a:t>If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you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are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doing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spc="-40" dirty="0">
                <a:latin typeface="Arial MT"/>
                <a:cs typeface="Arial MT"/>
              </a:rPr>
              <a:t>NAT</a:t>
            </a:r>
            <a:r>
              <a:rPr sz="2100" spc="-6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on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firewall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then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you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need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to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generate </a:t>
            </a:r>
            <a:r>
              <a:rPr sz="2100" dirty="0">
                <a:latin typeface="Arial MT"/>
                <a:cs typeface="Arial MT"/>
              </a:rPr>
              <a:t>NetFlow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data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from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the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firewall,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or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from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some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device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behind</a:t>
            </a:r>
            <a:r>
              <a:rPr sz="2100" spc="-25" dirty="0">
                <a:latin typeface="Arial MT"/>
                <a:cs typeface="Arial MT"/>
              </a:rPr>
              <a:t> the </a:t>
            </a:r>
            <a:r>
              <a:rPr sz="2100" spc="-10" dirty="0">
                <a:latin typeface="Arial MT"/>
                <a:cs typeface="Arial MT"/>
              </a:rPr>
              <a:t>firewall</a:t>
            </a:r>
            <a:endParaRPr sz="2100" dirty="0">
              <a:latin typeface="Arial MT"/>
              <a:cs typeface="Arial MT"/>
            </a:endParaRPr>
          </a:p>
          <a:p>
            <a:pPr marL="325120" indent="-213995">
              <a:lnSpc>
                <a:spcPct val="100000"/>
              </a:lnSpc>
              <a:spcBef>
                <a:spcPts val="359"/>
              </a:spcBef>
              <a:buChar char="–"/>
              <a:tabLst>
                <a:tab pos="325120" algn="l"/>
              </a:tabLst>
            </a:pPr>
            <a:r>
              <a:rPr sz="1800" dirty="0">
                <a:latin typeface="Arial MT"/>
                <a:cs typeface="Arial MT"/>
              </a:rPr>
              <a:t>Depends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on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firewall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placement</a:t>
            </a:r>
            <a:endParaRPr sz="1800" dirty="0">
              <a:latin typeface="Arial MT"/>
              <a:cs typeface="Arial MT"/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1595A27C-F53B-4330-B80B-C14E28339F60}"/>
              </a:ext>
            </a:extLst>
          </p:cNvPr>
          <p:cNvSpPr txBox="1"/>
          <p:nvPr/>
        </p:nvSpPr>
        <p:spPr>
          <a:xfrm>
            <a:off x="698043" y="3342978"/>
            <a:ext cx="12065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3" name="object 6">
            <a:extLst>
              <a:ext uri="{FF2B5EF4-FFF2-40B4-BE49-F238E27FC236}">
                <a16:creationId xmlns:a16="http://schemas.microsoft.com/office/drawing/2014/main" id="{A5C8DDE7-0C64-4B74-8475-EC3CDB71A8C9}"/>
              </a:ext>
            </a:extLst>
          </p:cNvPr>
          <p:cNvSpPr txBox="1"/>
          <p:nvPr/>
        </p:nvSpPr>
        <p:spPr>
          <a:xfrm>
            <a:off x="698043" y="4036334"/>
            <a:ext cx="12065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174831804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0007D01A-470C-42CB-AF60-EC88FE2AA0F6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FFFD95B5-FF09-45B7-B257-055CAC0D52FE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FBFD9C76-5A43-4F21-8F9D-408AE6AA9269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EBE181D3-9D5E-4A60-8A7E-592AE35AFE00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BB3AB40D-2F40-4DCB-A825-92577D0E957B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FFBF4FF9-5A22-452A-8D3E-2A6DD774D89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54380" y="1780548"/>
            <a:ext cx="76352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32635">
              <a:lnSpc>
                <a:spcPct val="100000"/>
              </a:lnSpc>
              <a:spcBef>
                <a:spcPts val="100"/>
              </a:spcBef>
            </a:pPr>
            <a:r>
              <a:rPr dirty="0"/>
              <a:t>Anomalous</a:t>
            </a:r>
            <a:r>
              <a:rPr spc="-65" dirty="0"/>
              <a:t> </a:t>
            </a:r>
            <a:r>
              <a:rPr spc="-30" dirty="0"/>
              <a:t>Traffic</a:t>
            </a:r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01122863-90BA-4993-95E3-A6E63F501A93}"/>
              </a:ext>
            </a:extLst>
          </p:cNvPr>
          <p:cNvSpPr txBox="1"/>
          <p:nvPr/>
        </p:nvSpPr>
        <p:spPr>
          <a:xfrm>
            <a:off x="576542" y="2622951"/>
            <a:ext cx="12065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D24617EA-EBD6-42F5-843B-A7DC18BC3AD5}"/>
              </a:ext>
            </a:extLst>
          </p:cNvPr>
          <p:cNvSpPr txBox="1"/>
          <p:nvPr/>
        </p:nvSpPr>
        <p:spPr>
          <a:xfrm>
            <a:off x="820877" y="2666512"/>
            <a:ext cx="7518400" cy="27457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400" marR="17780">
              <a:lnSpc>
                <a:spcPct val="100000"/>
              </a:lnSpc>
              <a:spcBef>
                <a:spcPts val="100"/>
              </a:spcBef>
            </a:pPr>
            <a:r>
              <a:rPr sz="2100" dirty="0">
                <a:latin typeface="Arial MT"/>
                <a:cs typeface="Arial MT"/>
              </a:rPr>
              <a:t>Intrusion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Detection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Systems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(e.g.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Snort)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can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identify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suspicious </a:t>
            </a:r>
            <a:r>
              <a:rPr sz="2100" dirty="0">
                <a:latin typeface="Arial MT"/>
                <a:cs typeface="Arial MT"/>
              </a:rPr>
              <a:t>traffic</a:t>
            </a:r>
            <a:r>
              <a:rPr sz="2100" spc="-5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patterns,</a:t>
            </a:r>
            <a:r>
              <a:rPr sz="2100" spc="-55" dirty="0">
                <a:latin typeface="Arial MT"/>
                <a:cs typeface="Arial MT"/>
              </a:rPr>
              <a:t> </a:t>
            </a:r>
            <a:r>
              <a:rPr sz="2100" spc="-20" dirty="0">
                <a:latin typeface="Arial MT"/>
                <a:cs typeface="Arial MT"/>
              </a:rPr>
              <a:t>e.g.</a:t>
            </a:r>
            <a:endParaRPr sz="2100">
              <a:latin typeface="Arial MT"/>
              <a:cs typeface="Arial MT"/>
            </a:endParaRPr>
          </a:p>
          <a:p>
            <a:pPr marL="325120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325120" algn="l"/>
              </a:tabLst>
            </a:pPr>
            <a:r>
              <a:rPr sz="1800" dirty="0">
                <a:latin typeface="Arial MT"/>
                <a:cs typeface="Arial MT"/>
              </a:rPr>
              <a:t>machines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using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Bittorrent</a:t>
            </a:r>
            <a:endParaRPr sz="1800">
              <a:latin typeface="Arial MT"/>
              <a:cs typeface="Arial MT"/>
            </a:endParaRPr>
          </a:p>
          <a:p>
            <a:pPr marL="325120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325120" algn="l"/>
              </a:tabLst>
            </a:pPr>
            <a:r>
              <a:rPr sz="1800" dirty="0">
                <a:latin typeface="Arial MT"/>
                <a:cs typeface="Arial MT"/>
              </a:rPr>
              <a:t>machines</a:t>
            </a:r>
            <a:r>
              <a:rPr sz="1800" spc="-4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infected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with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certain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viruses/worms</a:t>
            </a:r>
            <a:endParaRPr sz="1800">
              <a:latin typeface="Arial MT"/>
              <a:cs typeface="Arial MT"/>
            </a:endParaRPr>
          </a:p>
          <a:p>
            <a:pPr marL="325120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325120" algn="l"/>
              </a:tabLst>
            </a:pPr>
            <a:r>
              <a:rPr sz="1800" dirty="0">
                <a:latin typeface="Arial MT"/>
                <a:cs typeface="Arial MT"/>
              </a:rPr>
              <a:t>some</a:t>
            </a:r>
            <a:r>
              <a:rPr sz="1800" spc="2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network-</a:t>
            </a:r>
            <a:r>
              <a:rPr sz="1800" dirty="0">
                <a:latin typeface="Arial MT"/>
                <a:cs typeface="Arial MT"/>
              </a:rPr>
              <a:t>based</a:t>
            </a:r>
            <a:r>
              <a:rPr sz="1800" spc="2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attacks</a:t>
            </a:r>
            <a:endParaRPr sz="1800">
              <a:latin typeface="Arial MT"/>
              <a:cs typeface="Arial MT"/>
            </a:endParaRPr>
          </a:p>
          <a:p>
            <a:pPr marL="25400" marR="1708785">
              <a:lnSpc>
                <a:spcPct val="116599"/>
              </a:lnSpc>
            </a:pPr>
            <a:r>
              <a:rPr sz="2100" spc="-10" dirty="0">
                <a:latin typeface="Arial MT"/>
                <a:cs typeface="Arial MT"/>
              </a:rPr>
              <a:t>Typically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connect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IDS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to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mirror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port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on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switch </a:t>
            </a:r>
            <a:r>
              <a:rPr sz="2100" dirty="0">
                <a:latin typeface="Arial MT"/>
                <a:cs typeface="Arial MT"/>
              </a:rPr>
              <a:t>Risk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of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false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positives,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need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to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tune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the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rules </a:t>
            </a:r>
            <a:r>
              <a:rPr sz="2100" dirty="0">
                <a:latin typeface="Arial MT"/>
                <a:cs typeface="Arial MT"/>
              </a:rPr>
              <a:t>Starting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point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for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further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investigation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4325F59E-B80E-4E71-A968-F192694AD1BE}"/>
              </a:ext>
            </a:extLst>
          </p:cNvPr>
          <p:cNvSpPr txBox="1"/>
          <p:nvPr/>
        </p:nvSpPr>
        <p:spPr>
          <a:xfrm>
            <a:off x="576542" y="4223228"/>
            <a:ext cx="120650" cy="1145540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2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415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pic>
        <p:nvPicPr>
          <p:cNvPr id="13" name="object 6">
            <a:extLst>
              <a:ext uri="{FF2B5EF4-FFF2-40B4-BE49-F238E27FC236}">
                <a16:creationId xmlns:a16="http://schemas.microsoft.com/office/drawing/2014/main" id="{EE96CA90-B162-4A57-8B75-66D4503567C4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817320" y="4528820"/>
            <a:ext cx="761758" cy="493619"/>
          </a:xfrm>
          <a:prstGeom prst="rect">
            <a:avLst/>
          </a:prstGeom>
        </p:spPr>
      </p:pic>
      <p:pic>
        <p:nvPicPr>
          <p:cNvPr id="14" name="object 7">
            <a:extLst>
              <a:ext uri="{FF2B5EF4-FFF2-40B4-BE49-F238E27FC236}">
                <a16:creationId xmlns:a16="http://schemas.microsoft.com/office/drawing/2014/main" id="{C27F7C7B-6F23-4CD1-862F-C0939C44E44B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736688" y="3242610"/>
            <a:ext cx="812520" cy="441363"/>
          </a:xfrm>
          <a:prstGeom prst="rect">
            <a:avLst/>
          </a:prstGeom>
        </p:spPr>
      </p:pic>
      <p:pic>
        <p:nvPicPr>
          <p:cNvPr id="15" name="object 8">
            <a:extLst>
              <a:ext uri="{FF2B5EF4-FFF2-40B4-BE49-F238E27FC236}">
                <a16:creationId xmlns:a16="http://schemas.microsoft.com/office/drawing/2014/main" id="{0CFA9550-2F30-406C-907E-745180F384CF}"/>
              </a:ext>
            </a:extLst>
          </p:cNvPr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584402" y="3931293"/>
            <a:ext cx="1218958" cy="389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0427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24_4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95" name="CustomShape 1"/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6" name="CustomShape 2"/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97" name="Picture 4_4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98" name="TextShape 3"/>
          <p:cNvSpPr txBox="1"/>
          <p:nvPr/>
        </p:nvSpPr>
        <p:spPr>
          <a:xfrm>
            <a:off x="596603" y="988200"/>
            <a:ext cx="8055028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r>
              <a:rPr lang="en-US" sz="3600" b="1" spc="-1" dirty="0"/>
              <a:t>Security is Hard</a:t>
            </a:r>
            <a:br>
              <a:rPr lang="en-US" sz="3200" b="1" spc="-1" dirty="0"/>
            </a:br>
            <a:endParaRPr lang="en-US" sz="3200" spc="-1" dirty="0"/>
          </a:p>
          <a:p>
            <a:pPr algn="just"/>
            <a:r>
              <a:rPr lang="en-US" sz="3200" spc="-1" dirty="0"/>
              <a:t>• Securing and monitoring the security of a     campus network is difficult.</a:t>
            </a:r>
          </a:p>
          <a:p>
            <a:pPr algn="just"/>
            <a:r>
              <a:rPr lang="en-US" sz="3200" spc="-1" dirty="0"/>
              <a:t>• Campus networks need to be fairly open.</a:t>
            </a:r>
          </a:p>
          <a:p>
            <a:pPr algn="just"/>
            <a:r>
              <a:rPr lang="en-US" sz="3200" spc="-1" dirty="0"/>
              <a:t>• Always will have viruses, attacks, and people generally acting badly.</a:t>
            </a:r>
            <a:endParaRPr lang="en-US" sz="32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3826E1A5-9D60-43DD-B410-042465E85329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08984B59-719A-40FC-9EC5-660CCF3C6050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181A8CA7-0F98-40F8-AF10-2D7852DB835A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73AD0701-9A3C-4C73-BCCC-723C00B3E77C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0F933062-A158-4599-A11E-15D09E7E5177}"/>
              </a:ext>
            </a:extLst>
          </p:cNvPr>
          <p:cNvSpPr txBox="1"/>
          <p:nvPr/>
        </p:nvSpPr>
        <p:spPr>
          <a:xfrm>
            <a:off x="1539418" y="3202666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CB9BE2BE-FEBD-41A5-A1DD-B8B6A7B4C1D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54380" y="1397948"/>
            <a:ext cx="763524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74065">
              <a:lnSpc>
                <a:spcPct val="100000"/>
              </a:lnSpc>
              <a:spcBef>
                <a:spcPts val="100"/>
              </a:spcBef>
            </a:pPr>
            <a:r>
              <a:rPr sz="3200" b="1" dirty="0"/>
              <a:t>Associating</a:t>
            </a:r>
            <a:r>
              <a:rPr sz="3200" b="1" spc="-35" dirty="0"/>
              <a:t> </a:t>
            </a:r>
            <a:r>
              <a:rPr sz="3200" b="1" dirty="0"/>
              <a:t>IP</a:t>
            </a:r>
            <a:r>
              <a:rPr sz="3200" b="1" spc="-80" dirty="0"/>
              <a:t> </a:t>
            </a:r>
            <a:r>
              <a:rPr sz="3200" b="1" dirty="0"/>
              <a:t>address</a:t>
            </a:r>
            <a:r>
              <a:rPr sz="3200" b="1" spc="-20" dirty="0"/>
              <a:t> </a:t>
            </a:r>
            <a:r>
              <a:rPr sz="3200" b="1" dirty="0"/>
              <a:t>to</a:t>
            </a:r>
            <a:r>
              <a:rPr sz="3200" b="1" spc="-20" dirty="0"/>
              <a:t> user</a:t>
            </a: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2F591325-A9CE-4B70-8047-BD20FC74CB96}"/>
              </a:ext>
            </a:extLst>
          </p:cNvPr>
          <p:cNvSpPr txBox="1"/>
          <p:nvPr/>
        </p:nvSpPr>
        <p:spPr>
          <a:xfrm>
            <a:off x="563511" y="1978983"/>
            <a:ext cx="8352253" cy="386964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68300" marR="1543685" indent="-342900">
              <a:lnSpc>
                <a:spcPct val="116599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sz="2800" dirty="0">
                <a:latin typeface="Arial MT"/>
                <a:cs typeface="Arial MT"/>
              </a:rPr>
              <a:t>ARP/DHCP</a:t>
            </a:r>
            <a:r>
              <a:rPr sz="2800" spc="-5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logs</a:t>
            </a:r>
            <a:r>
              <a:rPr sz="2800" spc="-2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map</a:t>
            </a:r>
            <a:r>
              <a:rPr sz="2800" spc="-2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IP</a:t>
            </a:r>
            <a:r>
              <a:rPr sz="2800" spc="-5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to</a:t>
            </a:r>
            <a:r>
              <a:rPr sz="2800" spc="-2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MAC</a:t>
            </a:r>
            <a:r>
              <a:rPr lang="en-US" sz="2800" spc="-15" dirty="0">
                <a:latin typeface="Arial MT"/>
                <a:cs typeface="Arial MT"/>
              </a:rPr>
              <a:t> </a:t>
            </a:r>
            <a:r>
              <a:rPr sz="2800" spc="-10" dirty="0">
                <a:latin typeface="Arial MT"/>
                <a:cs typeface="Arial MT"/>
              </a:rPr>
              <a:t>address </a:t>
            </a:r>
            <a:endParaRPr lang="en-US" sz="2800" spc="-10" dirty="0">
              <a:latin typeface="Arial MT"/>
              <a:cs typeface="Arial MT"/>
            </a:endParaRPr>
          </a:p>
          <a:p>
            <a:pPr marL="368300" marR="1543685" indent="-342900">
              <a:lnSpc>
                <a:spcPct val="116599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sz="2800" dirty="0">
                <a:latin typeface="Arial MT"/>
                <a:cs typeface="Arial MT"/>
              </a:rPr>
              <a:t>Bridge</a:t>
            </a:r>
            <a:r>
              <a:rPr sz="2800" spc="-3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tables</a:t>
            </a:r>
            <a:r>
              <a:rPr sz="2800" spc="-1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map</a:t>
            </a:r>
            <a:r>
              <a:rPr sz="2800" spc="-1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MAC</a:t>
            </a:r>
            <a:r>
              <a:rPr sz="2800" spc="-2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address</a:t>
            </a:r>
            <a:r>
              <a:rPr sz="2800" spc="-1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to</a:t>
            </a:r>
            <a:r>
              <a:rPr sz="2800" spc="-1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switch</a:t>
            </a:r>
            <a:r>
              <a:rPr sz="2800" spc="-15" dirty="0">
                <a:latin typeface="Arial MT"/>
                <a:cs typeface="Arial MT"/>
              </a:rPr>
              <a:t> </a:t>
            </a:r>
            <a:r>
              <a:rPr sz="2800" spc="-20" dirty="0">
                <a:latin typeface="Arial MT"/>
                <a:cs typeface="Arial MT"/>
              </a:rPr>
              <a:t>port</a:t>
            </a:r>
            <a:endParaRPr sz="2800" dirty="0">
              <a:latin typeface="Arial MT"/>
              <a:cs typeface="Arial MT"/>
            </a:endParaRPr>
          </a:p>
          <a:p>
            <a:pPr marL="111125">
              <a:lnSpc>
                <a:spcPct val="100000"/>
              </a:lnSpc>
              <a:spcBef>
                <a:spcPts val="360"/>
              </a:spcBef>
            </a:pPr>
            <a:r>
              <a:rPr sz="3200" baseline="9259" dirty="0">
                <a:latin typeface="Arial MT"/>
                <a:cs typeface="Arial MT"/>
              </a:rPr>
              <a:t>–</a:t>
            </a:r>
            <a:r>
              <a:rPr sz="3200" spc="240" baseline="9259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Several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tools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can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do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this,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e.g.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Netdot,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Netdisco,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LibreNMS</a:t>
            </a:r>
            <a:endParaRPr sz="2400" dirty="0">
              <a:latin typeface="Arial MT"/>
              <a:cs typeface="Arial MT"/>
            </a:endParaRPr>
          </a:p>
          <a:p>
            <a:pPr marL="368300" indent="-342900">
              <a:lnSpc>
                <a:spcPct val="100000"/>
              </a:lnSpc>
              <a:spcBef>
                <a:spcPts val="420"/>
              </a:spcBef>
              <a:buFont typeface="Arial" panose="020B0604020202020204" pitchFamily="34" charset="0"/>
              <a:buChar char="•"/>
            </a:pPr>
            <a:r>
              <a:rPr sz="2800" dirty="0">
                <a:latin typeface="Arial MT"/>
                <a:cs typeface="Arial MT"/>
              </a:rPr>
              <a:t>802.1x/RADIUS</a:t>
            </a:r>
            <a:r>
              <a:rPr sz="2800" spc="-3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logs</a:t>
            </a:r>
            <a:r>
              <a:rPr sz="2800" spc="-2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for</a:t>
            </a:r>
            <a:r>
              <a:rPr sz="2800" spc="-2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wireless</a:t>
            </a:r>
            <a:r>
              <a:rPr sz="2800" spc="-25" dirty="0">
                <a:latin typeface="Arial MT"/>
                <a:cs typeface="Arial MT"/>
              </a:rPr>
              <a:t> </a:t>
            </a:r>
            <a:r>
              <a:rPr sz="2800" spc="-10" dirty="0">
                <a:latin typeface="Arial MT"/>
                <a:cs typeface="Arial MT"/>
              </a:rPr>
              <a:t>users</a:t>
            </a:r>
            <a:endParaRPr sz="2800" dirty="0">
              <a:latin typeface="Arial MT"/>
              <a:cs typeface="Arial MT"/>
            </a:endParaRPr>
          </a:p>
          <a:p>
            <a:pPr marL="368300" marR="17780" indent="-342900">
              <a:lnSpc>
                <a:spcPct val="116599"/>
              </a:lnSpc>
              <a:buFont typeface="Arial" panose="020B0604020202020204" pitchFamily="34" charset="0"/>
              <a:buChar char="•"/>
            </a:pPr>
            <a:r>
              <a:rPr sz="2800" dirty="0">
                <a:latin typeface="Arial MT"/>
                <a:cs typeface="Arial MT"/>
              </a:rPr>
              <a:t>Active</a:t>
            </a:r>
            <a:r>
              <a:rPr sz="2800" spc="-2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Directory</a:t>
            </a:r>
            <a:r>
              <a:rPr sz="2800" spc="-1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(AD)</a:t>
            </a:r>
            <a:r>
              <a:rPr sz="2800" spc="-1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logs</a:t>
            </a:r>
            <a:r>
              <a:rPr sz="2800" spc="-1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for</a:t>
            </a:r>
            <a:r>
              <a:rPr sz="2800" spc="-1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domain</a:t>
            </a:r>
            <a:r>
              <a:rPr sz="2800" spc="-1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logins</a:t>
            </a:r>
            <a:r>
              <a:rPr sz="2800" spc="-1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to</a:t>
            </a:r>
            <a:r>
              <a:rPr sz="2800" spc="-10" dirty="0">
                <a:latin typeface="Arial MT"/>
                <a:cs typeface="Arial MT"/>
              </a:rPr>
              <a:t> workstations </a:t>
            </a:r>
            <a:r>
              <a:rPr sz="2800" dirty="0">
                <a:latin typeface="Arial MT"/>
                <a:cs typeface="Arial MT"/>
              </a:rPr>
              <a:t>Network</a:t>
            </a:r>
            <a:r>
              <a:rPr sz="2800" spc="-13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Access</a:t>
            </a:r>
            <a:r>
              <a:rPr sz="2800" spc="-10" dirty="0">
                <a:latin typeface="Arial MT"/>
                <a:cs typeface="Arial MT"/>
              </a:rPr>
              <a:t> Control</a:t>
            </a:r>
            <a:endParaRPr sz="2800" dirty="0">
              <a:latin typeface="Arial MT"/>
              <a:cs typeface="Arial MT"/>
            </a:endParaRPr>
          </a:p>
          <a:p>
            <a:pPr marL="568325" indent="-457200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Char char="•"/>
            </a:pPr>
            <a:r>
              <a:rPr sz="3200" baseline="9259" dirty="0">
                <a:latin typeface="Arial MT"/>
                <a:cs typeface="Arial MT"/>
              </a:rPr>
              <a:t>–</a:t>
            </a:r>
            <a:r>
              <a:rPr sz="3200" spc="240" baseline="9259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e.g.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PacketFence,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forces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wired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users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to</a:t>
            </a:r>
            <a:r>
              <a:rPr sz="2400" spc="-5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login</a:t>
            </a:r>
            <a:endParaRPr sz="2400" dirty="0">
              <a:latin typeface="Arial MT"/>
              <a:cs typeface="Arial MT"/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DB690267-E78C-4FA9-A951-650AAD9D0AE6}"/>
              </a:ext>
            </a:extLst>
          </p:cNvPr>
          <p:cNvSpPr txBox="1"/>
          <p:nvPr/>
        </p:nvSpPr>
        <p:spPr>
          <a:xfrm>
            <a:off x="744360" y="3341038"/>
            <a:ext cx="120650" cy="1145540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20"/>
              </a:spcBef>
            </a:pPr>
            <a:endParaRPr sz="2100" dirty="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endParaRPr sz="2100" dirty="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415"/>
              </a:spcBef>
            </a:pPr>
            <a:endParaRPr sz="2100" dirty="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271890100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810479A7-172B-4039-A30C-BAEC0157AF36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E95DDA80-8252-4185-8656-DDC5C7736213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F085012D-834E-4481-970D-662D8C3D90B9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06A23340-5178-433F-B483-7BFF0AAC1FFE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7E05070C-B84C-4DCE-8AD2-BC6F644E1B56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B6589B51-D31D-4F4F-A7B3-697B20D7B1F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59027" y="1301433"/>
            <a:ext cx="76352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56055">
              <a:lnSpc>
                <a:spcPct val="100000"/>
              </a:lnSpc>
              <a:spcBef>
                <a:spcPts val="100"/>
              </a:spcBef>
            </a:pPr>
            <a:r>
              <a:rPr dirty="0"/>
              <a:t>Using</a:t>
            </a:r>
            <a:r>
              <a:rPr spc="-30" dirty="0"/>
              <a:t> </a:t>
            </a:r>
            <a:r>
              <a:rPr dirty="0"/>
              <a:t>Net</a:t>
            </a:r>
            <a:r>
              <a:rPr spc="-25" dirty="0"/>
              <a:t> </a:t>
            </a:r>
            <a:r>
              <a:rPr spc="-10" dirty="0"/>
              <a:t>Management</a:t>
            </a: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B00A4ECA-9EB2-41F8-A8A2-89CC2F41D927}"/>
              </a:ext>
            </a:extLst>
          </p:cNvPr>
          <p:cNvSpPr txBox="1">
            <a:spLocks/>
          </p:cNvSpPr>
          <p:nvPr/>
        </p:nvSpPr>
        <p:spPr>
          <a:xfrm>
            <a:off x="709750" y="2215832"/>
            <a:ext cx="7724140" cy="3340735"/>
          </a:xfrm>
          <a:prstGeom prst="rect">
            <a:avLst/>
          </a:prstGeom>
        </p:spPr>
        <p:txBody>
          <a:bodyPr vert="horz" wrap="square" lIns="0" tIns="6350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400">
              <a:lnSpc>
                <a:spcPct val="100000"/>
              </a:lnSpc>
              <a:spcBef>
                <a:spcPts val="500"/>
              </a:spcBef>
            </a:pPr>
            <a:r>
              <a:rPr lang="en-US" sz="2000" spc="-20" dirty="0"/>
              <a:t>BAYU:</a:t>
            </a:r>
            <a:r>
              <a:rPr lang="en-US" sz="2000" spc="-105" dirty="0"/>
              <a:t> </a:t>
            </a:r>
            <a:r>
              <a:rPr lang="en-US" sz="2000" dirty="0"/>
              <a:t>“Be</a:t>
            </a:r>
            <a:r>
              <a:rPr lang="en-US" sz="2000" spc="-140" dirty="0"/>
              <a:t> </a:t>
            </a:r>
            <a:r>
              <a:rPr lang="en-US" sz="2000" dirty="0"/>
              <a:t>Aware</a:t>
            </a:r>
            <a:r>
              <a:rPr lang="en-US" sz="2000" spc="-100" dirty="0"/>
              <a:t> </a:t>
            </a:r>
            <a:r>
              <a:rPr lang="en-US" sz="2000" spc="-25" dirty="0"/>
              <a:t>You're</a:t>
            </a:r>
            <a:r>
              <a:rPr lang="en-US" sz="2000" spc="-70" dirty="0"/>
              <a:t> </a:t>
            </a:r>
            <a:r>
              <a:rPr lang="en-US" sz="2000" spc="-10" dirty="0"/>
              <a:t>Uploading”</a:t>
            </a:r>
            <a:endParaRPr lang="en-US" sz="2000" dirty="0"/>
          </a:p>
          <a:p>
            <a:pPr marL="25400">
              <a:lnSpc>
                <a:spcPct val="100000"/>
              </a:lnSpc>
              <a:spcBef>
                <a:spcPts val="400"/>
              </a:spcBef>
            </a:pPr>
            <a:r>
              <a:rPr lang="en-US" sz="2000" dirty="0"/>
              <a:t>Detect</a:t>
            </a:r>
            <a:r>
              <a:rPr lang="en-US" sz="2000" spc="-30" dirty="0"/>
              <a:t> </a:t>
            </a:r>
            <a:r>
              <a:rPr lang="en-US" sz="2000" dirty="0"/>
              <a:t>P2P</a:t>
            </a:r>
            <a:r>
              <a:rPr lang="en-US" sz="2000" spc="-65" dirty="0"/>
              <a:t> </a:t>
            </a:r>
            <a:r>
              <a:rPr lang="en-US" sz="2000" dirty="0"/>
              <a:t>like</a:t>
            </a:r>
            <a:r>
              <a:rPr lang="en-US" sz="2000" spc="-30" dirty="0"/>
              <a:t> </a:t>
            </a:r>
            <a:r>
              <a:rPr lang="en-US" sz="2000" dirty="0" err="1"/>
              <a:t>Bittorrent</a:t>
            </a:r>
            <a:r>
              <a:rPr lang="en-US" sz="2000" spc="-25" dirty="0"/>
              <a:t> </a:t>
            </a:r>
            <a:r>
              <a:rPr lang="en-US" sz="2000" dirty="0"/>
              <a:t>and</a:t>
            </a:r>
            <a:r>
              <a:rPr lang="en-US" sz="2000" spc="-25" dirty="0"/>
              <a:t> </a:t>
            </a:r>
            <a:r>
              <a:rPr lang="en-US" sz="2000" dirty="0"/>
              <a:t>automatically</a:t>
            </a:r>
            <a:r>
              <a:rPr lang="en-US" sz="2000" spc="-25" dirty="0"/>
              <a:t> </a:t>
            </a:r>
            <a:r>
              <a:rPr lang="en-US" sz="2000" dirty="0"/>
              <a:t>send</a:t>
            </a:r>
            <a:r>
              <a:rPr lang="en-US" sz="2000" spc="-25" dirty="0"/>
              <a:t> </a:t>
            </a:r>
            <a:r>
              <a:rPr lang="en-US" sz="2000" dirty="0"/>
              <a:t>a</a:t>
            </a:r>
            <a:r>
              <a:rPr lang="en-US" sz="2000" spc="-30" dirty="0"/>
              <a:t> </a:t>
            </a:r>
            <a:r>
              <a:rPr lang="en-US" sz="2000" spc="-10" dirty="0"/>
              <a:t>warning</a:t>
            </a:r>
            <a:endParaRPr lang="en-US" sz="2000" dirty="0"/>
          </a:p>
          <a:p>
            <a:pPr marL="25400">
              <a:lnSpc>
                <a:spcPct val="100000"/>
              </a:lnSpc>
            </a:pPr>
            <a:r>
              <a:rPr lang="en-US" sz="2000" spc="-10" dirty="0"/>
              <a:t>E-</a:t>
            </a:r>
            <a:r>
              <a:rPr lang="en-US" sz="2000" dirty="0"/>
              <a:t>mail</a:t>
            </a:r>
            <a:r>
              <a:rPr lang="en-US" sz="2000" spc="-30" dirty="0"/>
              <a:t> </a:t>
            </a:r>
            <a:r>
              <a:rPr lang="en-US" sz="2000" dirty="0"/>
              <a:t>telling</a:t>
            </a:r>
            <a:r>
              <a:rPr lang="en-US" sz="2000" spc="-25" dirty="0"/>
              <a:t> </a:t>
            </a:r>
            <a:r>
              <a:rPr lang="en-US" sz="2000" dirty="0"/>
              <a:t>the</a:t>
            </a:r>
            <a:r>
              <a:rPr lang="en-US" sz="2000" spc="-20" dirty="0"/>
              <a:t> </a:t>
            </a:r>
            <a:r>
              <a:rPr lang="en-US" sz="2000" dirty="0"/>
              <a:t>user</a:t>
            </a:r>
            <a:r>
              <a:rPr lang="en-US" sz="2000" spc="-25" dirty="0"/>
              <a:t> </a:t>
            </a:r>
            <a:r>
              <a:rPr lang="en-US" sz="2000" dirty="0"/>
              <a:t>to</a:t>
            </a:r>
            <a:r>
              <a:rPr lang="en-US" sz="2000" spc="-25" dirty="0"/>
              <a:t> </a:t>
            </a:r>
            <a:r>
              <a:rPr lang="en-US" sz="2000" dirty="0"/>
              <a:t>check</a:t>
            </a:r>
            <a:r>
              <a:rPr lang="en-US" sz="2000" spc="-20" dirty="0"/>
              <a:t> </a:t>
            </a:r>
            <a:r>
              <a:rPr lang="en-US" sz="2000" dirty="0"/>
              <a:t>whether</a:t>
            </a:r>
            <a:r>
              <a:rPr lang="en-US" sz="2000" spc="-30" dirty="0"/>
              <a:t> </a:t>
            </a:r>
            <a:r>
              <a:rPr lang="en-US" sz="2000" dirty="0"/>
              <a:t>what</a:t>
            </a:r>
            <a:r>
              <a:rPr lang="en-US" sz="2000" spc="-30" dirty="0"/>
              <a:t> </a:t>
            </a:r>
            <a:r>
              <a:rPr lang="en-US" sz="2000" dirty="0"/>
              <a:t>they’re</a:t>
            </a:r>
            <a:r>
              <a:rPr lang="en-US" sz="2000" spc="-25" dirty="0"/>
              <a:t> </a:t>
            </a:r>
            <a:r>
              <a:rPr lang="en-US" sz="2000" dirty="0"/>
              <a:t>doing</a:t>
            </a:r>
            <a:r>
              <a:rPr lang="en-US" sz="2000" spc="-25" dirty="0"/>
              <a:t> </a:t>
            </a:r>
            <a:r>
              <a:rPr lang="en-US" sz="2000" dirty="0"/>
              <a:t>is</a:t>
            </a:r>
            <a:r>
              <a:rPr lang="en-US" sz="2000" spc="-20" dirty="0"/>
              <a:t> </a:t>
            </a:r>
            <a:r>
              <a:rPr lang="en-US" sz="2000" spc="-10" dirty="0"/>
              <a:t>legal</a:t>
            </a:r>
            <a:endParaRPr lang="en-US" sz="2000" dirty="0"/>
          </a:p>
          <a:p>
            <a:pPr marL="25400" marR="17780">
              <a:lnSpc>
                <a:spcPct val="108400"/>
              </a:lnSpc>
              <a:spcBef>
                <a:spcPts val="200"/>
              </a:spcBef>
            </a:pPr>
            <a:r>
              <a:rPr lang="en-US" sz="2000" dirty="0"/>
              <a:t>Amazingly</a:t>
            </a:r>
            <a:r>
              <a:rPr lang="en-US" sz="2000" spc="-45" dirty="0"/>
              <a:t> </a:t>
            </a:r>
            <a:r>
              <a:rPr lang="en-US" sz="2000" dirty="0"/>
              <a:t>effective</a:t>
            </a:r>
            <a:r>
              <a:rPr lang="en-US" sz="2000" spc="-50" dirty="0"/>
              <a:t> </a:t>
            </a:r>
            <a:r>
              <a:rPr lang="en-US" sz="2000" dirty="0"/>
              <a:t>when</a:t>
            </a:r>
            <a:r>
              <a:rPr lang="en-US" sz="2000" spc="-45" dirty="0"/>
              <a:t> </a:t>
            </a:r>
            <a:r>
              <a:rPr lang="en-US" sz="2000" dirty="0"/>
              <a:t>people</a:t>
            </a:r>
            <a:r>
              <a:rPr lang="en-US" sz="2000" spc="-50" dirty="0"/>
              <a:t> </a:t>
            </a:r>
            <a:r>
              <a:rPr lang="en-US" sz="2000" dirty="0"/>
              <a:t>realize</a:t>
            </a:r>
            <a:r>
              <a:rPr lang="en-US" sz="2000" spc="-50" dirty="0"/>
              <a:t> </a:t>
            </a:r>
            <a:r>
              <a:rPr lang="en-US" sz="2000" dirty="0"/>
              <a:t>they’re</a:t>
            </a:r>
            <a:r>
              <a:rPr lang="en-US" sz="2000" spc="-45" dirty="0"/>
              <a:t> </a:t>
            </a:r>
            <a:r>
              <a:rPr lang="en-US" sz="2000" dirty="0"/>
              <a:t>being</a:t>
            </a:r>
            <a:r>
              <a:rPr lang="en-US" sz="2000" spc="-40" dirty="0"/>
              <a:t> </a:t>
            </a:r>
            <a:r>
              <a:rPr lang="en-US" sz="2000" spc="-10" dirty="0"/>
              <a:t>watched! </a:t>
            </a:r>
            <a:r>
              <a:rPr lang="en-US" sz="2000" dirty="0"/>
              <a:t>Some</a:t>
            </a:r>
            <a:r>
              <a:rPr lang="en-US" sz="2000" spc="-20" dirty="0"/>
              <a:t> </a:t>
            </a:r>
            <a:r>
              <a:rPr lang="en-US" sz="2000" dirty="0"/>
              <a:t>users</a:t>
            </a:r>
            <a:r>
              <a:rPr lang="en-US" sz="2000" spc="-20" dirty="0"/>
              <a:t> </a:t>
            </a:r>
            <a:r>
              <a:rPr lang="en-US" sz="2000" dirty="0"/>
              <a:t>may</a:t>
            </a:r>
            <a:r>
              <a:rPr lang="en-US" sz="2000" spc="-20" dirty="0"/>
              <a:t> </a:t>
            </a:r>
            <a:r>
              <a:rPr lang="en-US" sz="2000" dirty="0"/>
              <a:t>not</a:t>
            </a:r>
            <a:r>
              <a:rPr lang="en-US" sz="2000" spc="-20" dirty="0"/>
              <a:t> </a:t>
            </a:r>
            <a:r>
              <a:rPr lang="en-US" sz="2000" dirty="0"/>
              <a:t>be</a:t>
            </a:r>
            <a:r>
              <a:rPr lang="en-US" sz="2000" spc="-20" dirty="0"/>
              <a:t> </a:t>
            </a:r>
            <a:r>
              <a:rPr lang="en-US" sz="2000" dirty="0"/>
              <a:t>aware</a:t>
            </a:r>
            <a:r>
              <a:rPr lang="en-US" sz="2000" spc="-20" dirty="0"/>
              <a:t> </a:t>
            </a:r>
            <a:r>
              <a:rPr lang="en-US" sz="2000" dirty="0"/>
              <a:t>they</a:t>
            </a:r>
            <a:r>
              <a:rPr lang="en-US" sz="2000" spc="-20" dirty="0"/>
              <a:t> </a:t>
            </a:r>
            <a:r>
              <a:rPr lang="en-US" sz="2000" dirty="0"/>
              <a:t>had</a:t>
            </a:r>
            <a:r>
              <a:rPr lang="en-US" sz="2000" spc="-25" dirty="0"/>
              <a:t> </a:t>
            </a:r>
            <a:r>
              <a:rPr lang="en-US" sz="2000" dirty="0" err="1"/>
              <a:t>Bittorrent</a:t>
            </a:r>
            <a:r>
              <a:rPr lang="en-US" sz="2000" spc="-25" dirty="0"/>
              <a:t> </a:t>
            </a:r>
            <a:r>
              <a:rPr lang="en-US" sz="2000" dirty="0"/>
              <a:t>installed,</a:t>
            </a:r>
            <a:r>
              <a:rPr lang="en-US" sz="2000" spc="-20" dirty="0"/>
              <a:t> </a:t>
            </a:r>
            <a:r>
              <a:rPr lang="en-US" sz="2000" dirty="0"/>
              <a:t>and</a:t>
            </a:r>
            <a:r>
              <a:rPr lang="en-US" sz="2000" spc="-20" dirty="0"/>
              <a:t> will </a:t>
            </a:r>
            <a:r>
              <a:rPr lang="en-US" sz="2000" dirty="0"/>
              <a:t>uninstall</a:t>
            </a:r>
            <a:r>
              <a:rPr lang="en-US" sz="2000" spc="-90" dirty="0"/>
              <a:t> </a:t>
            </a:r>
            <a:r>
              <a:rPr lang="en-US" sz="2000" spc="-25" dirty="0"/>
              <a:t>it</a:t>
            </a:r>
            <a:endParaRPr lang="en-US" sz="2000" dirty="0"/>
          </a:p>
          <a:p>
            <a:pPr marL="25400" marR="227329">
              <a:lnSpc>
                <a:spcPct val="100000"/>
              </a:lnSpc>
              <a:spcBef>
                <a:spcPts val="400"/>
              </a:spcBef>
            </a:pPr>
            <a:r>
              <a:rPr lang="en-US" sz="2000" dirty="0"/>
              <a:t>University</a:t>
            </a:r>
            <a:r>
              <a:rPr lang="en-US" sz="2000" spc="-20" dirty="0"/>
              <a:t> </a:t>
            </a:r>
            <a:r>
              <a:rPr lang="en-US" sz="2000" dirty="0"/>
              <a:t>of</a:t>
            </a:r>
            <a:r>
              <a:rPr lang="en-US" sz="2000" spc="-20" dirty="0"/>
              <a:t> </a:t>
            </a:r>
            <a:r>
              <a:rPr lang="en-US" sz="2000" dirty="0"/>
              <a:t>Oregon</a:t>
            </a:r>
            <a:r>
              <a:rPr lang="en-US" sz="2000" spc="-20" dirty="0"/>
              <a:t> </a:t>
            </a:r>
            <a:r>
              <a:rPr lang="en-US" sz="2000" dirty="0"/>
              <a:t>did</a:t>
            </a:r>
            <a:r>
              <a:rPr lang="en-US" sz="2000" spc="-20" dirty="0"/>
              <a:t> </a:t>
            </a:r>
            <a:r>
              <a:rPr lang="en-US" sz="2000" dirty="0"/>
              <a:t>this</a:t>
            </a:r>
            <a:r>
              <a:rPr lang="en-US" sz="2000" spc="-15" dirty="0"/>
              <a:t> </a:t>
            </a:r>
            <a:r>
              <a:rPr lang="en-US" sz="2000" dirty="0"/>
              <a:t>some</a:t>
            </a:r>
            <a:r>
              <a:rPr lang="en-US" sz="2000" spc="-20" dirty="0"/>
              <a:t> </a:t>
            </a:r>
            <a:r>
              <a:rPr lang="en-US" sz="2000" dirty="0"/>
              <a:t>years</a:t>
            </a:r>
            <a:r>
              <a:rPr lang="en-US" sz="2000" spc="-25" dirty="0"/>
              <a:t> </a:t>
            </a:r>
            <a:r>
              <a:rPr lang="en-US" sz="2000" dirty="0"/>
              <a:t>ago</a:t>
            </a:r>
            <a:r>
              <a:rPr lang="en-US" sz="2000" spc="-20" dirty="0"/>
              <a:t> </a:t>
            </a:r>
            <a:r>
              <a:rPr lang="en-US" sz="2000" dirty="0"/>
              <a:t>when</a:t>
            </a:r>
            <a:r>
              <a:rPr lang="en-US" sz="2000" spc="-20" dirty="0"/>
              <a:t> </a:t>
            </a:r>
            <a:r>
              <a:rPr lang="en-US" sz="2000" dirty="0" err="1"/>
              <a:t>Bittorrent</a:t>
            </a:r>
            <a:r>
              <a:rPr lang="en-US" sz="2000" spc="-20" dirty="0"/>
              <a:t> </a:t>
            </a:r>
            <a:r>
              <a:rPr lang="en-US" sz="2000" spc="-25" dirty="0"/>
              <a:t>was </a:t>
            </a:r>
            <a:r>
              <a:rPr lang="en-US" sz="2000" dirty="0"/>
              <a:t>commonly</a:t>
            </a:r>
            <a:r>
              <a:rPr lang="en-US" sz="2000" spc="-25" dirty="0"/>
              <a:t> </a:t>
            </a:r>
            <a:r>
              <a:rPr lang="en-US" sz="2000" dirty="0"/>
              <a:t>used</a:t>
            </a:r>
            <a:r>
              <a:rPr lang="en-US" sz="2000" spc="-25" dirty="0"/>
              <a:t> </a:t>
            </a:r>
            <a:r>
              <a:rPr lang="en-US" sz="2000" dirty="0"/>
              <a:t>for</a:t>
            </a:r>
            <a:r>
              <a:rPr lang="en-US" sz="2000" spc="-25" dirty="0"/>
              <a:t> </a:t>
            </a:r>
            <a:r>
              <a:rPr lang="en-US" sz="2000" dirty="0"/>
              <a:t>sharing</a:t>
            </a:r>
            <a:r>
              <a:rPr lang="en-US" sz="2000" spc="-30" dirty="0"/>
              <a:t> </a:t>
            </a:r>
            <a:r>
              <a:rPr lang="en-US" sz="2000" dirty="0"/>
              <a:t>copyright</a:t>
            </a:r>
            <a:r>
              <a:rPr lang="en-US" sz="2000" spc="-30" dirty="0"/>
              <a:t> </a:t>
            </a:r>
            <a:r>
              <a:rPr lang="en-US" sz="2000" spc="-10" dirty="0"/>
              <a:t>material</a:t>
            </a:r>
            <a:endParaRPr lang="en-US" sz="2000" dirty="0"/>
          </a:p>
          <a:p>
            <a:pPr marL="111125">
              <a:lnSpc>
                <a:spcPct val="100000"/>
              </a:lnSpc>
              <a:spcBef>
                <a:spcPts val="320"/>
              </a:spcBef>
            </a:pPr>
            <a:r>
              <a:rPr lang="en-US" sz="2400" baseline="8680" dirty="0"/>
              <a:t>–</a:t>
            </a:r>
            <a:r>
              <a:rPr lang="en-US" sz="2400" spc="434" baseline="8680" dirty="0"/>
              <a:t> </a:t>
            </a:r>
            <a:r>
              <a:rPr lang="en-US" sz="1600" dirty="0"/>
              <a:t>This</a:t>
            </a:r>
            <a:r>
              <a:rPr lang="en-US" sz="1600" spc="-40" dirty="0"/>
              <a:t> </a:t>
            </a:r>
            <a:r>
              <a:rPr lang="en-US" sz="1600" dirty="0"/>
              <a:t>dropped</a:t>
            </a:r>
            <a:r>
              <a:rPr lang="en-US" sz="1600" spc="-40" dirty="0"/>
              <a:t> </a:t>
            </a:r>
            <a:r>
              <a:rPr lang="en-US" sz="1600" dirty="0" err="1"/>
              <a:t>Bittorrent</a:t>
            </a:r>
            <a:r>
              <a:rPr lang="en-US" sz="1600" spc="-40" dirty="0"/>
              <a:t> </a:t>
            </a:r>
            <a:r>
              <a:rPr lang="en-US" sz="1600" dirty="0"/>
              <a:t>use</a:t>
            </a:r>
            <a:r>
              <a:rPr lang="en-US" sz="1600" spc="-45" dirty="0"/>
              <a:t> </a:t>
            </a:r>
            <a:r>
              <a:rPr lang="en-US" sz="1600" dirty="0"/>
              <a:t>from</a:t>
            </a:r>
            <a:r>
              <a:rPr lang="en-US" sz="1600" spc="-40" dirty="0"/>
              <a:t> </a:t>
            </a:r>
            <a:r>
              <a:rPr lang="en-US" sz="1600" dirty="0"/>
              <a:t>many</a:t>
            </a:r>
            <a:r>
              <a:rPr lang="en-US" sz="1600" spc="-40" dirty="0"/>
              <a:t> </a:t>
            </a:r>
            <a:r>
              <a:rPr lang="en-US" sz="1600" dirty="0"/>
              <a:t>megabits</a:t>
            </a:r>
            <a:r>
              <a:rPr lang="en-US" sz="1600" spc="-35" dirty="0"/>
              <a:t> </a:t>
            </a:r>
            <a:r>
              <a:rPr lang="en-US" sz="1600" dirty="0"/>
              <a:t>per</a:t>
            </a:r>
            <a:r>
              <a:rPr lang="en-US" sz="1600" spc="-40" dirty="0"/>
              <a:t> </a:t>
            </a:r>
            <a:r>
              <a:rPr lang="en-US" sz="1600" dirty="0"/>
              <a:t>second</a:t>
            </a:r>
            <a:r>
              <a:rPr lang="en-US" sz="1600" spc="-45" dirty="0"/>
              <a:t> </a:t>
            </a:r>
            <a:r>
              <a:rPr lang="en-US" sz="1600" dirty="0"/>
              <a:t>to</a:t>
            </a:r>
            <a:r>
              <a:rPr lang="en-US" sz="1600" spc="-45" dirty="0"/>
              <a:t> </a:t>
            </a:r>
            <a:r>
              <a:rPr lang="en-US" sz="1600" dirty="0"/>
              <a:t>virtually</a:t>
            </a:r>
            <a:r>
              <a:rPr lang="en-US" sz="1600" spc="-40" dirty="0"/>
              <a:t> </a:t>
            </a:r>
            <a:r>
              <a:rPr lang="en-US" sz="1600" spc="-10" dirty="0"/>
              <a:t>nothing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16922189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ECC2594A-F664-45C6-9112-4CF497E828FD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B48C29E1-A5D8-408A-B69C-C892FAACD639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C3ECA827-C28D-486F-AE0D-FBD0DF39598A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8659A4E5-E9DD-40D7-93C0-0086D43A0B6E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C70DA7B2-42F6-4CD9-8D2A-6929FF9D8A17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3BB057E0-1C8B-440E-832F-11FB69D18F4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54380" y="1686436"/>
            <a:ext cx="76352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79725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Summary</a:t>
            </a:r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32215705-ED0E-4B78-8EAF-640AF19A0998}"/>
              </a:ext>
            </a:extLst>
          </p:cNvPr>
          <p:cNvSpPr txBox="1"/>
          <p:nvPr/>
        </p:nvSpPr>
        <p:spPr>
          <a:xfrm>
            <a:off x="576542" y="2475639"/>
            <a:ext cx="120650" cy="772160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2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415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8BE09051-4602-4CC1-86D2-762D5B774370}"/>
              </a:ext>
            </a:extLst>
          </p:cNvPr>
          <p:cNvSpPr txBox="1"/>
          <p:nvPr/>
        </p:nvSpPr>
        <p:spPr>
          <a:xfrm>
            <a:off x="820877" y="2519200"/>
            <a:ext cx="5367655" cy="3119120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520"/>
              </a:spcBef>
            </a:pPr>
            <a:r>
              <a:rPr sz="2100" dirty="0">
                <a:latin typeface="Arial MT"/>
                <a:cs typeface="Arial MT"/>
              </a:rPr>
              <a:t>Policy</a:t>
            </a:r>
            <a:r>
              <a:rPr sz="2100" spc="-3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is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important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(i.e.</a:t>
            </a:r>
            <a:r>
              <a:rPr sz="2100" spc="-135" dirty="0">
                <a:latin typeface="Arial MT"/>
                <a:cs typeface="Arial MT"/>
              </a:rPr>
              <a:t> </a:t>
            </a:r>
            <a:r>
              <a:rPr sz="2100" spc="-20" dirty="0">
                <a:latin typeface="Arial MT"/>
                <a:cs typeface="Arial MT"/>
              </a:rPr>
              <a:t>AUP)</a:t>
            </a:r>
            <a:endParaRPr sz="2100" dirty="0">
              <a:latin typeface="Arial MT"/>
              <a:cs typeface="Arial MT"/>
            </a:endParaRPr>
          </a:p>
          <a:p>
            <a:pPr marL="25400" marR="889635">
              <a:lnSpc>
                <a:spcPct val="100000"/>
              </a:lnSpc>
              <a:spcBef>
                <a:spcPts val="415"/>
              </a:spcBef>
            </a:pPr>
            <a:r>
              <a:rPr sz="2100" dirty="0">
                <a:latin typeface="Arial MT"/>
                <a:cs typeface="Arial MT"/>
              </a:rPr>
              <a:t>Network</a:t>
            </a:r>
            <a:r>
              <a:rPr sz="2100" spc="-3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monitoring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and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management </a:t>
            </a:r>
            <a:r>
              <a:rPr sz="2100" dirty="0">
                <a:latin typeface="Arial MT"/>
                <a:cs typeface="Arial MT"/>
              </a:rPr>
              <a:t>tools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are</a:t>
            </a:r>
            <a:r>
              <a:rPr sz="2100" spc="-1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used</a:t>
            </a:r>
            <a:r>
              <a:rPr sz="2100" spc="-1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for</a:t>
            </a:r>
            <a:r>
              <a:rPr sz="2100" spc="-10" dirty="0">
                <a:latin typeface="Arial MT"/>
                <a:cs typeface="Arial MT"/>
              </a:rPr>
              <a:t> security</a:t>
            </a:r>
            <a:endParaRPr sz="2100" dirty="0">
              <a:latin typeface="Arial MT"/>
              <a:cs typeface="Arial MT"/>
            </a:endParaRPr>
          </a:p>
          <a:p>
            <a:pPr marL="25400">
              <a:lnSpc>
                <a:spcPct val="100000"/>
              </a:lnSpc>
              <a:spcBef>
                <a:spcPts val="420"/>
              </a:spcBef>
            </a:pPr>
            <a:r>
              <a:rPr sz="2100" spc="-45" dirty="0">
                <a:latin typeface="Arial MT"/>
                <a:cs typeface="Arial MT"/>
              </a:rPr>
              <a:t>Take</a:t>
            </a:r>
            <a:r>
              <a:rPr sz="2100" spc="-4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action</a:t>
            </a:r>
            <a:r>
              <a:rPr sz="2100" spc="-3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on</a:t>
            </a:r>
            <a:r>
              <a:rPr sz="2100" spc="-4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specific</a:t>
            </a:r>
            <a:r>
              <a:rPr sz="2100" spc="-35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issues</a:t>
            </a:r>
            <a:endParaRPr sz="2100" dirty="0">
              <a:latin typeface="Arial MT"/>
              <a:cs typeface="Arial MT"/>
            </a:endParaRPr>
          </a:p>
          <a:p>
            <a:pPr marL="325120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325120" algn="l"/>
              </a:tabLst>
            </a:pPr>
            <a:r>
              <a:rPr sz="1800" spc="-10" dirty="0">
                <a:latin typeface="Arial MT"/>
                <a:cs typeface="Arial MT"/>
              </a:rPr>
              <a:t>Encryption</a:t>
            </a:r>
            <a:endParaRPr sz="1800" dirty="0">
              <a:latin typeface="Arial MT"/>
              <a:cs typeface="Arial MT"/>
            </a:endParaRPr>
          </a:p>
          <a:p>
            <a:pPr marL="325120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325120" algn="l"/>
              </a:tabLst>
            </a:pPr>
            <a:r>
              <a:rPr sz="1800" dirty="0">
                <a:latin typeface="Arial MT"/>
                <a:cs typeface="Arial MT"/>
              </a:rPr>
              <a:t>Virus</a:t>
            </a:r>
            <a:r>
              <a:rPr sz="1800" spc="-5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Protection</a:t>
            </a:r>
            <a:endParaRPr sz="1800" dirty="0">
              <a:latin typeface="Arial MT"/>
              <a:cs typeface="Arial MT"/>
            </a:endParaRPr>
          </a:p>
          <a:p>
            <a:pPr marL="325120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325120" algn="l"/>
              </a:tabLst>
            </a:pPr>
            <a:r>
              <a:rPr sz="1800" dirty="0">
                <a:latin typeface="Arial MT"/>
                <a:cs typeface="Arial MT"/>
              </a:rPr>
              <a:t>Authentication</a:t>
            </a:r>
            <a:r>
              <a:rPr sz="1800" spc="-5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and</a:t>
            </a:r>
            <a:r>
              <a:rPr sz="1800" spc="-12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Authorization</a:t>
            </a:r>
            <a:endParaRPr sz="1800" dirty="0">
              <a:latin typeface="Arial MT"/>
              <a:cs typeface="Arial MT"/>
            </a:endParaRPr>
          </a:p>
          <a:p>
            <a:pPr marL="25400">
              <a:lnSpc>
                <a:spcPct val="100000"/>
              </a:lnSpc>
              <a:spcBef>
                <a:spcPts val="420"/>
              </a:spcBef>
            </a:pPr>
            <a:r>
              <a:rPr sz="2100" dirty="0">
                <a:latin typeface="Arial MT"/>
                <a:cs typeface="Arial MT"/>
              </a:rPr>
              <a:t>Use</a:t>
            </a:r>
            <a:r>
              <a:rPr sz="2100" spc="-3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firewalls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only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to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protect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sensitive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servers</a:t>
            </a:r>
            <a:endParaRPr sz="2100" dirty="0">
              <a:latin typeface="Arial MT"/>
              <a:cs typeface="Arial MT"/>
            </a:endParaRPr>
          </a:p>
          <a:p>
            <a:pPr marL="325120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325120" algn="l"/>
              </a:tabLst>
            </a:pPr>
            <a:r>
              <a:rPr sz="1800" dirty="0">
                <a:latin typeface="Arial MT"/>
                <a:cs typeface="Arial MT"/>
              </a:rPr>
              <a:t>Public</a:t>
            </a:r>
            <a:r>
              <a:rPr sz="1800" spc="-3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facing,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separate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network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segment</a:t>
            </a:r>
            <a:endParaRPr sz="1800" dirty="0">
              <a:latin typeface="Arial MT"/>
              <a:cs typeface="Arial MT"/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67168AF5-FCD5-466A-96BD-D080005F30FC}"/>
              </a:ext>
            </a:extLst>
          </p:cNvPr>
          <p:cNvSpPr txBox="1"/>
          <p:nvPr/>
        </p:nvSpPr>
        <p:spPr>
          <a:xfrm>
            <a:off x="576542" y="3595512"/>
            <a:ext cx="12065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3" name="object 6">
            <a:extLst>
              <a:ext uri="{FF2B5EF4-FFF2-40B4-BE49-F238E27FC236}">
                <a16:creationId xmlns:a16="http://schemas.microsoft.com/office/drawing/2014/main" id="{299A8B91-4E9E-460C-94DB-62B4D8FD4ED6}"/>
              </a:ext>
            </a:extLst>
          </p:cNvPr>
          <p:cNvSpPr txBox="1"/>
          <p:nvPr/>
        </p:nvSpPr>
        <p:spPr>
          <a:xfrm>
            <a:off x="576542" y="4928961"/>
            <a:ext cx="12065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pic>
        <p:nvPicPr>
          <p:cNvPr id="14" name="object 7">
            <a:extLst>
              <a:ext uri="{FF2B5EF4-FFF2-40B4-BE49-F238E27FC236}">
                <a16:creationId xmlns:a16="http://schemas.microsoft.com/office/drawing/2014/main" id="{B7CCA643-7098-48DE-B8CD-232653C6C6AE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822288" y="2573581"/>
            <a:ext cx="1809356" cy="1809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37651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26A2AA18-9FD8-4FA5-9729-1BDF98D41DC8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2E145BBF-2616-4EDD-B8C8-9561364FD3A4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85C981B8-A131-4F28-BDC7-060BFF191EE4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F80A195E-49CD-4918-B6B9-54F86828EE71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1C7D20E8-287C-4B09-8BEE-3D0E1BC56D97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pic>
        <p:nvPicPr>
          <p:cNvPr id="9" name="Picture 24_0" descr="KENET-Watermark.png">
            <a:extLst>
              <a:ext uri="{FF2B5EF4-FFF2-40B4-BE49-F238E27FC236}">
                <a16:creationId xmlns:a16="http://schemas.microsoft.com/office/drawing/2014/main" id="{F484CEBB-1F97-4A0C-8BC5-3C689E3CF605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10" name="CustomShape 1">
            <a:extLst>
              <a:ext uri="{FF2B5EF4-FFF2-40B4-BE49-F238E27FC236}">
                <a16:creationId xmlns:a16="http://schemas.microsoft.com/office/drawing/2014/main" id="{D84D4059-74FA-447B-A8AC-B7C9C7D81E35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" name="CustomShape 2">
            <a:extLst>
              <a:ext uri="{FF2B5EF4-FFF2-40B4-BE49-F238E27FC236}">
                <a16:creationId xmlns:a16="http://schemas.microsoft.com/office/drawing/2014/main" id="{D5F4E258-3A37-4DFA-AFFF-7D3D50898E4C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2" name="Picture 4_0" descr="J:\Business\KENET\Kenet-logo.png">
            <a:extLst>
              <a:ext uri="{FF2B5EF4-FFF2-40B4-BE49-F238E27FC236}">
                <a16:creationId xmlns:a16="http://schemas.microsoft.com/office/drawing/2014/main" id="{4E4D1A52-84CC-49D9-93F5-82427BC7CA94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13" name="TextShape 3">
            <a:extLst>
              <a:ext uri="{FF2B5EF4-FFF2-40B4-BE49-F238E27FC236}">
                <a16:creationId xmlns:a16="http://schemas.microsoft.com/office/drawing/2014/main" id="{17F751F9-5E89-46BB-B75E-A1C6D7B055A0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pic>
        <p:nvPicPr>
          <p:cNvPr id="14" name="Picture 24_1" descr="KENET-Watermark.png">
            <a:extLst>
              <a:ext uri="{FF2B5EF4-FFF2-40B4-BE49-F238E27FC236}">
                <a16:creationId xmlns:a16="http://schemas.microsoft.com/office/drawing/2014/main" id="{F40AA02C-5432-45FD-BCA9-AE4D97C26C76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15" name="CustomShape 1">
            <a:extLst>
              <a:ext uri="{FF2B5EF4-FFF2-40B4-BE49-F238E27FC236}">
                <a16:creationId xmlns:a16="http://schemas.microsoft.com/office/drawing/2014/main" id="{47A134ED-1F86-4325-A52E-C47D76D1BCF7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" name="CustomShape 2">
            <a:extLst>
              <a:ext uri="{FF2B5EF4-FFF2-40B4-BE49-F238E27FC236}">
                <a16:creationId xmlns:a16="http://schemas.microsoft.com/office/drawing/2014/main" id="{B3807BBB-A0B9-4007-86B6-6D662EEB3285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7" name="Picture 4_1" descr="J:\Business\KENET\Kenet-logo.png">
            <a:extLst>
              <a:ext uri="{FF2B5EF4-FFF2-40B4-BE49-F238E27FC236}">
                <a16:creationId xmlns:a16="http://schemas.microsoft.com/office/drawing/2014/main" id="{02A3FBBB-6BBC-4059-8EE3-CCDFA1121E7C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18" name="TextShape 3">
            <a:extLst>
              <a:ext uri="{FF2B5EF4-FFF2-40B4-BE49-F238E27FC236}">
                <a16:creationId xmlns:a16="http://schemas.microsoft.com/office/drawing/2014/main" id="{5E584D4B-ACD9-4362-AC58-72C25AA3A35F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pic>
        <p:nvPicPr>
          <p:cNvPr id="19" name="Picture 3" descr="J:\Business\KENET\Transforming-EdthroughICT.png">
            <a:extLst>
              <a:ext uri="{FF2B5EF4-FFF2-40B4-BE49-F238E27FC236}">
                <a16:creationId xmlns:a16="http://schemas.microsoft.com/office/drawing/2014/main" id="{EF86F5EB-F103-4507-84C0-0435A0864A91}"/>
              </a:ext>
            </a:extLst>
          </p:cNvPr>
          <p:cNvPicPr/>
          <p:nvPr/>
        </p:nvPicPr>
        <p:blipFill>
          <a:blip r:embed="rId4"/>
          <a:srcRect l="75287" t="21402" r="13940" b="42866"/>
          <a:stretch/>
        </p:blipFill>
        <p:spPr>
          <a:xfrm>
            <a:off x="285840" y="0"/>
            <a:ext cx="428400" cy="356760"/>
          </a:xfrm>
          <a:prstGeom prst="rect">
            <a:avLst/>
          </a:prstGeom>
          <a:ln>
            <a:noFill/>
          </a:ln>
        </p:spPr>
      </p:pic>
      <p:sp>
        <p:nvSpPr>
          <p:cNvPr id="20" name="CustomShape 1">
            <a:extLst>
              <a:ext uri="{FF2B5EF4-FFF2-40B4-BE49-F238E27FC236}">
                <a16:creationId xmlns:a16="http://schemas.microsoft.com/office/drawing/2014/main" id="{7260CE8D-DAD6-406A-82D9-BE6799EB4BCA}"/>
              </a:ext>
            </a:extLst>
          </p:cNvPr>
          <p:cNvSpPr/>
          <p:nvPr/>
        </p:nvSpPr>
        <p:spPr>
          <a:xfrm flipH="1" flipV="1">
            <a:off x="-643680" y="-356760"/>
            <a:ext cx="10164600" cy="4833360"/>
          </a:xfrm>
          <a:custGeom>
            <a:avLst/>
            <a:gdLst/>
            <a:ahLst/>
            <a:cxnLst/>
            <a:rect l="l" t="t" r="r" b="b"/>
            <a:pathLst>
              <a:path w="12540" h="5963">
                <a:moveTo>
                  <a:pt x="12213" y="5963"/>
                </a:moveTo>
                <a:lnTo>
                  <a:pt x="146" y="5699"/>
                </a:lnTo>
                <a:cubicBezTo>
                  <a:pt x="122" y="4042"/>
                  <a:pt x="24" y="2002"/>
                  <a:pt x="0" y="345"/>
                </a:cubicBezTo>
                <a:lnTo>
                  <a:pt x="6405" y="345"/>
                </a:lnTo>
                <a:lnTo>
                  <a:pt x="6855" y="0"/>
                </a:lnTo>
                <a:lnTo>
                  <a:pt x="12540" y="0"/>
                </a:lnTo>
                <a:lnTo>
                  <a:pt x="12213" y="5963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" name="TextShape 2">
            <a:extLst>
              <a:ext uri="{FF2B5EF4-FFF2-40B4-BE49-F238E27FC236}">
                <a16:creationId xmlns:a16="http://schemas.microsoft.com/office/drawing/2014/main" id="{57C7B3E0-B19D-4ABE-BE78-EBE4FA5AC370}"/>
              </a:ext>
            </a:extLst>
          </p:cNvPr>
          <p:cNvSpPr txBox="1"/>
          <p:nvPr/>
        </p:nvSpPr>
        <p:spPr>
          <a:xfrm>
            <a:off x="640080" y="4476240"/>
            <a:ext cx="7883280" cy="170460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22" name="CustomShape 3">
            <a:extLst>
              <a:ext uri="{FF2B5EF4-FFF2-40B4-BE49-F238E27FC236}">
                <a16:creationId xmlns:a16="http://schemas.microsoft.com/office/drawing/2014/main" id="{F0895A64-85AF-4BBD-B3F2-AEE156E785E2}"/>
              </a:ext>
            </a:extLst>
          </p:cNvPr>
          <p:cNvSpPr/>
          <p:nvPr/>
        </p:nvSpPr>
        <p:spPr>
          <a:xfrm>
            <a:off x="640080" y="6059520"/>
            <a:ext cx="8503920" cy="80676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" name="CustomShape 4">
            <a:extLst>
              <a:ext uri="{FF2B5EF4-FFF2-40B4-BE49-F238E27FC236}">
                <a16:creationId xmlns:a16="http://schemas.microsoft.com/office/drawing/2014/main" id="{AE0FFD77-B533-4F27-B325-CCCFE31C09C8}"/>
              </a:ext>
            </a:extLst>
          </p:cNvPr>
          <p:cNvSpPr/>
          <p:nvPr/>
        </p:nvSpPr>
        <p:spPr>
          <a:xfrm>
            <a:off x="2377440" y="6583680"/>
            <a:ext cx="6583680" cy="2102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24" name="Picture 4" descr="J:\Business\KENET\Kenet-logo.png">
            <a:extLst>
              <a:ext uri="{FF2B5EF4-FFF2-40B4-BE49-F238E27FC236}">
                <a16:creationId xmlns:a16="http://schemas.microsoft.com/office/drawing/2014/main" id="{17045BF4-1A53-498E-B51C-96C5AED29C42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5000760" y="73800"/>
            <a:ext cx="3885840" cy="1308600"/>
          </a:xfrm>
          <a:prstGeom prst="rect">
            <a:avLst/>
          </a:prstGeom>
          <a:ln>
            <a:noFill/>
          </a:ln>
        </p:spPr>
      </p:pic>
      <p:sp>
        <p:nvSpPr>
          <p:cNvPr id="25" name="TextShape 5">
            <a:extLst>
              <a:ext uri="{FF2B5EF4-FFF2-40B4-BE49-F238E27FC236}">
                <a16:creationId xmlns:a16="http://schemas.microsoft.com/office/drawing/2014/main" id="{9574A4D5-E3D9-48F8-9473-D8D77C909CC3}"/>
              </a:ext>
            </a:extLst>
          </p:cNvPr>
          <p:cNvSpPr txBox="1"/>
          <p:nvPr/>
        </p:nvSpPr>
        <p:spPr>
          <a:xfrm>
            <a:off x="714240" y="1809000"/>
            <a:ext cx="8131126" cy="20815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70000"/>
              </a:lnSpc>
            </a:pPr>
            <a:r>
              <a:rPr lang="en-US" sz="6000" b="1" strike="noStrike" spc="-1" dirty="0">
                <a:solidFill>
                  <a:schemeClr val="bg1"/>
                </a:solidFill>
                <a:latin typeface="Calibri"/>
              </a:rPr>
              <a:t>ENCRYPTION </a:t>
            </a:r>
          </a:p>
        </p:txBody>
      </p:sp>
    </p:spTree>
    <p:extLst>
      <p:ext uri="{BB962C8B-B14F-4D97-AF65-F5344CB8AC3E}">
        <p14:creationId xmlns:p14="http://schemas.microsoft.com/office/powerpoint/2010/main" val="154613714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161161DC-C6A1-400E-8564-3F5AE6DA26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86C6CB6E-3C31-43F9-B32B-ADC5A808942A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C94BA0B5-9B88-4958-A967-6620177712DC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29579CF2-BEFF-4491-8A20-678379D11657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1E4BAE86-874B-4421-9F64-78AB0F3F7AC3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21C56604-7258-48DA-9A6B-2FBF0E0AA25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09937" y="1095614"/>
            <a:ext cx="76352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778125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Encryption</a:t>
            </a: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3EF59CDD-4A90-4EEF-9CEA-9E1F115A9AF9}"/>
              </a:ext>
            </a:extLst>
          </p:cNvPr>
          <p:cNvSpPr txBox="1"/>
          <p:nvPr/>
        </p:nvSpPr>
        <p:spPr>
          <a:xfrm>
            <a:off x="401582" y="1743810"/>
            <a:ext cx="8840892" cy="4181722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368300" indent="-342900">
              <a:lnSpc>
                <a:spcPct val="100000"/>
              </a:lnSpc>
              <a:spcBef>
                <a:spcPts val="520"/>
              </a:spcBef>
              <a:buFont typeface="Arial" panose="020B0604020202020204" pitchFamily="34" charset="0"/>
              <a:buChar char="•"/>
            </a:pPr>
            <a:r>
              <a:rPr sz="2400" dirty="0">
                <a:latin typeface="Arial MT"/>
                <a:cs typeface="Arial MT"/>
              </a:rPr>
              <a:t>Encryption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is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important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to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prevent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eavesdropping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by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bad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actors</a:t>
            </a:r>
            <a:endParaRPr sz="2400" dirty="0">
              <a:latin typeface="Arial MT"/>
              <a:cs typeface="Arial MT"/>
            </a:endParaRPr>
          </a:p>
          <a:p>
            <a:pPr marL="325120" indent="-213995">
              <a:lnSpc>
                <a:spcPct val="100000"/>
              </a:lnSpc>
              <a:spcBef>
                <a:spcPts val="359"/>
              </a:spcBef>
              <a:buChar char="–"/>
              <a:tabLst>
                <a:tab pos="325120" algn="l"/>
              </a:tabLst>
            </a:pPr>
            <a:r>
              <a:rPr sz="2000" dirty="0">
                <a:latin typeface="Arial MT"/>
                <a:cs typeface="Arial MT"/>
              </a:rPr>
              <a:t>Protect</a:t>
            </a:r>
            <a:r>
              <a:rPr sz="2000" spc="-4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sensitive</a:t>
            </a:r>
            <a:r>
              <a:rPr sz="2000" spc="-35" dirty="0">
                <a:latin typeface="Arial MT"/>
                <a:cs typeface="Arial MT"/>
              </a:rPr>
              <a:t> </a:t>
            </a:r>
            <a:r>
              <a:rPr sz="2000" spc="-20" dirty="0">
                <a:latin typeface="Arial MT"/>
                <a:cs typeface="Arial MT"/>
              </a:rPr>
              <a:t>data</a:t>
            </a:r>
            <a:endParaRPr sz="2000" dirty="0">
              <a:latin typeface="Arial MT"/>
              <a:cs typeface="Arial MT"/>
            </a:endParaRPr>
          </a:p>
          <a:p>
            <a:pPr marL="325120" indent="-213995">
              <a:lnSpc>
                <a:spcPct val="100000"/>
              </a:lnSpc>
              <a:spcBef>
                <a:spcPts val="359"/>
              </a:spcBef>
              <a:buChar char="–"/>
              <a:tabLst>
                <a:tab pos="325120" algn="l"/>
              </a:tabLst>
            </a:pPr>
            <a:r>
              <a:rPr sz="2000" dirty="0">
                <a:latin typeface="Arial MT"/>
                <a:cs typeface="Arial MT"/>
              </a:rPr>
              <a:t>Protect</a:t>
            </a:r>
            <a:r>
              <a:rPr sz="2000" spc="-35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passwords</a:t>
            </a:r>
            <a:endParaRPr sz="2000" dirty="0">
              <a:latin typeface="Arial MT"/>
              <a:cs typeface="Arial MT"/>
            </a:endParaRPr>
          </a:p>
          <a:p>
            <a:pPr marL="368300" marR="2070100" indent="-342900">
              <a:lnSpc>
                <a:spcPct val="116599"/>
              </a:lnSpc>
              <a:buFont typeface="Arial" panose="020B0604020202020204" pitchFamily="34" charset="0"/>
              <a:buChar char="•"/>
            </a:pPr>
            <a:r>
              <a:rPr sz="2400" dirty="0">
                <a:latin typeface="Arial MT"/>
                <a:cs typeface="Arial MT"/>
              </a:rPr>
              <a:t>Use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full-</a:t>
            </a:r>
            <a:r>
              <a:rPr sz="2400" dirty="0">
                <a:latin typeface="Arial MT"/>
                <a:cs typeface="Arial MT"/>
              </a:rPr>
              <a:t>disk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encryption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on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laptops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and</a:t>
            </a:r>
            <a:r>
              <a:rPr lang="en-US" sz="2400" spc="-15" dirty="0">
                <a:latin typeface="Arial MT"/>
                <a:cs typeface="Arial MT"/>
              </a:rPr>
              <a:t>  </a:t>
            </a:r>
            <a:r>
              <a:rPr sz="2400" spc="-10" dirty="0">
                <a:latin typeface="Arial MT"/>
                <a:cs typeface="Arial MT"/>
              </a:rPr>
              <a:t>desktops</a:t>
            </a:r>
            <a:endParaRPr lang="en-US" sz="2400" spc="-10" dirty="0">
              <a:latin typeface="Arial MT"/>
              <a:cs typeface="Arial MT"/>
            </a:endParaRPr>
          </a:p>
          <a:p>
            <a:pPr marL="368300" marR="2070100" indent="-342900">
              <a:lnSpc>
                <a:spcPct val="116599"/>
              </a:lnSpc>
              <a:buFont typeface="Arial" panose="020B0604020202020204" pitchFamily="34" charset="0"/>
              <a:buChar char="•"/>
            </a:pPr>
            <a:r>
              <a:rPr sz="2400" dirty="0">
                <a:latin typeface="Arial MT"/>
                <a:cs typeface="Arial MT"/>
              </a:rPr>
              <a:t>Disable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clear-</a:t>
            </a:r>
            <a:r>
              <a:rPr sz="2400" dirty="0">
                <a:latin typeface="Arial MT"/>
                <a:cs typeface="Arial MT"/>
              </a:rPr>
              <a:t>text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password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protocols</a:t>
            </a:r>
            <a:endParaRPr sz="2400" dirty="0">
              <a:latin typeface="Arial MT"/>
              <a:cs typeface="Arial MT"/>
            </a:endParaRPr>
          </a:p>
          <a:p>
            <a:pPr marL="325120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325120" algn="l"/>
              </a:tabLst>
            </a:pPr>
            <a:r>
              <a:rPr sz="2000" dirty="0">
                <a:latin typeface="Arial MT"/>
                <a:cs typeface="Arial MT"/>
              </a:rPr>
              <a:t>Disable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telnet,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ftp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(and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use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ssh,</a:t>
            </a:r>
            <a:r>
              <a:rPr sz="2000" spc="-20" dirty="0">
                <a:latin typeface="Arial MT"/>
                <a:cs typeface="Arial MT"/>
              </a:rPr>
              <a:t> scp)</a:t>
            </a:r>
            <a:endParaRPr sz="2000" dirty="0">
              <a:latin typeface="Arial MT"/>
              <a:cs typeface="Arial MT"/>
            </a:endParaRPr>
          </a:p>
          <a:p>
            <a:pPr marL="325120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325120" algn="l"/>
              </a:tabLst>
            </a:pPr>
            <a:r>
              <a:rPr sz="2000" dirty="0">
                <a:latin typeface="Arial MT"/>
                <a:cs typeface="Arial MT"/>
              </a:rPr>
              <a:t>Only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allow</a:t>
            </a:r>
            <a:r>
              <a:rPr sz="2000" spc="-4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TLS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based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POP3</a:t>
            </a:r>
            <a:r>
              <a:rPr sz="2000" spc="-1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and</a:t>
            </a:r>
            <a:r>
              <a:rPr sz="2000" spc="-10" dirty="0">
                <a:latin typeface="Arial MT"/>
                <a:cs typeface="Arial MT"/>
              </a:rPr>
              <a:t> </a:t>
            </a:r>
            <a:r>
              <a:rPr sz="2000" spc="-20" dirty="0">
                <a:latin typeface="Arial MT"/>
                <a:cs typeface="Arial MT"/>
              </a:rPr>
              <a:t>IMAP</a:t>
            </a:r>
            <a:endParaRPr sz="2000" dirty="0">
              <a:latin typeface="Arial MT"/>
              <a:cs typeface="Arial MT"/>
            </a:endParaRPr>
          </a:p>
          <a:p>
            <a:pPr marL="325120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325120" algn="l"/>
              </a:tabLst>
            </a:pPr>
            <a:r>
              <a:rPr sz="2000" dirty="0">
                <a:latin typeface="Arial MT"/>
                <a:cs typeface="Arial MT"/>
              </a:rPr>
              <a:t>Move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all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web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traffic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to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HTTPS.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Browsers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are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making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this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more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imperative.</a:t>
            </a:r>
            <a:endParaRPr sz="2000" dirty="0">
              <a:latin typeface="Arial MT"/>
              <a:cs typeface="Arial MT"/>
            </a:endParaRPr>
          </a:p>
          <a:p>
            <a:pPr marL="623570" lvl="1" indent="-169545">
              <a:lnSpc>
                <a:spcPct val="100000"/>
              </a:lnSpc>
              <a:spcBef>
                <a:spcPts val="300"/>
              </a:spcBef>
              <a:buChar char="•"/>
              <a:tabLst>
                <a:tab pos="623570" algn="l"/>
              </a:tabLst>
            </a:pPr>
            <a:r>
              <a:rPr sz="1600" dirty="0">
                <a:latin typeface="Arial MT"/>
                <a:cs typeface="Arial MT"/>
              </a:rPr>
              <a:t>Let’s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Encrypt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(</a:t>
            </a:r>
            <a:r>
              <a:rPr sz="1600" u="sng" spc="-10" dirty="0">
                <a:solidFill>
                  <a:srgbClr val="0544AC"/>
                </a:solidFill>
                <a:uFill>
                  <a:solidFill>
                    <a:srgbClr val="0544AC"/>
                  </a:solidFill>
                </a:uFill>
                <a:latin typeface="Arial MT"/>
                <a:cs typeface="Arial MT"/>
                <a:hlinkClick r:id="rId4"/>
              </a:rPr>
              <a:t>https://letsencrypt.org/</a:t>
            </a:r>
            <a:r>
              <a:rPr sz="1600" spc="-10" dirty="0">
                <a:latin typeface="Arial MT"/>
                <a:cs typeface="Arial MT"/>
              </a:rPr>
              <a:t>)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makes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this</a:t>
            </a:r>
            <a:r>
              <a:rPr sz="1600" spc="-10" dirty="0">
                <a:latin typeface="Arial MT"/>
                <a:cs typeface="Arial MT"/>
              </a:rPr>
              <a:t> </a:t>
            </a:r>
            <a:r>
              <a:rPr sz="1600" i="1" dirty="0">
                <a:latin typeface="Arial"/>
                <a:cs typeface="Arial"/>
              </a:rPr>
              <a:t>so</a:t>
            </a:r>
            <a:r>
              <a:rPr sz="1600" i="1" spc="-20" dirty="0">
                <a:latin typeface="Arial"/>
                <a:cs typeface="Arial"/>
              </a:rPr>
              <a:t> </a:t>
            </a:r>
            <a:r>
              <a:rPr sz="1600" i="1" dirty="0">
                <a:latin typeface="Arial"/>
                <a:cs typeface="Arial"/>
              </a:rPr>
              <a:t>much</a:t>
            </a:r>
            <a:r>
              <a:rPr sz="1600" i="1" spc="-20" dirty="0">
                <a:latin typeface="Arial"/>
                <a:cs typeface="Arial"/>
              </a:rPr>
              <a:t> </a:t>
            </a:r>
            <a:r>
              <a:rPr sz="1600" i="1" spc="-10" dirty="0">
                <a:latin typeface="Arial"/>
                <a:cs typeface="Arial"/>
              </a:rPr>
              <a:t>easier.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A051F1A9-6EAE-4D65-87D2-6FE08E812304}"/>
              </a:ext>
            </a:extLst>
          </p:cNvPr>
          <p:cNvSpPr txBox="1"/>
          <p:nvPr/>
        </p:nvSpPr>
        <p:spPr>
          <a:xfrm>
            <a:off x="465602" y="3096080"/>
            <a:ext cx="120650" cy="772160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20"/>
              </a:spcBef>
            </a:pPr>
            <a:endParaRPr sz="2100" dirty="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415"/>
              </a:spcBef>
            </a:pPr>
            <a:endParaRPr sz="2100" dirty="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268521187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4A470404-B8AF-4E69-AB46-33D36E48C7B5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7EA9DE21-0E01-4125-BD66-E7F3191E2F0A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90F8EC92-D779-4375-9494-18FCEF73A9C0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399875DA-BD0C-497E-B1C0-3B904DB7426E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74664F30-B773-4CD4-B297-48BBD7E06473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AFA016FB-C253-458F-94BA-D3E2A607FF4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54380" y="1293480"/>
            <a:ext cx="76352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227580">
              <a:lnSpc>
                <a:spcPct val="100000"/>
              </a:lnSpc>
              <a:spcBef>
                <a:spcPts val="100"/>
              </a:spcBef>
            </a:pPr>
            <a:r>
              <a:rPr dirty="0"/>
              <a:t>SSL</a:t>
            </a:r>
            <a:r>
              <a:rPr spc="-155" dirty="0"/>
              <a:t> </a:t>
            </a:r>
            <a:r>
              <a:rPr spc="-10" dirty="0"/>
              <a:t>Certificates</a:t>
            </a: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F29768B6-2811-4998-8635-E6CCEB903656}"/>
              </a:ext>
            </a:extLst>
          </p:cNvPr>
          <p:cNvSpPr txBox="1"/>
          <p:nvPr/>
        </p:nvSpPr>
        <p:spPr>
          <a:xfrm>
            <a:off x="820877" y="2126180"/>
            <a:ext cx="7436484" cy="3831818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368300" indent="-342900">
              <a:lnSpc>
                <a:spcPct val="100000"/>
              </a:lnSpc>
              <a:spcBef>
                <a:spcPts val="520"/>
              </a:spcBef>
              <a:buFont typeface="Arial" panose="020B0604020202020204" pitchFamily="34" charset="0"/>
              <a:buChar char="•"/>
            </a:pPr>
            <a:r>
              <a:rPr sz="2400" dirty="0">
                <a:latin typeface="Arial MT"/>
                <a:cs typeface="Arial MT"/>
              </a:rPr>
              <a:t>Don’t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use</a:t>
            </a:r>
            <a:r>
              <a:rPr sz="2400" spc="-10" dirty="0">
                <a:latin typeface="Arial MT"/>
                <a:cs typeface="Arial MT"/>
              </a:rPr>
              <a:t> self-</a:t>
            </a:r>
            <a:r>
              <a:rPr sz="2400" dirty="0">
                <a:latin typeface="Arial MT"/>
                <a:cs typeface="Arial MT"/>
              </a:rPr>
              <a:t>signed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for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public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services</a:t>
            </a:r>
            <a:endParaRPr sz="2400" dirty="0">
              <a:latin typeface="Arial MT"/>
              <a:cs typeface="Arial MT"/>
            </a:endParaRPr>
          </a:p>
          <a:p>
            <a:pPr marL="325120" marR="17780" indent="-214629">
              <a:lnSpc>
                <a:spcPct val="100000"/>
              </a:lnSpc>
              <a:spcBef>
                <a:spcPts val="359"/>
              </a:spcBef>
              <a:buChar char="–"/>
              <a:tabLst>
                <a:tab pos="325120" algn="l"/>
              </a:tabLst>
            </a:pPr>
            <a:r>
              <a:rPr sz="2000" dirty="0">
                <a:latin typeface="Arial MT"/>
                <a:cs typeface="Arial MT"/>
              </a:rPr>
              <a:t>They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teach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users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bad</a:t>
            </a:r>
            <a:r>
              <a:rPr sz="2000" spc="-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habits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(that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it</a:t>
            </a:r>
            <a:r>
              <a:rPr sz="2000" spc="-1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is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OK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to</a:t>
            </a:r>
            <a:r>
              <a:rPr sz="2000" spc="-1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click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through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an</a:t>
            </a:r>
            <a:r>
              <a:rPr sz="2000" spc="-10" dirty="0">
                <a:latin typeface="Arial MT"/>
                <a:cs typeface="Arial MT"/>
              </a:rPr>
              <a:t> unknown </a:t>
            </a:r>
            <a:r>
              <a:rPr sz="2000" dirty="0">
                <a:latin typeface="Arial MT"/>
                <a:cs typeface="Arial MT"/>
              </a:rPr>
              <a:t>certificate</a:t>
            </a:r>
            <a:r>
              <a:rPr sz="2000" spc="-55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dialogue)</a:t>
            </a:r>
            <a:endParaRPr sz="2000" dirty="0">
              <a:latin typeface="Arial MT"/>
              <a:cs typeface="Arial MT"/>
            </a:endParaRPr>
          </a:p>
          <a:p>
            <a:pPr marL="367665" indent="-342900">
              <a:lnSpc>
                <a:spcPct val="100000"/>
              </a:lnSpc>
              <a:spcBef>
                <a:spcPts val="420"/>
              </a:spcBef>
              <a:buFont typeface="Arial" panose="020B0604020202020204" pitchFamily="34" charset="0"/>
              <a:buChar char="•"/>
            </a:pPr>
            <a:r>
              <a:rPr sz="2400" dirty="0">
                <a:latin typeface="Arial MT"/>
                <a:cs typeface="Arial MT"/>
              </a:rPr>
              <a:t>Get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certificates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from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well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known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certificate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authorities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(CA)*</a:t>
            </a:r>
            <a:endParaRPr sz="2400" dirty="0">
              <a:latin typeface="Arial MT"/>
              <a:cs typeface="Arial MT"/>
            </a:endParaRPr>
          </a:p>
          <a:p>
            <a:pPr marL="325120" marR="364490" indent="-214629">
              <a:lnSpc>
                <a:spcPct val="100000"/>
              </a:lnSpc>
              <a:spcBef>
                <a:spcPts val="355"/>
              </a:spcBef>
              <a:buChar char="–"/>
              <a:tabLst>
                <a:tab pos="325120" algn="l"/>
              </a:tabLst>
            </a:pPr>
            <a:r>
              <a:rPr sz="2000" dirty="0">
                <a:latin typeface="Arial MT"/>
                <a:cs typeface="Arial MT"/>
              </a:rPr>
              <a:t>Let’s</a:t>
            </a:r>
            <a:r>
              <a:rPr sz="2000" spc="-1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Encrypt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is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</a:t>
            </a:r>
            <a:r>
              <a:rPr sz="2000" spc="-1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relatively</a:t>
            </a:r>
            <a:r>
              <a:rPr sz="2000" spc="-1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new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Certificate</a:t>
            </a:r>
            <a:r>
              <a:rPr sz="2000" spc="-11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Authority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providing</a:t>
            </a:r>
            <a:r>
              <a:rPr sz="2000" spc="-10" dirty="0">
                <a:latin typeface="Arial MT"/>
                <a:cs typeface="Arial MT"/>
              </a:rPr>
              <a:t> free, </a:t>
            </a:r>
            <a:r>
              <a:rPr sz="2000" dirty="0">
                <a:latin typeface="Arial MT"/>
                <a:cs typeface="Arial MT"/>
              </a:rPr>
              <a:t>automated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and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open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certificates:</a:t>
            </a:r>
            <a:endParaRPr sz="2000" dirty="0">
              <a:latin typeface="Arial MT"/>
              <a:cs typeface="Arial MT"/>
            </a:endParaRPr>
          </a:p>
          <a:p>
            <a:pPr marL="325120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325120" algn="l"/>
              </a:tabLst>
            </a:pPr>
            <a:r>
              <a:rPr sz="2000" spc="-10" dirty="0">
                <a:solidFill>
                  <a:srgbClr val="0544AC"/>
                </a:solidFill>
                <a:latin typeface="Arial MT"/>
                <a:cs typeface="Arial MT"/>
              </a:rPr>
              <a:t>https://letsencrypt.org/</a:t>
            </a:r>
            <a:endParaRPr sz="2000" dirty="0">
              <a:latin typeface="Arial MT"/>
              <a:cs typeface="Arial MT"/>
            </a:endParaRPr>
          </a:p>
          <a:p>
            <a:pPr marL="368300" indent="-342900">
              <a:lnSpc>
                <a:spcPct val="100000"/>
              </a:lnSpc>
              <a:spcBef>
                <a:spcPts val="420"/>
              </a:spcBef>
              <a:buFont typeface="Arial" panose="020B0604020202020204" pitchFamily="34" charset="0"/>
              <a:buChar char="•"/>
            </a:pPr>
            <a:r>
              <a:rPr sz="2400" dirty="0">
                <a:latin typeface="Arial MT"/>
                <a:cs typeface="Arial MT"/>
              </a:rPr>
              <a:t>Larger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campuses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may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want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to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provide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certificate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service</a:t>
            </a:r>
            <a:endParaRPr sz="2400" dirty="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138456598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67794613-278A-459C-BFF3-CE454E1F3758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6E42E3E2-56AB-4767-86DC-6D675B0E2194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57098510-0E2B-468A-9C36-C026FD5B590C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3E70619B-8AA7-4044-96C2-48194027708E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EEC4612C-052E-4223-A554-51C363C41534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77A7C6C6-17A9-476C-8660-B40AC06B709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221616" y="1040908"/>
            <a:ext cx="1489866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0" dirty="0"/>
              <a:t>2FA</a:t>
            </a:r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2A3C4570-B3C4-4C2C-97A6-66B4C312B4C1}"/>
              </a:ext>
            </a:extLst>
          </p:cNvPr>
          <p:cNvSpPr txBox="1"/>
          <p:nvPr/>
        </p:nvSpPr>
        <p:spPr>
          <a:xfrm>
            <a:off x="731660" y="2586619"/>
            <a:ext cx="120650" cy="772160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20"/>
              </a:spcBef>
            </a:pPr>
            <a:endParaRPr sz="2100" dirty="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415"/>
              </a:spcBef>
            </a:pPr>
            <a:endParaRPr sz="2100" dirty="0">
              <a:latin typeface="Arial MT"/>
              <a:cs typeface="Arial MT"/>
            </a:endParaRP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D7790195-D7D7-4205-BB99-7D4B9898059A}"/>
              </a:ext>
            </a:extLst>
          </p:cNvPr>
          <p:cNvSpPr txBox="1"/>
          <p:nvPr/>
        </p:nvSpPr>
        <p:spPr>
          <a:xfrm>
            <a:off x="963115" y="1895634"/>
            <a:ext cx="7217409" cy="4252446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381000" indent="-342900">
              <a:lnSpc>
                <a:spcPct val="100000"/>
              </a:lnSpc>
              <a:spcBef>
                <a:spcPts val="520"/>
              </a:spcBef>
              <a:buFont typeface="Arial" panose="020B0604020202020204" pitchFamily="34" charset="0"/>
              <a:buChar char="•"/>
            </a:pPr>
            <a:r>
              <a:rPr sz="2800" dirty="0">
                <a:latin typeface="Arial MT"/>
                <a:cs typeface="Arial MT"/>
              </a:rPr>
              <a:t>Two</a:t>
            </a:r>
            <a:r>
              <a:rPr sz="2800" spc="-12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Factor</a:t>
            </a:r>
            <a:r>
              <a:rPr sz="2800" spc="-145" dirty="0">
                <a:latin typeface="Arial MT"/>
                <a:cs typeface="Arial MT"/>
              </a:rPr>
              <a:t> </a:t>
            </a:r>
            <a:r>
              <a:rPr sz="2800" spc="-10" dirty="0">
                <a:latin typeface="Arial MT"/>
                <a:cs typeface="Arial MT"/>
              </a:rPr>
              <a:t>Authentication</a:t>
            </a:r>
            <a:endParaRPr sz="2800" dirty="0">
              <a:latin typeface="Arial MT"/>
              <a:cs typeface="Arial MT"/>
            </a:endParaRPr>
          </a:p>
          <a:p>
            <a:pPr marL="381000" indent="-342900">
              <a:lnSpc>
                <a:spcPct val="100000"/>
              </a:lnSpc>
              <a:spcBef>
                <a:spcPts val="415"/>
              </a:spcBef>
              <a:buFont typeface="Arial" panose="020B0604020202020204" pitchFamily="34" charset="0"/>
              <a:buChar char="•"/>
            </a:pPr>
            <a:r>
              <a:rPr sz="2800" dirty="0">
                <a:latin typeface="Arial MT"/>
                <a:cs typeface="Arial MT"/>
              </a:rPr>
              <a:t>Password</a:t>
            </a:r>
            <a:r>
              <a:rPr sz="2800" spc="-3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plus</a:t>
            </a:r>
            <a:r>
              <a:rPr sz="2800" spc="-2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secondary</a:t>
            </a:r>
            <a:r>
              <a:rPr sz="2800" spc="-3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authentication,</a:t>
            </a:r>
            <a:r>
              <a:rPr sz="2800" spc="-25" dirty="0">
                <a:latin typeface="Arial MT"/>
                <a:cs typeface="Arial MT"/>
              </a:rPr>
              <a:t> </a:t>
            </a:r>
            <a:r>
              <a:rPr sz="2800" spc="-20" dirty="0">
                <a:latin typeface="Arial MT"/>
                <a:cs typeface="Arial MT"/>
              </a:rPr>
              <a:t>e.g.</a:t>
            </a:r>
            <a:endParaRPr sz="2800" dirty="0">
              <a:latin typeface="Arial MT"/>
              <a:cs typeface="Arial MT"/>
            </a:endParaRPr>
          </a:p>
          <a:p>
            <a:pPr marL="337820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337820" algn="l"/>
              </a:tabLst>
            </a:pPr>
            <a:r>
              <a:rPr sz="2400" spc="-20" dirty="0">
                <a:latin typeface="Arial MT"/>
                <a:cs typeface="Arial MT"/>
              </a:rPr>
              <a:t>SMS/Text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with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code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that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expires</a:t>
            </a:r>
            <a:endParaRPr sz="2400" dirty="0">
              <a:latin typeface="Arial MT"/>
              <a:cs typeface="Arial MT"/>
            </a:endParaRPr>
          </a:p>
          <a:p>
            <a:pPr marL="337820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337820" algn="l"/>
              </a:tabLst>
            </a:pPr>
            <a:r>
              <a:rPr sz="2400" dirty="0">
                <a:latin typeface="Arial MT"/>
                <a:cs typeface="Arial MT"/>
              </a:rPr>
              <a:t>Email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with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</a:t>
            </a:r>
            <a:r>
              <a:rPr sz="2400" spc="-10" dirty="0">
                <a:latin typeface="Arial MT"/>
                <a:cs typeface="Arial MT"/>
              </a:rPr>
              <a:t> one-</a:t>
            </a:r>
            <a:r>
              <a:rPr sz="2400" dirty="0">
                <a:latin typeface="Arial MT"/>
                <a:cs typeface="Arial MT"/>
              </a:rPr>
              <a:t>time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code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that</a:t>
            </a:r>
            <a:r>
              <a:rPr sz="2400" spc="-10" dirty="0">
                <a:latin typeface="Arial MT"/>
                <a:cs typeface="Arial MT"/>
              </a:rPr>
              <a:t> expires</a:t>
            </a:r>
            <a:endParaRPr sz="2400" dirty="0">
              <a:latin typeface="Arial MT"/>
              <a:cs typeface="Arial MT"/>
            </a:endParaRPr>
          </a:p>
          <a:p>
            <a:pPr marL="337820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337820" algn="l"/>
              </a:tabLst>
            </a:pPr>
            <a:r>
              <a:rPr sz="2400" dirty="0">
                <a:latin typeface="Arial MT"/>
                <a:cs typeface="Arial MT"/>
              </a:rPr>
              <a:t>Software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with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time-</a:t>
            </a:r>
            <a:r>
              <a:rPr sz="2400" dirty="0">
                <a:latin typeface="Arial MT"/>
                <a:cs typeface="Arial MT"/>
              </a:rPr>
              <a:t>based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code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(TOTP),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e.g.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Google</a:t>
            </a:r>
            <a:r>
              <a:rPr sz="2400" spc="-110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Authenticator</a:t>
            </a:r>
            <a:endParaRPr sz="2400" dirty="0">
              <a:latin typeface="Arial MT"/>
              <a:cs typeface="Arial MT"/>
            </a:endParaRPr>
          </a:p>
          <a:p>
            <a:pPr marL="337820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337820" algn="l"/>
              </a:tabLst>
            </a:pPr>
            <a:r>
              <a:rPr sz="2400" dirty="0">
                <a:latin typeface="Arial MT"/>
                <a:cs typeface="Arial MT"/>
              </a:rPr>
              <a:t>Push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to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phone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app,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e.g.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Duo,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Ping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Identity,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Microsoft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authenticator</a:t>
            </a:r>
            <a:endParaRPr sz="2400" dirty="0">
              <a:latin typeface="Arial MT"/>
              <a:cs typeface="Arial MT"/>
            </a:endParaRPr>
          </a:p>
          <a:p>
            <a:pPr marL="337820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337820" algn="l"/>
              </a:tabLst>
            </a:pPr>
            <a:r>
              <a:rPr sz="2400" dirty="0">
                <a:latin typeface="Arial MT"/>
                <a:cs typeface="Arial MT"/>
              </a:rPr>
              <a:t>Physical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tokens,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e.g.</a:t>
            </a:r>
            <a:r>
              <a:rPr sz="2400" spc="-55" dirty="0">
                <a:latin typeface="Arial MT"/>
                <a:cs typeface="Arial MT"/>
              </a:rPr>
              <a:t> </a:t>
            </a:r>
            <a:r>
              <a:rPr sz="2400" spc="-25" dirty="0">
                <a:latin typeface="Arial MT"/>
                <a:cs typeface="Arial MT"/>
              </a:rPr>
              <a:t>Yubikey,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Webauthn/U2F</a:t>
            </a:r>
            <a:endParaRPr sz="2400" dirty="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324687628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EC03CF0C-113E-4B24-8B4A-F522B9D83116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74C9FC29-B196-4C4B-9541-887FF661D063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A242CA50-0BE7-4D30-8E36-F53BE29799F5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D1704499-8DC9-4556-A512-64DEAD8352FD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BEC2288D-9F8E-4567-B7E7-A80197CFDA86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pic>
        <p:nvPicPr>
          <p:cNvPr id="9" name="Picture 24_1" descr="KENET-Watermark.png">
            <a:extLst>
              <a:ext uri="{FF2B5EF4-FFF2-40B4-BE49-F238E27FC236}">
                <a16:creationId xmlns:a16="http://schemas.microsoft.com/office/drawing/2014/main" id="{74B6E13B-E637-4DBB-91D1-8B92C939CE92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10" name="CustomShape 1">
            <a:extLst>
              <a:ext uri="{FF2B5EF4-FFF2-40B4-BE49-F238E27FC236}">
                <a16:creationId xmlns:a16="http://schemas.microsoft.com/office/drawing/2014/main" id="{1DD218F5-0B77-483B-BE2F-6E58A5160327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" name="CustomShape 2">
            <a:extLst>
              <a:ext uri="{FF2B5EF4-FFF2-40B4-BE49-F238E27FC236}">
                <a16:creationId xmlns:a16="http://schemas.microsoft.com/office/drawing/2014/main" id="{BA9D93C6-03E0-4317-991C-FED37F0E4636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2" name="Picture 4_1" descr="J:\Business\KENET\Kenet-logo.png">
            <a:extLst>
              <a:ext uri="{FF2B5EF4-FFF2-40B4-BE49-F238E27FC236}">
                <a16:creationId xmlns:a16="http://schemas.microsoft.com/office/drawing/2014/main" id="{85CF6412-0816-4BF8-9C26-FDA67A625836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13" name="TextShape 3">
            <a:extLst>
              <a:ext uri="{FF2B5EF4-FFF2-40B4-BE49-F238E27FC236}">
                <a16:creationId xmlns:a16="http://schemas.microsoft.com/office/drawing/2014/main" id="{6C67FC0B-9E2D-4C85-AC19-0F5F406CC244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pic>
        <p:nvPicPr>
          <p:cNvPr id="14" name="Picture 3" descr="J:\Business\KENET\Transforming-EdthroughICT.png">
            <a:extLst>
              <a:ext uri="{FF2B5EF4-FFF2-40B4-BE49-F238E27FC236}">
                <a16:creationId xmlns:a16="http://schemas.microsoft.com/office/drawing/2014/main" id="{B317D72E-946A-4613-8C64-47DFEBBA6A95}"/>
              </a:ext>
            </a:extLst>
          </p:cNvPr>
          <p:cNvPicPr/>
          <p:nvPr/>
        </p:nvPicPr>
        <p:blipFill>
          <a:blip r:embed="rId4"/>
          <a:srcRect l="75287" t="21402" r="13940" b="42866"/>
          <a:stretch/>
        </p:blipFill>
        <p:spPr>
          <a:xfrm>
            <a:off x="285840" y="0"/>
            <a:ext cx="428400" cy="356760"/>
          </a:xfrm>
          <a:prstGeom prst="rect">
            <a:avLst/>
          </a:prstGeom>
          <a:ln>
            <a:noFill/>
          </a:ln>
        </p:spPr>
      </p:pic>
      <p:sp>
        <p:nvSpPr>
          <p:cNvPr id="15" name="CustomShape 1">
            <a:extLst>
              <a:ext uri="{FF2B5EF4-FFF2-40B4-BE49-F238E27FC236}">
                <a16:creationId xmlns:a16="http://schemas.microsoft.com/office/drawing/2014/main" id="{FB441FC1-A7C5-49F0-8EA2-339F9DAA3B76}"/>
              </a:ext>
            </a:extLst>
          </p:cNvPr>
          <p:cNvSpPr/>
          <p:nvPr/>
        </p:nvSpPr>
        <p:spPr>
          <a:xfrm flipH="1" flipV="1">
            <a:off x="-643680" y="-356760"/>
            <a:ext cx="10164600" cy="4833360"/>
          </a:xfrm>
          <a:custGeom>
            <a:avLst/>
            <a:gdLst/>
            <a:ahLst/>
            <a:cxnLst/>
            <a:rect l="l" t="t" r="r" b="b"/>
            <a:pathLst>
              <a:path w="12540" h="5963">
                <a:moveTo>
                  <a:pt x="12213" y="5963"/>
                </a:moveTo>
                <a:lnTo>
                  <a:pt x="146" y="5699"/>
                </a:lnTo>
                <a:cubicBezTo>
                  <a:pt x="122" y="4042"/>
                  <a:pt x="24" y="2002"/>
                  <a:pt x="0" y="345"/>
                </a:cubicBezTo>
                <a:lnTo>
                  <a:pt x="6405" y="345"/>
                </a:lnTo>
                <a:lnTo>
                  <a:pt x="6855" y="0"/>
                </a:lnTo>
                <a:lnTo>
                  <a:pt x="12540" y="0"/>
                </a:lnTo>
                <a:lnTo>
                  <a:pt x="12213" y="5963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" name="TextShape 2">
            <a:extLst>
              <a:ext uri="{FF2B5EF4-FFF2-40B4-BE49-F238E27FC236}">
                <a16:creationId xmlns:a16="http://schemas.microsoft.com/office/drawing/2014/main" id="{239F35A2-E17F-4DDE-B627-83B5FA195AF6}"/>
              </a:ext>
            </a:extLst>
          </p:cNvPr>
          <p:cNvSpPr txBox="1"/>
          <p:nvPr/>
        </p:nvSpPr>
        <p:spPr>
          <a:xfrm>
            <a:off x="640080" y="4476240"/>
            <a:ext cx="7883280" cy="170460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17" name="CustomShape 3">
            <a:extLst>
              <a:ext uri="{FF2B5EF4-FFF2-40B4-BE49-F238E27FC236}">
                <a16:creationId xmlns:a16="http://schemas.microsoft.com/office/drawing/2014/main" id="{BCD5D07C-BB73-415C-9456-6FC3150BD37D}"/>
              </a:ext>
            </a:extLst>
          </p:cNvPr>
          <p:cNvSpPr/>
          <p:nvPr/>
        </p:nvSpPr>
        <p:spPr>
          <a:xfrm>
            <a:off x="640080" y="6059520"/>
            <a:ext cx="8503920" cy="80676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" name="CustomShape 4">
            <a:extLst>
              <a:ext uri="{FF2B5EF4-FFF2-40B4-BE49-F238E27FC236}">
                <a16:creationId xmlns:a16="http://schemas.microsoft.com/office/drawing/2014/main" id="{69397035-1D96-419A-B389-D06FCD40001F}"/>
              </a:ext>
            </a:extLst>
          </p:cNvPr>
          <p:cNvSpPr/>
          <p:nvPr/>
        </p:nvSpPr>
        <p:spPr>
          <a:xfrm>
            <a:off x="2377440" y="6583680"/>
            <a:ext cx="6583680" cy="2102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9" name="Picture 4" descr="J:\Business\KENET\Kenet-logo.png">
            <a:extLst>
              <a:ext uri="{FF2B5EF4-FFF2-40B4-BE49-F238E27FC236}">
                <a16:creationId xmlns:a16="http://schemas.microsoft.com/office/drawing/2014/main" id="{7697C7B7-02FC-4458-AA79-4D1904813818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5000760" y="73800"/>
            <a:ext cx="3885840" cy="1308600"/>
          </a:xfrm>
          <a:prstGeom prst="rect">
            <a:avLst/>
          </a:prstGeom>
          <a:ln>
            <a:noFill/>
          </a:ln>
        </p:spPr>
      </p:pic>
      <p:sp>
        <p:nvSpPr>
          <p:cNvPr id="20" name="TextShape 5">
            <a:extLst>
              <a:ext uri="{FF2B5EF4-FFF2-40B4-BE49-F238E27FC236}">
                <a16:creationId xmlns:a16="http://schemas.microsoft.com/office/drawing/2014/main" id="{68D8CABC-0287-45F6-B764-43D8AE4008AB}"/>
              </a:ext>
            </a:extLst>
          </p:cNvPr>
          <p:cNvSpPr txBox="1"/>
          <p:nvPr/>
        </p:nvSpPr>
        <p:spPr>
          <a:xfrm>
            <a:off x="714240" y="1809000"/>
            <a:ext cx="8131126" cy="20815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70000"/>
              </a:lnSpc>
            </a:pPr>
            <a:r>
              <a:rPr lang="en-US" sz="6000" b="1" strike="noStrike" spc="-1" dirty="0">
                <a:solidFill>
                  <a:schemeClr val="bg1"/>
                </a:solidFill>
                <a:latin typeface="Calibri"/>
              </a:rPr>
              <a:t>VIRUS PROTECTION</a:t>
            </a:r>
          </a:p>
        </p:txBody>
      </p:sp>
    </p:spTree>
    <p:extLst>
      <p:ext uri="{BB962C8B-B14F-4D97-AF65-F5344CB8AC3E}">
        <p14:creationId xmlns:p14="http://schemas.microsoft.com/office/powerpoint/2010/main" val="183387541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30EC6BF9-1D64-4373-88D9-36D0176A5545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89E4DFE7-AD1B-4269-9FC5-F81F794FCE26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E3200BB5-A008-4E70-B107-A7D14FB88B44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90062B1E-3BDF-43AD-A56A-20C802E797D1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6C7D2AD4-3681-46A4-951D-75FFEB2F04B6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591AF10E-50A5-4B31-A16E-4D1CB16E376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54380" y="1624277"/>
            <a:ext cx="76352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248535">
              <a:lnSpc>
                <a:spcPct val="100000"/>
              </a:lnSpc>
              <a:spcBef>
                <a:spcPts val="100"/>
              </a:spcBef>
            </a:pPr>
            <a:r>
              <a:rPr dirty="0"/>
              <a:t>Virus</a:t>
            </a:r>
            <a:r>
              <a:rPr spc="-70" dirty="0"/>
              <a:t> </a:t>
            </a:r>
            <a:r>
              <a:rPr spc="-10" dirty="0"/>
              <a:t>Protection</a:t>
            </a:r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82A11D84-E741-4217-A6C3-99DD7CB28218}"/>
              </a:ext>
            </a:extLst>
          </p:cNvPr>
          <p:cNvSpPr txBox="1"/>
          <p:nvPr/>
        </p:nvSpPr>
        <p:spPr>
          <a:xfrm>
            <a:off x="576542" y="2469195"/>
            <a:ext cx="11620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50" dirty="0">
                <a:latin typeface="Arial MT"/>
                <a:cs typeface="Arial MT"/>
              </a:rPr>
              <a:t>•</a:t>
            </a:r>
            <a:endParaRPr sz="2000">
              <a:latin typeface="Arial MT"/>
              <a:cs typeface="Arial MT"/>
            </a:endParaRP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D6D39B4C-6745-4E91-8442-9457C51D49A2}"/>
              </a:ext>
            </a:extLst>
          </p:cNvPr>
          <p:cNvSpPr txBox="1"/>
          <p:nvPr/>
        </p:nvSpPr>
        <p:spPr>
          <a:xfrm>
            <a:off x="820877" y="2459408"/>
            <a:ext cx="7665720" cy="2840355"/>
          </a:xfrm>
          <a:prstGeom prst="rect">
            <a:avLst/>
          </a:prstGeom>
        </p:spPr>
        <p:txBody>
          <a:bodyPr vert="horz" wrap="square" lIns="0" tIns="6350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500"/>
              </a:spcBef>
            </a:pPr>
            <a:r>
              <a:rPr sz="2000" dirty="0">
                <a:latin typeface="Arial MT"/>
                <a:cs typeface="Arial MT"/>
              </a:rPr>
              <a:t>Almost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all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viruses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are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spread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through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the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actions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of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users</a:t>
            </a:r>
            <a:endParaRPr sz="2000">
              <a:latin typeface="Arial MT"/>
              <a:cs typeface="Arial MT"/>
            </a:endParaRPr>
          </a:p>
          <a:p>
            <a:pPr marL="325755" indent="-214629">
              <a:lnSpc>
                <a:spcPct val="100000"/>
              </a:lnSpc>
              <a:spcBef>
                <a:spcPts val="320"/>
              </a:spcBef>
              <a:buChar char="–"/>
              <a:tabLst>
                <a:tab pos="325755" algn="l"/>
              </a:tabLst>
            </a:pPr>
            <a:r>
              <a:rPr sz="1600" dirty="0">
                <a:latin typeface="Arial MT"/>
                <a:cs typeface="Arial MT"/>
              </a:rPr>
              <a:t>Poor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browsing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habits</a:t>
            </a:r>
            <a:endParaRPr sz="1600">
              <a:latin typeface="Arial MT"/>
              <a:cs typeface="Arial MT"/>
            </a:endParaRPr>
          </a:p>
          <a:p>
            <a:pPr marL="325755" indent="-214629">
              <a:lnSpc>
                <a:spcPct val="100000"/>
              </a:lnSpc>
              <a:spcBef>
                <a:spcPts val="320"/>
              </a:spcBef>
              <a:buChar char="–"/>
              <a:tabLst>
                <a:tab pos="325755" algn="l"/>
              </a:tabLst>
            </a:pPr>
            <a:r>
              <a:rPr sz="1600" dirty="0">
                <a:latin typeface="Arial MT"/>
                <a:cs typeface="Arial MT"/>
              </a:rPr>
              <a:t>Opening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email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attachments</a:t>
            </a:r>
            <a:endParaRPr sz="1600">
              <a:latin typeface="Arial MT"/>
              <a:cs typeface="Arial MT"/>
            </a:endParaRPr>
          </a:p>
          <a:p>
            <a:pPr marL="325755" indent="-214629">
              <a:lnSpc>
                <a:spcPct val="100000"/>
              </a:lnSpc>
              <a:spcBef>
                <a:spcPts val="315"/>
              </a:spcBef>
              <a:buChar char="–"/>
              <a:tabLst>
                <a:tab pos="325755" algn="l"/>
              </a:tabLst>
            </a:pPr>
            <a:r>
              <a:rPr sz="1600" dirty="0">
                <a:latin typeface="Arial MT"/>
                <a:cs typeface="Arial MT"/>
              </a:rPr>
              <a:t>Clicking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“OK”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or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“Install”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when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they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shouldn’t</a:t>
            </a:r>
            <a:endParaRPr sz="1600">
              <a:latin typeface="Arial MT"/>
              <a:cs typeface="Arial MT"/>
            </a:endParaRPr>
          </a:p>
          <a:p>
            <a:pPr marL="25400" marR="17780">
              <a:lnSpc>
                <a:spcPct val="100000"/>
              </a:lnSpc>
              <a:spcBef>
                <a:spcPts val="405"/>
              </a:spcBef>
            </a:pPr>
            <a:r>
              <a:rPr sz="2000" spc="-10" dirty="0">
                <a:latin typeface="Arial MT"/>
                <a:cs typeface="Arial MT"/>
              </a:rPr>
              <a:t>Server-</a:t>
            </a:r>
            <a:r>
              <a:rPr sz="2000" dirty="0">
                <a:latin typeface="Arial MT"/>
                <a:cs typeface="Arial MT"/>
              </a:rPr>
              <a:t>based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viruses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or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intrusions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are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typically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caused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from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attacks </a:t>
            </a:r>
            <a:r>
              <a:rPr sz="2000" dirty="0">
                <a:latin typeface="Arial MT"/>
                <a:cs typeface="Arial MT"/>
              </a:rPr>
              <a:t>on</a:t>
            </a:r>
            <a:r>
              <a:rPr sz="2000" spc="-1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those</a:t>
            </a:r>
            <a:r>
              <a:rPr sz="2000" spc="-1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servers</a:t>
            </a:r>
            <a:r>
              <a:rPr sz="2000" spc="-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(external</a:t>
            </a:r>
            <a:r>
              <a:rPr sz="2000" spc="-1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to</a:t>
            </a:r>
            <a:r>
              <a:rPr sz="2000" spc="-1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campus,</a:t>
            </a:r>
            <a:r>
              <a:rPr sz="2000" spc="-1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and</a:t>
            </a:r>
            <a:r>
              <a:rPr sz="2000" spc="-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from</a:t>
            </a:r>
            <a:r>
              <a:rPr sz="2000" spc="-5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users)</a:t>
            </a:r>
            <a:endParaRPr sz="2000">
              <a:latin typeface="Arial MT"/>
              <a:cs typeface="Arial MT"/>
            </a:endParaRPr>
          </a:p>
          <a:p>
            <a:pPr marL="325755" indent="-214629">
              <a:lnSpc>
                <a:spcPct val="100000"/>
              </a:lnSpc>
              <a:spcBef>
                <a:spcPts val="320"/>
              </a:spcBef>
              <a:buChar char="–"/>
              <a:tabLst>
                <a:tab pos="325755" algn="l"/>
              </a:tabLst>
            </a:pPr>
            <a:r>
              <a:rPr sz="1600" dirty="0">
                <a:latin typeface="Arial MT"/>
                <a:cs typeface="Arial MT"/>
              </a:rPr>
              <a:t>Firewalls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might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spc="-20" dirty="0">
                <a:latin typeface="Arial MT"/>
                <a:cs typeface="Arial MT"/>
              </a:rPr>
              <a:t>help</a:t>
            </a:r>
            <a:endParaRPr sz="1600">
              <a:latin typeface="Arial MT"/>
              <a:cs typeface="Arial MT"/>
            </a:endParaRPr>
          </a:p>
          <a:p>
            <a:pPr marL="25400" marR="314325">
              <a:lnSpc>
                <a:spcPct val="100000"/>
              </a:lnSpc>
              <a:spcBef>
                <a:spcPts val="400"/>
              </a:spcBef>
            </a:pPr>
            <a:r>
              <a:rPr sz="2000" dirty="0">
                <a:latin typeface="Arial MT"/>
                <a:cs typeface="Arial MT"/>
              </a:rPr>
              <a:t>See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the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discussion</a:t>
            </a:r>
            <a:r>
              <a:rPr sz="2000" spc="-3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on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architecture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that</a:t>
            </a:r>
            <a:r>
              <a:rPr sz="2000" spc="-3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discusses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where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firewalls </a:t>
            </a:r>
            <a:r>
              <a:rPr sz="2000" dirty="0">
                <a:latin typeface="Arial MT"/>
                <a:cs typeface="Arial MT"/>
              </a:rPr>
              <a:t>might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best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be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placed</a:t>
            </a:r>
            <a:endParaRPr sz="2000">
              <a:latin typeface="Arial MT"/>
              <a:cs typeface="Arial MT"/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8A30C016-85B9-4A8D-9BD8-314F615C6CBA}"/>
              </a:ext>
            </a:extLst>
          </p:cNvPr>
          <p:cNvSpPr txBox="1"/>
          <p:nvPr/>
        </p:nvSpPr>
        <p:spPr>
          <a:xfrm>
            <a:off x="576542" y="3678083"/>
            <a:ext cx="11620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50" dirty="0">
                <a:latin typeface="Arial MT"/>
                <a:cs typeface="Arial MT"/>
              </a:rPr>
              <a:t>•</a:t>
            </a:r>
            <a:endParaRPr sz="2000">
              <a:latin typeface="Arial MT"/>
              <a:cs typeface="Arial MT"/>
            </a:endParaRPr>
          </a:p>
        </p:txBody>
      </p:sp>
      <p:sp>
        <p:nvSpPr>
          <p:cNvPr id="13" name="object 6">
            <a:extLst>
              <a:ext uri="{FF2B5EF4-FFF2-40B4-BE49-F238E27FC236}">
                <a16:creationId xmlns:a16="http://schemas.microsoft.com/office/drawing/2014/main" id="{82C3FA93-7B75-445A-833F-3137A01CEB01}"/>
              </a:ext>
            </a:extLst>
          </p:cNvPr>
          <p:cNvSpPr txBox="1"/>
          <p:nvPr/>
        </p:nvSpPr>
        <p:spPr>
          <a:xfrm>
            <a:off x="576542" y="4623077"/>
            <a:ext cx="11620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50" dirty="0">
                <a:latin typeface="Arial MT"/>
                <a:cs typeface="Arial MT"/>
              </a:rPr>
              <a:t>•</a:t>
            </a:r>
            <a:endParaRPr sz="200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99889287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F2F395BC-90DA-4B37-AEE9-FBC2612F6D3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F6C3082D-1C55-4FD2-B187-BA751A8AFBE7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E2F8F94A-5D2F-4D73-8448-4BFF0397A4B1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FD75D73D-A51B-4A72-96D6-30543680CF17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EE6AAC5B-21BB-46A7-824B-4599F109A5AF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43FCC4BF-A18B-4AB9-BE9A-8445E2F160E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-15840" y="1689128"/>
            <a:ext cx="8442388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113155">
              <a:lnSpc>
                <a:spcPct val="100000"/>
              </a:lnSpc>
              <a:spcBef>
                <a:spcPts val="100"/>
              </a:spcBef>
            </a:pPr>
            <a:r>
              <a:rPr dirty="0"/>
              <a:t>Actual</a:t>
            </a:r>
            <a:r>
              <a:rPr spc="-25" dirty="0"/>
              <a:t> </a:t>
            </a:r>
            <a:r>
              <a:rPr dirty="0"/>
              <a:t>methods</a:t>
            </a:r>
            <a:r>
              <a:rPr spc="-15" dirty="0"/>
              <a:t> </a:t>
            </a:r>
            <a:r>
              <a:rPr dirty="0"/>
              <a:t>of</a:t>
            </a:r>
            <a:r>
              <a:rPr spc="-20" dirty="0"/>
              <a:t> </a:t>
            </a:r>
            <a:r>
              <a:rPr spc="-10" dirty="0"/>
              <a:t>infection</a:t>
            </a: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FD106D60-CF91-43D8-9A78-10A821076CD1}"/>
              </a:ext>
            </a:extLst>
          </p:cNvPr>
          <p:cNvSpPr txBox="1">
            <a:spLocks/>
          </p:cNvSpPr>
          <p:nvPr/>
        </p:nvSpPr>
        <p:spPr>
          <a:xfrm>
            <a:off x="337625" y="2563355"/>
            <a:ext cx="8814513" cy="246208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400" marR="2756535">
              <a:lnSpc>
                <a:spcPct val="116599"/>
              </a:lnSpc>
              <a:spcBef>
                <a:spcPts val="100"/>
              </a:spcBef>
            </a:pPr>
            <a:r>
              <a:rPr lang="en-US" sz="2400" dirty="0"/>
              <a:t>Opening</a:t>
            </a:r>
            <a:r>
              <a:rPr lang="en-US" sz="2400" spc="-30" dirty="0"/>
              <a:t> </a:t>
            </a:r>
            <a:r>
              <a:rPr lang="en-US" sz="2400" dirty="0"/>
              <a:t>malicious</a:t>
            </a:r>
            <a:r>
              <a:rPr lang="en-US" sz="2400" spc="-20" dirty="0"/>
              <a:t> </a:t>
            </a:r>
            <a:r>
              <a:rPr lang="en-US" sz="2400" spc="-10" dirty="0"/>
              <a:t>E-</a:t>
            </a:r>
            <a:r>
              <a:rPr lang="en-US" sz="2400" dirty="0"/>
              <a:t>mail</a:t>
            </a:r>
            <a:r>
              <a:rPr lang="en-US" sz="2400" spc="-15" dirty="0"/>
              <a:t> </a:t>
            </a:r>
            <a:r>
              <a:rPr lang="en-US" sz="2400" spc="-10" dirty="0"/>
              <a:t>attachments</a:t>
            </a:r>
          </a:p>
          <a:p>
            <a:pPr marL="25400" marR="2756535">
              <a:lnSpc>
                <a:spcPct val="116599"/>
              </a:lnSpc>
              <a:spcBef>
                <a:spcPts val="100"/>
              </a:spcBef>
            </a:pPr>
            <a:r>
              <a:rPr lang="en-US" sz="2400" dirty="0"/>
              <a:t>Clicking</a:t>
            </a:r>
            <a:r>
              <a:rPr lang="en-US" sz="2400" spc="-35" dirty="0"/>
              <a:t> </a:t>
            </a:r>
            <a:r>
              <a:rPr lang="en-US" sz="2400" dirty="0"/>
              <a:t>malicious</a:t>
            </a:r>
            <a:r>
              <a:rPr lang="en-US" sz="2400" spc="-35" dirty="0"/>
              <a:t> </a:t>
            </a:r>
            <a:r>
              <a:rPr lang="en-US" sz="2400" spc="-20" dirty="0"/>
              <a:t>links</a:t>
            </a:r>
            <a:endParaRPr lang="en-US" sz="2400" dirty="0"/>
          </a:p>
          <a:p>
            <a:pPr marL="25400" marR="5080">
              <a:lnSpc>
                <a:spcPts val="2940"/>
              </a:lnSpc>
              <a:spcBef>
                <a:spcPts val="165"/>
              </a:spcBef>
            </a:pPr>
            <a:r>
              <a:rPr lang="en-US" sz="2400" dirty="0"/>
              <a:t>Gmail</a:t>
            </a:r>
            <a:r>
              <a:rPr lang="en-US" sz="2400" spc="-25" dirty="0"/>
              <a:t> </a:t>
            </a:r>
            <a:r>
              <a:rPr lang="en-US" sz="2400" dirty="0"/>
              <a:t>and</a:t>
            </a:r>
            <a:r>
              <a:rPr lang="en-US" sz="2400" spc="-25" dirty="0"/>
              <a:t> </a:t>
            </a:r>
            <a:r>
              <a:rPr lang="en-US" sz="2400" dirty="0"/>
              <a:t>other</a:t>
            </a:r>
            <a:r>
              <a:rPr lang="en-US" sz="2400" spc="-25" dirty="0"/>
              <a:t> </a:t>
            </a:r>
            <a:r>
              <a:rPr lang="en-US" sz="2400" dirty="0"/>
              <a:t>public</a:t>
            </a:r>
            <a:r>
              <a:rPr lang="en-US" sz="2400" spc="-25" dirty="0"/>
              <a:t> </a:t>
            </a:r>
            <a:r>
              <a:rPr lang="en-US" sz="2400" dirty="0"/>
              <a:t>mail</a:t>
            </a:r>
            <a:r>
              <a:rPr lang="en-US" sz="2400" spc="-20" dirty="0"/>
              <a:t> </a:t>
            </a:r>
            <a:r>
              <a:rPr lang="en-US" sz="2400" dirty="0"/>
              <a:t>services</a:t>
            </a:r>
            <a:r>
              <a:rPr lang="en-US" sz="2400" spc="-25" dirty="0"/>
              <a:t> </a:t>
            </a:r>
            <a:r>
              <a:rPr lang="en-US" sz="2400" dirty="0"/>
              <a:t>all</a:t>
            </a:r>
            <a:r>
              <a:rPr lang="en-US" sz="2400" spc="-25" dirty="0"/>
              <a:t> </a:t>
            </a:r>
            <a:r>
              <a:rPr lang="en-US" sz="2400" dirty="0"/>
              <a:t>use</a:t>
            </a:r>
            <a:r>
              <a:rPr lang="en-US" sz="2400" spc="-25" dirty="0"/>
              <a:t> </a:t>
            </a:r>
            <a:r>
              <a:rPr lang="en-US" sz="2400" dirty="0"/>
              <a:t>HTTPS</a:t>
            </a:r>
            <a:r>
              <a:rPr lang="en-US" sz="2400" spc="-20" dirty="0"/>
              <a:t> </a:t>
            </a:r>
            <a:r>
              <a:rPr lang="en-US" sz="2400" dirty="0"/>
              <a:t>by</a:t>
            </a:r>
            <a:r>
              <a:rPr lang="en-US" sz="2400" spc="-25" dirty="0"/>
              <a:t> </a:t>
            </a:r>
            <a:r>
              <a:rPr lang="en-US" sz="2400" spc="-10" dirty="0"/>
              <a:t>default</a:t>
            </a:r>
          </a:p>
          <a:p>
            <a:pPr marL="25400" marR="5080">
              <a:lnSpc>
                <a:spcPts val="2940"/>
              </a:lnSpc>
              <a:spcBef>
                <a:spcPts val="165"/>
              </a:spcBef>
            </a:pPr>
            <a:r>
              <a:rPr lang="en-US" sz="2400" spc="-20" dirty="0"/>
              <a:t>Your</a:t>
            </a:r>
            <a:r>
              <a:rPr lang="en-US" sz="2400" spc="-45" dirty="0"/>
              <a:t> </a:t>
            </a:r>
            <a:r>
              <a:rPr lang="en-US" sz="2400" dirty="0"/>
              <a:t>firewall</a:t>
            </a:r>
            <a:r>
              <a:rPr lang="en-US" sz="2400" spc="-45" dirty="0"/>
              <a:t> </a:t>
            </a:r>
            <a:r>
              <a:rPr lang="en-US" sz="2400" dirty="0"/>
              <a:t>cannot</a:t>
            </a:r>
            <a:r>
              <a:rPr lang="en-US" sz="2400" spc="-45" dirty="0"/>
              <a:t> </a:t>
            </a:r>
            <a:r>
              <a:rPr lang="en-US" sz="2400" dirty="0"/>
              <a:t>inspect</a:t>
            </a:r>
            <a:r>
              <a:rPr lang="en-US" sz="2400" spc="-40" dirty="0"/>
              <a:t> </a:t>
            </a:r>
            <a:r>
              <a:rPr lang="en-US" sz="2400" dirty="0"/>
              <a:t>this</a:t>
            </a:r>
            <a:r>
              <a:rPr lang="en-US" sz="2400" spc="-45" dirty="0"/>
              <a:t> </a:t>
            </a:r>
            <a:r>
              <a:rPr lang="en-US" sz="2400" spc="-10" dirty="0"/>
              <a:t>traffic!</a:t>
            </a:r>
            <a:endParaRPr lang="en-US" sz="2400" dirty="0"/>
          </a:p>
          <a:p>
            <a:pPr marL="25400" marR="506730">
              <a:lnSpc>
                <a:spcPct val="100000"/>
              </a:lnSpc>
              <a:spcBef>
                <a:spcPts val="254"/>
              </a:spcBef>
            </a:pPr>
            <a:r>
              <a:rPr lang="en-US" sz="2400" dirty="0"/>
              <a:t>All</a:t>
            </a:r>
            <a:r>
              <a:rPr lang="en-US" sz="2400" spc="-15" dirty="0"/>
              <a:t> </a:t>
            </a:r>
            <a:r>
              <a:rPr lang="en-US" sz="2400" dirty="0"/>
              <a:t>your</a:t>
            </a:r>
            <a:r>
              <a:rPr lang="en-US" sz="2400" spc="-15" dirty="0"/>
              <a:t> </a:t>
            </a:r>
            <a:r>
              <a:rPr lang="en-US" sz="2400" dirty="0"/>
              <a:t>firewall</a:t>
            </a:r>
            <a:r>
              <a:rPr lang="en-US" sz="2400" spc="-15" dirty="0"/>
              <a:t> </a:t>
            </a:r>
            <a:r>
              <a:rPr lang="en-US" sz="2400" dirty="0"/>
              <a:t>does</a:t>
            </a:r>
            <a:r>
              <a:rPr lang="en-US" sz="2400" spc="-10" dirty="0"/>
              <a:t> </a:t>
            </a:r>
            <a:r>
              <a:rPr lang="en-US" sz="2400" dirty="0"/>
              <a:t>in</a:t>
            </a:r>
            <a:r>
              <a:rPr lang="en-US" sz="2400" spc="-15" dirty="0"/>
              <a:t> </a:t>
            </a:r>
            <a:r>
              <a:rPr lang="en-US" sz="2400" dirty="0"/>
              <a:t>this</a:t>
            </a:r>
            <a:r>
              <a:rPr lang="en-US" sz="2400" spc="-15" dirty="0"/>
              <a:t> </a:t>
            </a:r>
            <a:r>
              <a:rPr lang="en-US" sz="2400" dirty="0"/>
              <a:t>case</a:t>
            </a:r>
            <a:r>
              <a:rPr lang="en-US" sz="2400" spc="-10" dirty="0"/>
              <a:t> </a:t>
            </a:r>
            <a:r>
              <a:rPr lang="en-US" sz="2400" dirty="0"/>
              <a:t>is</a:t>
            </a:r>
            <a:r>
              <a:rPr lang="en-US" sz="2400" spc="-15" dirty="0"/>
              <a:t> </a:t>
            </a:r>
            <a:r>
              <a:rPr lang="en-US" sz="2400" dirty="0"/>
              <a:t>act</a:t>
            </a:r>
            <a:r>
              <a:rPr lang="en-US" sz="2400" spc="-15" dirty="0"/>
              <a:t> </a:t>
            </a:r>
            <a:r>
              <a:rPr lang="en-US" sz="2400" dirty="0"/>
              <a:t>as</a:t>
            </a:r>
            <a:r>
              <a:rPr lang="en-US" sz="2400" spc="-10" dirty="0"/>
              <a:t> </a:t>
            </a:r>
            <a:r>
              <a:rPr lang="en-US" sz="2400" dirty="0"/>
              <a:t>a</a:t>
            </a:r>
            <a:r>
              <a:rPr lang="en-US" sz="2400" spc="-15" dirty="0"/>
              <a:t> </a:t>
            </a:r>
            <a:r>
              <a:rPr lang="en-US" sz="2400" dirty="0"/>
              <a:t>bottleneck</a:t>
            </a:r>
            <a:r>
              <a:rPr lang="en-US" sz="2400" spc="-15" dirty="0"/>
              <a:t> </a:t>
            </a:r>
            <a:r>
              <a:rPr lang="en-US" sz="2400" spc="-25" dirty="0"/>
              <a:t>for </a:t>
            </a:r>
            <a:r>
              <a:rPr lang="en-US" sz="2400" dirty="0"/>
              <a:t>legitimate</a:t>
            </a:r>
            <a:r>
              <a:rPr lang="en-US" sz="2400" spc="-50" dirty="0"/>
              <a:t> </a:t>
            </a:r>
            <a:r>
              <a:rPr lang="en-US" sz="2400" spc="-10" dirty="0"/>
              <a:t>traffic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436414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icture 24_3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100" name="CustomShape 1"/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1" name="CustomShape 2"/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02" name="Picture 4_3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103" name="TextShape 3"/>
          <p:cNvSpPr txBox="1"/>
          <p:nvPr/>
        </p:nvSpPr>
        <p:spPr>
          <a:xfrm>
            <a:off x="166680" y="1241418"/>
            <a:ext cx="896112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r>
              <a:rPr lang="en-US" sz="3600" b="1" spc="-1" dirty="0"/>
              <a:t>Campus Networks and Security</a:t>
            </a:r>
          </a:p>
          <a:p>
            <a:pPr algn="just"/>
            <a:r>
              <a:rPr lang="en-US" sz="2800" spc="-1" dirty="0"/>
              <a:t>• Goal: Prepare for problems you will have</a:t>
            </a:r>
          </a:p>
          <a:p>
            <a:pPr algn="just"/>
            <a:r>
              <a:rPr lang="en-US" sz="2800" spc="-1" dirty="0"/>
              <a:t>     – You will have compromises and hackers</a:t>
            </a:r>
          </a:p>
          <a:p>
            <a:pPr algn="just"/>
            <a:r>
              <a:rPr lang="en-US" sz="2800" spc="-1" dirty="0"/>
              <a:t>     – You will have viruses</a:t>
            </a:r>
          </a:p>
          <a:p>
            <a:pPr algn="just"/>
            <a:r>
              <a:rPr lang="en-US" sz="2800" spc="-1" dirty="0"/>
              <a:t>• You get a call from your ISP saying that they have a report that one of your hosts is participating in a Denial of Service (DoS) attack</a:t>
            </a:r>
          </a:p>
          <a:p>
            <a:pPr algn="just"/>
            <a:r>
              <a:rPr lang="en-US" sz="2800" spc="-1" dirty="0"/>
              <a:t>    – What do you do?</a:t>
            </a:r>
          </a:p>
          <a:p>
            <a:pPr algn="just"/>
            <a:r>
              <a:rPr lang="en-US" sz="2800" spc="-1" dirty="0"/>
              <a:t>    – How do you find the host (can be very hard with NAT)?</a:t>
            </a:r>
            <a:endParaRPr lang="en-US" sz="28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64682C33-ED93-444C-8F8F-58B943E58084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31AC8A2A-0A93-4D00-938F-9251257318FD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DDF538C1-042A-4D42-A86B-EE2167743BDB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FDA0AF4B-532A-4A3B-85BF-6C8389E32A9E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7893B444-6E2F-4698-B481-EA91458F0BC5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83D73C2D-FC6A-465A-A3A6-B480F1A41F4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43315" y="1732110"/>
            <a:ext cx="8500561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21055">
              <a:lnSpc>
                <a:spcPct val="100000"/>
              </a:lnSpc>
              <a:spcBef>
                <a:spcPts val="100"/>
              </a:spcBef>
            </a:pPr>
            <a:r>
              <a:rPr sz="4000" b="1" dirty="0"/>
              <a:t>When</a:t>
            </a:r>
            <a:r>
              <a:rPr sz="4000" b="1" spc="-30" dirty="0"/>
              <a:t> </a:t>
            </a:r>
            <a:r>
              <a:rPr sz="4000" b="1" dirty="0"/>
              <a:t>a</a:t>
            </a:r>
            <a:r>
              <a:rPr sz="4000" b="1" spc="-15" dirty="0"/>
              <a:t> </a:t>
            </a:r>
            <a:r>
              <a:rPr sz="4000" b="1" dirty="0"/>
              <a:t>machine</a:t>
            </a:r>
            <a:r>
              <a:rPr sz="4000" b="1" spc="-15" dirty="0"/>
              <a:t> </a:t>
            </a:r>
            <a:r>
              <a:rPr sz="4000" b="1" dirty="0"/>
              <a:t>is</a:t>
            </a:r>
            <a:r>
              <a:rPr sz="4000" b="1" spc="-15" dirty="0"/>
              <a:t> </a:t>
            </a:r>
            <a:r>
              <a:rPr sz="4000" b="1" spc="-10" dirty="0"/>
              <a:t>p0wned…</a:t>
            </a:r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C01AF00B-DE16-4942-97BA-C0C9DFFBDF16}"/>
              </a:ext>
            </a:extLst>
          </p:cNvPr>
          <p:cNvSpPr txBox="1"/>
          <p:nvPr/>
        </p:nvSpPr>
        <p:spPr>
          <a:xfrm>
            <a:off x="465601" y="2645773"/>
            <a:ext cx="12065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60181906-7FDA-4D45-B744-62A62140DC47}"/>
              </a:ext>
            </a:extLst>
          </p:cNvPr>
          <p:cNvSpPr txBox="1"/>
          <p:nvPr/>
        </p:nvSpPr>
        <p:spPr>
          <a:xfrm>
            <a:off x="709936" y="2636070"/>
            <a:ext cx="7767320" cy="2753360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520"/>
              </a:spcBef>
            </a:pPr>
            <a:r>
              <a:rPr sz="2100" dirty="0">
                <a:latin typeface="Arial MT"/>
                <a:cs typeface="Arial MT"/>
              </a:rPr>
              <a:t>It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may</a:t>
            </a:r>
            <a:r>
              <a:rPr sz="2100" spc="-1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connect</a:t>
            </a:r>
            <a:r>
              <a:rPr sz="2100" spc="-1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outbound</a:t>
            </a:r>
            <a:r>
              <a:rPr sz="2100" spc="-1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to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</a:t>
            </a:r>
            <a:r>
              <a:rPr sz="2100" spc="-1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command-</a:t>
            </a:r>
            <a:r>
              <a:rPr sz="2100" spc="-10" dirty="0">
                <a:latin typeface="Arial MT"/>
                <a:cs typeface="Arial MT"/>
              </a:rPr>
              <a:t>and-</a:t>
            </a:r>
            <a:r>
              <a:rPr sz="2100" dirty="0">
                <a:latin typeface="Arial MT"/>
                <a:cs typeface="Arial MT"/>
              </a:rPr>
              <a:t>control</a:t>
            </a:r>
            <a:r>
              <a:rPr sz="2100" spc="-10" dirty="0">
                <a:latin typeface="Arial MT"/>
                <a:cs typeface="Arial MT"/>
              </a:rPr>
              <a:t> center</a:t>
            </a:r>
            <a:endParaRPr sz="2100">
              <a:latin typeface="Arial MT"/>
              <a:cs typeface="Arial MT"/>
            </a:endParaRPr>
          </a:p>
          <a:p>
            <a:pPr marL="325120" indent="-213995">
              <a:lnSpc>
                <a:spcPct val="100000"/>
              </a:lnSpc>
              <a:spcBef>
                <a:spcPts val="359"/>
              </a:spcBef>
              <a:buChar char="–"/>
              <a:tabLst>
                <a:tab pos="325120" algn="l"/>
              </a:tabLst>
            </a:pPr>
            <a:r>
              <a:rPr sz="1800" dirty="0">
                <a:latin typeface="Arial MT"/>
                <a:cs typeface="Arial MT"/>
              </a:rPr>
              <a:t>Firewall</a:t>
            </a:r>
            <a:r>
              <a:rPr sz="1800" spc="-3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will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almost</a:t>
            </a:r>
            <a:r>
              <a:rPr sz="1800" spc="-3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certainly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permit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spc="-20" dirty="0">
                <a:latin typeface="Arial MT"/>
                <a:cs typeface="Arial MT"/>
              </a:rPr>
              <a:t>this</a:t>
            </a:r>
            <a:endParaRPr sz="1800">
              <a:latin typeface="Arial MT"/>
              <a:cs typeface="Arial MT"/>
            </a:endParaRPr>
          </a:p>
          <a:p>
            <a:pPr marL="25400">
              <a:lnSpc>
                <a:spcPct val="100000"/>
              </a:lnSpc>
              <a:spcBef>
                <a:spcPts val="420"/>
              </a:spcBef>
            </a:pPr>
            <a:r>
              <a:rPr sz="2100" dirty="0">
                <a:latin typeface="Arial MT"/>
                <a:cs typeface="Arial MT"/>
              </a:rPr>
              <a:t>It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may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attack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other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machines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inside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your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network</a:t>
            </a:r>
            <a:endParaRPr sz="2100">
              <a:latin typeface="Arial MT"/>
              <a:cs typeface="Arial MT"/>
            </a:endParaRPr>
          </a:p>
          <a:p>
            <a:pPr marL="325120" indent="-213995">
              <a:lnSpc>
                <a:spcPct val="100000"/>
              </a:lnSpc>
              <a:spcBef>
                <a:spcPts val="355"/>
              </a:spcBef>
              <a:buChar char="–"/>
              <a:tabLst>
                <a:tab pos="325120" algn="l"/>
              </a:tabLst>
            </a:pPr>
            <a:r>
              <a:rPr sz="1800" dirty="0">
                <a:latin typeface="Arial MT"/>
                <a:cs typeface="Arial MT"/>
              </a:rPr>
              <a:t>This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traffic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does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not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go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through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the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firewall</a:t>
            </a:r>
            <a:endParaRPr sz="1800">
              <a:latin typeface="Arial MT"/>
              <a:cs typeface="Arial MT"/>
            </a:endParaRPr>
          </a:p>
          <a:p>
            <a:pPr marL="25400">
              <a:lnSpc>
                <a:spcPct val="100000"/>
              </a:lnSpc>
              <a:spcBef>
                <a:spcPts val="420"/>
              </a:spcBef>
            </a:pPr>
            <a:r>
              <a:rPr sz="2100" dirty="0">
                <a:latin typeface="Arial MT"/>
                <a:cs typeface="Arial MT"/>
              </a:rPr>
              <a:t>It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may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start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spewing</a:t>
            </a:r>
            <a:r>
              <a:rPr sz="2100" spc="-20" dirty="0">
                <a:latin typeface="Arial MT"/>
                <a:cs typeface="Arial MT"/>
              </a:rPr>
              <a:t> spam</a:t>
            </a:r>
            <a:endParaRPr sz="2100">
              <a:latin typeface="Arial MT"/>
              <a:cs typeface="Arial MT"/>
            </a:endParaRPr>
          </a:p>
          <a:p>
            <a:pPr marL="325120" marR="17780" indent="-214629">
              <a:lnSpc>
                <a:spcPct val="100000"/>
              </a:lnSpc>
              <a:spcBef>
                <a:spcPts val="360"/>
              </a:spcBef>
              <a:buChar char="–"/>
              <a:tabLst>
                <a:tab pos="325120" algn="l"/>
              </a:tabLst>
            </a:pPr>
            <a:r>
              <a:rPr sz="1800" dirty="0">
                <a:latin typeface="Arial MT"/>
                <a:cs typeface="Arial MT"/>
              </a:rPr>
              <a:t>Looks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like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the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machine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owner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sending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E-</a:t>
            </a:r>
            <a:r>
              <a:rPr sz="1800" dirty="0">
                <a:latin typeface="Arial MT"/>
                <a:cs typeface="Arial MT"/>
              </a:rPr>
              <a:t>mail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so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the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firewall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may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not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spc="-20" dirty="0">
                <a:latin typeface="Arial MT"/>
                <a:cs typeface="Arial MT"/>
              </a:rPr>
              <a:t>stop </a:t>
            </a:r>
            <a:r>
              <a:rPr sz="1800" dirty="0">
                <a:latin typeface="Arial MT"/>
                <a:cs typeface="Arial MT"/>
              </a:rPr>
              <a:t>it</a:t>
            </a:r>
            <a:r>
              <a:rPr sz="1800" spc="-3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(see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SMTP</a:t>
            </a:r>
            <a:r>
              <a:rPr sz="1800" spc="-6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discussion)</a:t>
            </a:r>
            <a:endParaRPr sz="1800">
              <a:latin typeface="Arial MT"/>
              <a:cs typeface="Arial MT"/>
            </a:endParaRPr>
          </a:p>
          <a:p>
            <a:pPr marL="25400">
              <a:lnSpc>
                <a:spcPct val="100000"/>
              </a:lnSpc>
              <a:spcBef>
                <a:spcPts val="420"/>
              </a:spcBef>
            </a:pPr>
            <a:r>
              <a:rPr sz="2100" dirty="0">
                <a:latin typeface="Arial MT"/>
                <a:cs typeface="Arial MT"/>
              </a:rPr>
              <a:t>Firewall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does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not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stop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the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infection.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B44FB086-B3A3-4015-B9CD-6EF0A5F281AA}"/>
              </a:ext>
            </a:extLst>
          </p:cNvPr>
          <p:cNvSpPr txBox="1"/>
          <p:nvPr/>
        </p:nvSpPr>
        <p:spPr>
          <a:xfrm>
            <a:off x="465601" y="3339130"/>
            <a:ext cx="12065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3" name="object 6">
            <a:extLst>
              <a:ext uri="{FF2B5EF4-FFF2-40B4-BE49-F238E27FC236}">
                <a16:creationId xmlns:a16="http://schemas.microsoft.com/office/drawing/2014/main" id="{B0901F84-4A0A-4084-9CC6-4A28D2B76FE2}"/>
              </a:ext>
            </a:extLst>
          </p:cNvPr>
          <p:cNvSpPr txBox="1"/>
          <p:nvPr/>
        </p:nvSpPr>
        <p:spPr>
          <a:xfrm>
            <a:off x="465601" y="4032486"/>
            <a:ext cx="12065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4" name="object 7">
            <a:extLst>
              <a:ext uri="{FF2B5EF4-FFF2-40B4-BE49-F238E27FC236}">
                <a16:creationId xmlns:a16="http://schemas.microsoft.com/office/drawing/2014/main" id="{DC93DEEF-1FCA-43CF-B07E-7099C43AA3BC}"/>
              </a:ext>
            </a:extLst>
          </p:cNvPr>
          <p:cNvSpPr txBox="1"/>
          <p:nvPr/>
        </p:nvSpPr>
        <p:spPr>
          <a:xfrm>
            <a:off x="465601" y="5000176"/>
            <a:ext cx="12065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213757989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4_0" descr="KENET-Watermark.png">
            <a:extLst>
              <a:ext uri="{FF2B5EF4-FFF2-40B4-BE49-F238E27FC236}">
                <a16:creationId xmlns:a16="http://schemas.microsoft.com/office/drawing/2014/main" id="{7663FF21-A345-41BE-BB9A-6E7F6DC49DB7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10" name="CustomShape 1">
            <a:extLst>
              <a:ext uri="{FF2B5EF4-FFF2-40B4-BE49-F238E27FC236}">
                <a16:creationId xmlns:a16="http://schemas.microsoft.com/office/drawing/2014/main" id="{DD1778C9-342B-468D-A9F8-BF977D2E0EBE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" name="CustomShape 2">
            <a:extLst>
              <a:ext uri="{FF2B5EF4-FFF2-40B4-BE49-F238E27FC236}">
                <a16:creationId xmlns:a16="http://schemas.microsoft.com/office/drawing/2014/main" id="{14E0D1EE-C816-4B18-8819-385A430E7F42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2" name="Picture 4_0" descr="J:\Business\KENET\Kenet-logo.png">
            <a:extLst>
              <a:ext uri="{FF2B5EF4-FFF2-40B4-BE49-F238E27FC236}">
                <a16:creationId xmlns:a16="http://schemas.microsoft.com/office/drawing/2014/main" id="{E70C1BE5-9930-4EAF-BE8F-4F75E9BA7B43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13" name="TextShape 3">
            <a:extLst>
              <a:ext uri="{FF2B5EF4-FFF2-40B4-BE49-F238E27FC236}">
                <a16:creationId xmlns:a16="http://schemas.microsoft.com/office/drawing/2014/main" id="{67ECCB15-1738-48F4-B32C-7A5262FBC243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14" name="object 2">
            <a:extLst>
              <a:ext uri="{FF2B5EF4-FFF2-40B4-BE49-F238E27FC236}">
                <a16:creationId xmlns:a16="http://schemas.microsoft.com/office/drawing/2014/main" id="{54B2333A-254A-42FA-9167-40579960D37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20877" y="847160"/>
            <a:ext cx="76352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40889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Countermeasures</a:t>
            </a:r>
          </a:p>
        </p:txBody>
      </p:sp>
      <p:sp>
        <p:nvSpPr>
          <p:cNvPr id="16" name="object 4">
            <a:extLst>
              <a:ext uri="{FF2B5EF4-FFF2-40B4-BE49-F238E27FC236}">
                <a16:creationId xmlns:a16="http://schemas.microsoft.com/office/drawing/2014/main" id="{003D14FA-7A01-48F5-BB9F-DDB9C305ACE3}"/>
              </a:ext>
            </a:extLst>
          </p:cNvPr>
          <p:cNvSpPr txBox="1"/>
          <p:nvPr/>
        </p:nvSpPr>
        <p:spPr>
          <a:xfrm>
            <a:off x="733247" y="1636007"/>
            <a:ext cx="7635240" cy="4206279"/>
          </a:xfrm>
          <a:prstGeom prst="rect">
            <a:avLst/>
          </a:prstGeom>
        </p:spPr>
        <p:txBody>
          <a:bodyPr vert="horz" wrap="square" lIns="0" tIns="58419" rIns="0" bIns="0" rtlCol="0">
            <a:spAutoFit/>
          </a:bodyPr>
          <a:lstStyle/>
          <a:p>
            <a:pPr marL="368300" indent="-342900">
              <a:lnSpc>
                <a:spcPct val="100000"/>
              </a:lnSpc>
              <a:spcBef>
                <a:spcPts val="459"/>
              </a:spcBef>
              <a:buFont typeface="Arial" panose="020B0604020202020204" pitchFamily="34" charset="0"/>
              <a:buChar char="•"/>
            </a:pPr>
            <a:r>
              <a:rPr sz="2200" dirty="0">
                <a:latin typeface="Arial MT"/>
                <a:cs typeface="Arial MT"/>
              </a:rPr>
              <a:t>Keep</a:t>
            </a:r>
            <a:r>
              <a:rPr sz="2200" spc="-20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all your</a:t>
            </a:r>
            <a:r>
              <a:rPr sz="2200" spc="-5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systems</a:t>
            </a:r>
            <a:r>
              <a:rPr sz="2200" spc="-5" dirty="0">
                <a:latin typeface="Arial MT"/>
                <a:cs typeface="Arial MT"/>
              </a:rPr>
              <a:t> </a:t>
            </a:r>
            <a:r>
              <a:rPr sz="2200" spc="-10" dirty="0">
                <a:latin typeface="Arial MT"/>
                <a:cs typeface="Arial MT"/>
              </a:rPr>
              <a:t>up-to-</a:t>
            </a:r>
            <a:r>
              <a:rPr sz="2200" dirty="0">
                <a:latin typeface="Arial MT"/>
                <a:cs typeface="Arial MT"/>
              </a:rPr>
              <a:t>date</a:t>
            </a:r>
            <a:r>
              <a:rPr sz="2200" spc="-5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with</a:t>
            </a:r>
            <a:r>
              <a:rPr sz="2200" spc="-5" dirty="0">
                <a:latin typeface="Arial MT"/>
                <a:cs typeface="Arial MT"/>
              </a:rPr>
              <a:t> </a:t>
            </a:r>
            <a:r>
              <a:rPr sz="2200" spc="-10" dirty="0">
                <a:latin typeface="Arial MT"/>
                <a:cs typeface="Arial MT"/>
              </a:rPr>
              <a:t>patches</a:t>
            </a:r>
            <a:endParaRPr sz="2200" dirty="0">
              <a:latin typeface="Arial MT"/>
              <a:cs typeface="Arial MT"/>
            </a:endParaRPr>
          </a:p>
          <a:p>
            <a:pPr marL="368300" indent="-342900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Char char="•"/>
            </a:pPr>
            <a:r>
              <a:rPr sz="2200" dirty="0">
                <a:latin typeface="Arial MT"/>
                <a:cs typeface="Arial MT"/>
              </a:rPr>
              <a:t>Get</a:t>
            </a:r>
            <a:r>
              <a:rPr sz="2200" spc="-25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rid</a:t>
            </a:r>
            <a:r>
              <a:rPr sz="2200" spc="-15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of</a:t>
            </a:r>
            <a:r>
              <a:rPr sz="2200" spc="-20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obsolete</a:t>
            </a:r>
            <a:r>
              <a:rPr sz="2200" spc="-15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operating</a:t>
            </a:r>
            <a:r>
              <a:rPr sz="2200" spc="-20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systems</a:t>
            </a:r>
            <a:r>
              <a:rPr sz="2200" spc="-20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(esp.</a:t>
            </a:r>
            <a:r>
              <a:rPr sz="2200" spc="-20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Windows</a:t>
            </a:r>
            <a:r>
              <a:rPr sz="2200" spc="-20" dirty="0">
                <a:latin typeface="Arial MT"/>
                <a:cs typeface="Arial MT"/>
              </a:rPr>
              <a:t> </a:t>
            </a:r>
            <a:r>
              <a:rPr sz="2200" spc="-25" dirty="0">
                <a:latin typeface="Arial MT"/>
                <a:cs typeface="Arial MT"/>
              </a:rPr>
              <a:t>XP)</a:t>
            </a:r>
            <a:endParaRPr sz="2200" dirty="0">
              <a:latin typeface="Arial MT"/>
              <a:cs typeface="Arial MT"/>
            </a:endParaRPr>
          </a:p>
          <a:p>
            <a:pPr marL="368300" indent="-342900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Char char="•"/>
            </a:pPr>
            <a:r>
              <a:rPr sz="2200" dirty="0">
                <a:latin typeface="Arial MT"/>
                <a:cs typeface="Arial MT"/>
              </a:rPr>
              <a:t>Use</a:t>
            </a:r>
            <a:r>
              <a:rPr sz="2200" spc="-25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the</a:t>
            </a:r>
            <a:r>
              <a:rPr sz="2200" spc="-20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security</a:t>
            </a:r>
            <a:r>
              <a:rPr sz="2200" spc="-20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features</a:t>
            </a:r>
            <a:r>
              <a:rPr sz="2200" spc="-20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built</a:t>
            </a:r>
            <a:r>
              <a:rPr sz="2200" spc="-20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into</a:t>
            </a:r>
            <a:r>
              <a:rPr sz="2200" spc="-15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the</a:t>
            </a:r>
            <a:r>
              <a:rPr sz="2200" spc="-20" dirty="0">
                <a:latin typeface="Arial MT"/>
                <a:cs typeface="Arial MT"/>
              </a:rPr>
              <a:t> </a:t>
            </a:r>
            <a:r>
              <a:rPr sz="2200" spc="-10" dirty="0">
                <a:latin typeface="Arial MT"/>
                <a:cs typeface="Arial MT"/>
              </a:rPr>
              <a:t>hosts</a:t>
            </a:r>
            <a:endParaRPr sz="2200" dirty="0">
              <a:latin typeface="Arial MT"/>
              <a:cs typeface="Arial MT"/>
            </a:endParaRPr>
          </a:p>
          <a:p>
            <a:pPr marL="324485" indent="-213360">
              <a:lnSpc>
                <a:spcPct val="100000"/>
              </a:lnSpc>
              <a:spcBef>
                <a:spcPts val="280"/>
              </a:spcBef>
              <a:buChar char="–"/>
              <a:tabLst>
                <a:tab pos="324485" algn="l"/>
              </a:tabLst>
            </a:pPr>
            <a:r>
              <a:rPr sz="2200" dirty="0">
                <a:latin typeface="Arial MT"/>
                <a:cs typeface="Arial MT"/>
              </a:rPr>
              <a:t>Use</a:t>
            </a:r>
            <a:r>
              <a:rPr sz="2200" spc="5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the</a:t>
            </a:r>
            <a:r>
              <a:rPr sz="2200" spc="5" dirty="0">
                <a:latin typeface="Arial MT"/>
                <a:cs typeface="Arial MT"/>
              </a:rPr>
              <a:t> </a:t>
            </a:r>
            <a:r>
              <a:rPr sz="2200" spc="-10" dirty="0">
                <a:latin typeface="Arial MT"/>
                <a:cs typeface="Arial MT"/>
              </a:rPr>
              <a:t>built-</a:t>
            </a:r>
            <a:r>
              <a:rPr sz="2200" dirty="0">
                <a:latin typeface="Arial MT"/>
                <a:cs typeface="Arial MT"/>
              </a:rPr>
              <a:t>in</a:t>
            </a:r>
            <a:r>
              <a:rPr sz="2200" spc="5" dirty="0">
                <a:latin typeface="Arial MT"/>
                <a:cs typeface="Arial MT"/>
              </a:rPr>
              <a:t> </a:t>
            </a:r>
            <a:r>
              <a:rPr sz="2200" spc="-10" dirty="0">
                <a:latin typeface="Arial MT"/>
                <a:cs typeface="Arial MT"/>
              </a:rPr>
              <a:t>host-</a:t>
            </a:r>
            <a:r>
              <a:rPr sz="2200" dirty="0">
                <a:latin typeface="Arial MT"/>
                <a:cs typeface="Arial MT"/>
              </a:rPr>
              <a:t>based</a:t>
            </a:r>
            <a:r>
              <a:rPr sz="2200" spc="5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firewall</a:t>
            </a:r>
            <a:r>
              <a:rPr sz="2200" spc="5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(</a:t>
            </a:r>
            <a:r>
              <a:rPr sz="2200" b="1" dirty="0">
                <a:solidFill>
                  <a:srgbClr val="FF0000"/>
                </a:solidFill>
                <a:latin typeface="Arial"/>
                <a:cs typeface="Arial"/>
              </a:rPr>
              <a:t>Do</a:t>
            </a:r>
            <a:r>
              <a:rPr sz="2200" b="1" spc="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FF0000"/>
                </a:solidFill>
                <a:latin typeface="Arial"/>
                <a:cs typeface="Arial"/>
              </a:rPr>
              <a:t>not</a:t>
            </a:r>
            <a:r>
              <a:rPr sz="2200" b="1" spc="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FF0000"/>
                </a:solidFill>
                <a:latin typeface="Arial"/>
                <a:cs typeface="Arial"/>
              </a:rPr>
              <a:t>turn</a:t>
            </a:r>
            <a:r>
              <a:rPr sz="2200" b="1" spc="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FF0000"/>
                </a:solidFill>
                <a:latin typeface="Arial"/>
                <a:cs typeface="Arial"/>
              </a:rPr>
              <a:t>it</a:t>
            </a:r>
            <a:r>
              <a:rPr sz="2200" b="1" spc="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200" b="1" spc="-20" dirty="0">
                <a:solidFill>
                  <a:srgbClr val="FF0000"/>
                </a:solidFill>
                <a:latin typeface="Arial"/>
                <a:cs typeface="Arial"/>
              </a:rPr>
              <a:t>off</a:t>
            </a:r>
            <a:r>
              <a:rPr sz="2200" spc="-20" dirty="0">
                <a:latin typeface="Arial MT"/>
                <a:cs typeface="Arial MT"/>
              </a:rPr>
              <a:t>)</a:t>
            </a:r>
            <a:endParaRPr sz="2200" dirty="0">
              <a:latin typeface="Arial MT"/>
              <a:cs typeface="Arial MT"/>
            </a:endParaRPr>
          </a:p>
          <a:p>
            <a:pPr marL="368300" indent="-342900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Char char="•"/>
            </a:pPr>
            <a:r>
              <a:rPr sz="2200" spc="-10" dirty="0">
                <a:latin typeface="Arial MT"/>
                <a:cs typeface="Arial MT"/>
              </a:rPr>
              <a:t>Anti-</a:t>
            </a:r>
            <a:r>
              <a:rPr sz="2200" dirty="0">
                <a:latin typeface="Arial MT"/>
                <a:cs typeface="Arial MT"/>
              </a:rPr>
              <a:t>virus,</a:t>
            </a:r>
            <a:r>
              <a:rPr sz="2200" spc="-20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or</a:t>
            </a:r>
            <a:r>
              <a:rPr sz="2200" spc="-15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more</a:t>
            </a:r>
            <a:r>
              <a:rPr sz="2200" spc="-15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generally</a:t>
            </a:r>
            <a:r>
              <a:rPr sz="2200" spc="-15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"EDR"</a:t>
            </a:r>
            <a:r>
              <a:rPr sz="2200" spc="-20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("Endpoint</a:t>
            </a:r>
            <a:r>
              <a:rPr sz="2200" spc="-15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Detection</a:t>
            </a:r>
            <a:r>
              <a:rPr sz="2200" spc="-20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and</a:t>
            </a:r>
            <a:r>
              <a:rPr sz="2200" spc="-15" dirty="0">
                <a:latin typeface="Arial MT"/>
                <a:cs typeface="Arial MT"/>
              </a:rPr>
              <a:t> </a:t>
            </a:r>
            <a:r>
              <a:rPr sz="2200" spc="-10" dirty="0">
                <a:latin typeface="Arial MT"/>
                <a:cs typeface="Arial MT"/>
              </a:rPr>
              <a:t>Response")</a:t>
            </a:r>
            <a:endParaRPr sz="2200" dirty="0">
              <a:latin typeface="Arial MT"/>
              <a:cs typeface="Arial MT"/>
            </a:endParaRPr>
          </a:p>
          <a:p>
            <a:pPr marL="368300" indent="-342900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Char char="•"/>
            </a:pPr>
            <a:r>
              <a:rPr sz="2200" dirty="0">
                <a:latin typeface="Arial MT"/>
                <a:cs typeface="Arial MT"/>
              </a:rPr>
              <a:t>Use</a:t>
            </a:r>
            <a:r>
              <a:rPr sz="2200" spc="-35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strong</a:t>
            </a:r>
            <a:r>
              <a:rPr sz="2200" spc="-30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authentication</a:t>
            </a:r>
            <a:r>
              <a:rPr sz="2200" spc="-35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and</a:t>
            </a:r>
            <a:r>
              <a:rPr sz="2200" spc="-30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crypto</a:t>
            </a:r>
            <a:r>
              <a:rPr sz="2200" spc="-30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wherever</a:t>
            </a:r>
            <a:r>
              <a:rPr sz="2200" spc="-30" dirty="0">
                <a:latin typeface="Arial MT"/>
                <a:cs typeface="Arial MT"/>
              </a:rPr>
              <a:t> </a:t>
            </a:r>
            <a:r>
              <a:rPr sz="2200" spc="-10" dirty="0">
                <a:latin typeface="Arial MT"/>
                <a:cs typeface="Arial MT"/>
              </a:rPr>
              <a:t>possible</a:t>
            </a:r>
            <a:endParaRPr sz="2200" dirty="0">
              <a:latin typeface="Arial MT"/>
              <a:cs typeface="Arial MT"/>
            </a:endParaRPr>
          </a:p>
          <a:p>
            <a:pPr marL="324485" indent="-213360">
              <a:lnSpc>
                <a:spcPct val="100000"/>
              </a:lnSpc>
              <a:spcBef>
                <a:spcPts val="280"/>
              </a:spcBef>
              <a:buChar char="–"/>
              <a:tabLst>
                <a:tab pos="324485" algn="l"/>
              </a:tabLst>
            </a:pPr>
            <a:r>
              <a:rPr sz="2200" dirty="0">
                <a:latin typeface="Arial MT"/>
                <a:cs typeface="Arial MT"/>
              </a:rPr>
              <a:t>e.g.</a:t>
            </a:r>
            <a:r>
              <a:rPr sz="2200" spc="-15" dirty="0">
                <a:latin typeface="Arial MT"/>
                <a:cs typeface="Arial MT"/>
              </a:rPr>
              <a:t> </a:t>
            </a:r>
            <a:r>
              <a:rPr sz="2200" spc="-10" dirty="0">
                <a:latin typeface="Arial MT"/>
                <a:cs typeface="Arial MT"/>
              </a:rPr>
              <a:t>RSA</a:t>
            </a:r>
            <a:r>
              <a:rPr sz="2200" spc="-80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keys</a:t>
            </a:r>
            <a:r>
              <a:rPr sz="2200" spc="-5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instead</a:t>
            </a:r>
            <a:r>
              <a:rPr sz="2200" spc="-10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of</a:t>
            </a:r>
            <a:r>
              <a:rPr sz="2200" spc="-10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passwords</a:t>
            </a:r>
            <a:r>
              <a:rPr sz="2200" spc="-5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for</a:t>
            </a:r>
            <a:r>
              <a:rPr sz="2200" spc="-15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SSH</a:t>
            </a:r>
            <a:r>
              <a:rPr sz="2200" spc="-5" dirty="0">
                <a:latin typeface="Arial MT"/>
                <a:cs typeface="Arial MT"/>
              </a:rPr>
              <a:t> </a:t>
            </a:r>
            <a:r>
              <a:rPr sz="2200" spc="-10" dirty="0">
                <a:latin typeface="Arial MT"/>
                <a:cs typeface="Arial MT"/>
              </a:rPr>
              <a:t>authentication</a:t>
            </a:r>
            <a:endParaRPr sz="2200" dirty="0">
              <a:latin typeface="Arial MT"/>
              <a:cs typeface="Arial MT"/>
            </a:endParaRPr>
          </a:p>
          <a:p>
            <a:pPr marL="431165" indent="-342900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Char char="•"/>
            </a:pPr>
            <a:r>
              <a:rPr sz="2200" spc="-10" dirty="0">
                <a:latin typeface="Arial MT"/>
                <a:cs typeface="Arial MT"/>
              </a:rPr>
              <a:t>Network-</a:t>
            </a:r>
            <a:r>
              <a:rPr sz="2200" dirty="0">
                <a:latin typeface="Arial MT"/>
                <a:cs typeface="Arial MT"/>
              </a:rPr>
              <a:t>based</a:t>
            </a:r>
            <a:r>
              <a:rPr sz="2200" spc="-5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detection and/or</a:t>
            </a:r>
            <a:r>
              <a:rPr sz="2200" spc="5" dirty="0">
                <a:latin typeface="Arial MT"/>
                <a:cs typeface="Arial MT"/>
              </a:rPr>
              <a:t> </a:t>
            </a:r>
            <a:r>
              <a:rPr sz="2200" spc="-10" dirty="0">
                <a:latin typeface="Arial MT"/>
                <a:cs typeface="Arial MT"/>
              </a:rPr>
              <a:t>containment</a:t>
            </a:r>
            <a:endParaRPr sz="2200" dirty="0">
              <a:latin typeface="Arial MT"/>
              <a:cs typeface="Arial MT"/>
            </a:endParaRPr>
          </a:p>
          <a:p>
            <a:pPr marL="324485" indent="-213360">
              <a:lnSpc>
                <a:spcPct val="100000"/>
              </a:lnSpc>
              <a:spcBef>
                <a:spcPts val="284"/>
              </a:spcBef>
              <a:buChar char="–"/>
              <a:tabLst>
                <a:tab pos="324485" algn="l"/>
              </a:tabLst>
            </a:pPr>
            <a:r>
              <a:rPr sz="2200" dirty="0">
                <a:latin typeface="Arial MT"/>
                <a:cs typeface="Arial MT"/>
              </a:rPr>
              <a:t>Allows</a:t>
            </a:r>
            <a:r>
              <a:rPr sz="2200" spc="-20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cleaning</a:t>
            </a:r>
            <a:r>
              <a:rPr sz="2200" spc="-15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up</a:t>
            </a:r>
            <a:r>
              <a:rPr sz="2200" spc="-15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machines</a:t>
            </a:r>
            <a:r>
              <a:rPr sz="2200" spc="-15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once</a:t>
            </a:r>
            <a:r>
              <a:rPr sz="2200" spc="-15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they</a:t>
            </a:r>
            <a:r>
              <a:rPr sz="2200" spc="-15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are</a:t>
            </a:r>
            <a:r>
              <a:rPr sz="2200" spc="-15" dirty="0">
                <a:latin typeface="Arial MT"/>
                <a:cs typeface="Arial MT"/>
              </a:rPr>
              <a:t> </a:t>
            </a:r>
            <a:r>
              <a:rPr sz="2200" spc="-10" dirty="0">
                <a:latin typeface="Arial MT"/>
                <a:cs typeface="Arial MT"/>
              </a:rPr>
              <a:t>infected</a:t>
            </a:r>
            <a:endParaRPr sz="2200" dirty="0">
              <a:latin typeface="Arial MT"/>
              <a:cs typeface="Arial MT"/>
            </a:endParaRPr>
          </a:p>
          <a:p>
            <a:pPr marL="368300" indent="-342900">
              <a:lnSpc>
                <a:spcPct val="100000"/>
              </a:lnSpc>
              <a:spcBef>
                <a:spcPts val="359"/>
              </a:spcBef>
              <a:buFont typeface="Arial" panose="020B0604020202020204" pitchFamily="34" charset="0"/>
              <a:buChar char="•"/>
            </a:pPr>
            <a:r>
              <a:rPr sz="2200" dirty="0">
                <a:latin typeface="Arial MT"/>
                <a:cs typeface="Arial MT"/>
              </a:rPr>
              <a:t>User</a:t>
            </a:r>
            <a:r>
              <a:rPr sz="2200" spc="-25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education.</a:t>
            </a:r>
            <a:r>
              <a:rPr sz="2200" spc="-25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No</a:t>
            </a:r>
            <a:r>
              <a:rPr sz="2200" spc="-15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quick</a:t>
            </a:r>
            <a:r>
              <a:rPr sz="2200" spc="-25" dirty="0">
                <a:latin typeface="Arial MT"/>
                <a:cs typeface="Arial MT"/>
              </a:rPr>
              <a:t> fix</a:t>
            </a:r>
            <a:endParaRPr sz="2200" dirty="0">
              <a:latin typeface="Arial MT"/>
              <a:cs typeface="Arial MT"/>
            </a:endParaRPr>
          </a:p>
        </p:txBody>
      </p:sp>
      <p:pic>
        <p:nvPicPr>
          <p:cNvPr id="20" name="object 8">
            <a:extLst>
              <a:ext uri="{FF2B5EF4-FFF2-40B4-BE49-F238E27FC236}">
                <a16:creationId xmlns:a16="http://schemas.microsoft.com/office/drawing/2014/main" id="{6E275B2A-6302-4F1B-A298-8E15D02CBEC7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755796" y="5149248"/>
            <a:ext cx="196850" cy="196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39412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8345869D-01C2-4786-A407-EB296F00BAA1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C10D43A6-0447-44EA-8284-7C572123395B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91DC5604-A701-49CC-9AAB-95E13A5F9FE3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908469D8-D312-4A9E-AB28-3DFEF598C8E1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EC056B8E-8EF5-4D97-AB55-1295ECE885E3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1A09F5F7-7DFD-4EC6-A719-7B18E3546F3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567747" y="1259828"/>
            <a:ext cx="6619650" cy="136704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17955" marR="5080" indent="-1405890">
              <a:lnSpc>
                <a:spcPct val="100000"/>
              </a:lnSpc>
              <a:spcBef>
                <a:spcPts val="100"/>
              </a:spcBef>
            </a:pPr>
            <a:r>
              <a:rPr dirty="0" err="1"/>
              <a:t>Windows</a:t>
            </a:r>
            <a:r>
              <a:rPr spc="-10" dirty="0" err="1"/>
              <a:t>Virus</a:t>
            </a:r>
            <a:r>
              <a:rPr spc="-10" dirty="0"/>
              <a:t>/Malware Protection</a:t>
            </a: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3342DBC8-F146-4B1E-B4A1-D09629BD5E9D}"/>
              </a:ext>
            </a:extLst>
          </p:cNvPr>
          <p:cNvSpPr txBox="1"/>
          <p:nvPr/>
        </p:nvSpPr>
        <p:spPr>
          <a:xfrm>
            <a:off x="253218" y="2838821"/>
            <a:ext cx="8890782" cy="160800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82600" marR="1578610" indent="-457200">
              <a:lnSpc>
                <a:spcPct val="116599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sz="2400" dirty="0">
                <a:latin typeface="Arial MT"/>
                <a:cs typeface="Arial MT"/>
              </a:rPr>
              <a:t>Very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important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to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keep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all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systems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up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to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spc="-20" dirty="0">
                <a:latin typeface="Arial MT"/>
                <a:cs typeface="Arial MT"/>
              </a:rPr>
              <a:t>date </a:t>
            </a:r>
            <a:endParaRPr lang="en-US" sz="2400" spc="-20" dirty="0">
              <a:latin typeface="Arial MT"/>
              <a:cs typeface="Arial MT"/>
            </a:endParaRPr>
          </a:p>
          <a:p>
            <a:pPr marL="482600" marR="1578610" indent="-457200">
              <a:lnSpc>
                <a:spcPct val="116599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sz="2400" dirty="0">
                <a:latin typeface="Arial MT"/>
                <a:cs typeface="Arial MT"/>
              </a:rPr>
              <a:t>For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virus</a:t>
            </a:r>
            <a:r>
              <a:rPr sz="2400" spc="-10" dirty="0">
                <a:latin typeface="Arial MT"/>
                <a:cs typeface="Arial MT"/>
              </a:rPr>
              <a:t> protection</a:t>
            </a:r>
            <a:endParaRPr sz="2400" dirty="0">
              <a:latin typeface="Arial MT"/>
              <a:cs typeface="Arial MT"/>
            </a:endParaRPr>
          </a:p>
          <a:p>
            <a:pPr marL="325120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325120" algn="l"/>
              </a:tabLst>
            </a:pPr>
            <a:r>
              <a:rPr sz="2000" dirty="0">
                <a:latin typeface="Arial MT"/>
                <a:cs typeface="Arial MT"/>
              </a:rPr>
              <a:t>Windows</a:t>
            </a:r>
            <a:r>
              <a:rPr sz="2000" spc="-1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10:</a:t>
            </a:r>
            <a:r>
              <a:rPr sz="2000" spc="-1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Windows</a:t>
            </a:r>
            <a:r>
              <a:rPr sz="2000" spc="-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Defender</a:t>
            </a:r>
            <a:r>
              <a:rPr sz="2000" spc="-1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is</a:t>
            </a:r>
            <a:r>
              <a:rPr sz="2000" spc="-1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probably</a:t>
            </a:r>
            <a:r>
              <a:rPr sz="2000" spc="-5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adequate</a:t>
            </a:r>
            <a:endParaRPr sz="2000" dirty="0">
              <a:latin typeface="Arial MT"/>
              <a:cs typeface="Arial MT"/>
            </a:endParaRPr>
          </a:p>
          <a:p>
            <a:pPr marL="325120" marR="17780" indent="-214629">
              <a:lnSpc>
                <a:spcPct val="100000"/>
              </a:lnSpc>
              <a:spcBef>
                <a:spcPts val="360"/>
              </a:spcBef>
              <a:buChar char="–"/>
              <a:tabLst>
                <a:tab pos="325120" algn="l"/>
              </a:tabLst>
            </a:pPr>
            <a:r>
              <a:rPr sz="2000" dirty="0">
                <a:latin typeface="Arial MT"/>
                <a:cs typeface="Arial MT"/>
              </a:rPr>
              <a:t>Windows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8.1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and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earlier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are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now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all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out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of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support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and</a:t>
            </a:r>
            <a:r>
              <a:rPr sz="2000" spc="-1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should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spc="-25" dirty="0">
                <a:latin typeface="Arial MT"/>
                <a:cs typeface="Arial MT"/>
              </a:rPr>
              <a:t>be </a:t>
            </a:r>
            <a:r>
              <a:rPr sz="2000" spc="-10" dirty="0">
                <a:latin typeface="Arial MT"/>
                <a:cs typeface="Arial MT"/>
              </a:rPr>
              <a:t>eliminated</a:t>
            </a:r>
            <a:endParaRPr sz="2000" dirty="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220429061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B9A95236-D1B3-4CB6-B8C3-112002FA29E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9F78D502-45CC-4C29-BED4-2417B25CF9F5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47F78679-46FA-4B0F-8ECC-17B507737E3D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B288373B-3D03-461A-B398-9BBB25C2736F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6F22B243-AC76-41A3-AD40-F723E6E1C27B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1126DC14-1B08-4D6C-808E-F4B4E9CE05D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38360" y="1130120"/>
            <a:ext cx="76352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04290">
              <a:lnSpc>
                <a:spcPct val="100000"/>
              </a:lnSpc>
              <a:spcBef>
                <a:spcPts val="100"/>
              </a:spcBef>
            </a:pPr>
            <a:r>
              <a:rPr dirty="0"/>
              <a:t>Free</a:t>
            </a:r>
            <a:r>
              <a:rPr spc="-25" dirty="0"/>
              <a:t> </a:t>
            </a:r>
            <a:r>
              <a:rPr dirty="0"/>
              <a:t>Windows</a:t>
            </a:r>
            <a:r>
              <a:rPr spc="-10" dirty="0"/>
              <a:t> Protection</a:t>
            </a: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A6EF16A0-C605-4CF1-A289-7FCF27D92F8E}"/>
              </a:ext>
            </a:extLst>
          </p:cNvPr>
          <p:cNvSpPr txBox="1"/>
          <p:nvPr/>
        </p:nvSpPr>
        <p:spPr>
          <a:xfrm>
            <a:off x="887775" y="1778794"/>
            <a:ext cx="6204585" cy="4119076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520"/>
              </a:spcBef>
            </a:pPr>
            <a:r>
              <a:rPr sz="2800" dirty="0">
                <a:latin typeface="Arial MT"/>
                <a:cs typeface="Arial MT"/>
              </a:rPr>
              <a:t>There</a:t>
            </a:r>
            <a:r>
              <a:rPr sz="2800" spc="-2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are</a:t>
            </a:r>
            <a:r>
              <a:rPr sz="2800" spc="-1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a</a:t>
            </a:r>
            <a:r>
              <a:rPr sz="2800" spc="-1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number</a:t>
            </a:r>
            <a:r>
              <a:rPr sz="2800" spc="-1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of</a:t>
            </a:r>
            <a:r>
              <a:rPr sz="2800" spc="-1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free</a:t>
            </a:r>
            <a:r>
              <a:rPr sz="2800" spc="-10" dirty="0">
                <a:latin typeface="Arial MT"/>
                <a:cs typeface="Arial MT"/>
              </a:rPr>
              <a:t> products</a:t>
            </a:r>
            <a:endParaRPr sz="2800" dirty="0">
              <a:latin typeface="Arial MT"/>
              <a:cs typeface="Arial MT"/>
            </a:endParaRPr>
          </a:p>
          <a:p>
            <a:pPr marL="325120" indent="-213995">
              <a:lnSpc>
                <a:spcPct val="100000"/>
              </a:lnSpc>
              <a:spcBef>
                <a:spcPts val="359"/>
              </a:spcBef>
              <a:buChar char="–"/>
              <a:tabLst>
                <a:tab pos="325120" algn="l"/>
              </a:tabLst>
            </a:pPr>
            <a:r>
              <a:rPr sz="2400" dirty="0">
                <a:latin typeface="Arial MT"/>
                <a:cs typeface="Arial MT"/>
              </a:rPr>
              <a:t>Microsoft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Windows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Defender</a:t>
            </a:r>
            <a:r>
              <a:rPr sz="2400" spc="-114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Antivirus</a:t>
            </a:r>
            <a:endParaRPr sz="2400" dirty="0">
              <a:latin typeface="Arial MT"/>
              <a:cs typeface="Arial MT"/>
            </a:endParaRPr>
          </a:p>
          <a:p>
            <a:pPr marL="623570" lvl="1" indent="-169545">
              <a:lnSpc>
                <a:spcPct val="100000"/>
              </a:lnSpc>
              <a:spcBef>
                <a:spcPts val="300"/>
              </a:spcBef>
              <a:buChar char="•"/>
              <a:tabLst>
                <a:tab pos="623570" algn="l"/>
              </a:tabLst>
            </a:pPr>
            <a:r>
              <a:rPr dirty="0">
                <a:latin typeface="Arial MT"/>
                <a:cs typeface="Arial MT"/>
              </a:rPr>
              <a:t>Works</a:t>
            </a:r>
            <a:r>
              <a:rPr spc="-4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on</a:t>
            </a:r>
            <a:r>
              <a:rPr spc="-4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Windows</a:t>
            </a:r>
            <a:r>
              <a:rPr spc="-4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10</a:t>
            </a:r>
            <a:r>
              <a:rPr spc="-4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and</a:t>
            </a:r>
            <a:r>
              <a:rPr spc="-45" dirty="0">
                <a:latin typeface="Arial MT"/>
                <a:cs typeface="Arial MT"/>
              </a:rPr>
              <a:t> </a:t>
            </a:r>
            <a:r>
              <a:rPr spc="-25" dirty="0">
                <a:latin typeface="Arial MT"/>
                <a:cs typeface="Arial MT"/>
              </a:rPr>
              <a:t>8.1</a:t>
            </a:r>
            <a:endParaRPr dirty="0">
              <a:latin typeface="Arial MT"/>
              <a:cs typeface="Arial MT"/>
            </a:endParaRPr>
          </a:p>
          <a:p>
            <a:pPr marL="623570" lvl="1" indent="-169545">
              <a:lnSpc>
                <a:spcPct val="100000"/>
              </a:lnSpc>
              <a:spcBef>
                <a:spcPts val="300"/>
              </a:spcBef>
              <a:buChar char="•"/>
              <a:tabLst>
                <a:tab pos="623570" algn="l"/>
              </a:tabLst>
            </a:pPr>
            <a:r>
              <a:rPr dirty="0">
                <a:latin typeface="Arial MT"/>
                <a:cs typeface="Arial MT"/>
              </a:rPr>
              <a:t>There</a:t>
            </a:r>
            <a:r>
              <a:rPr spc="-4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is</a:t>
            </a:r>
            <a:r>
              <a:rPr spc="-4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a</a:t>
            </a:r>
            <a:r>
              <a:rPr spc="-4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version</a:t>
            </a:r>
            <a:r>
              <a:rPr spc="-4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of</a:t>
            </a:r>
            <a:r>
              <a:rPr spc="-4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Windows</a:t>
            </a:r>
            <a:r>
              <a:rPr spc="-4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Defender</a:t>
            </a:r>
            <a:r>
              <a:rPr spc="-4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that</a:t>
            </a:r>
            <a:r>
              <a:rPr spc="-4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works</a:t>
            </a:r>
            <a:r>
              <a:rPr spc="-4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on</a:t>
            </a:r>
            <a:r>
              <a:rPr spc="-4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Windows</a:t>
            </a:r>
            <a:r>
              <a:rPr spc="-45" dirty="0">
                <a:latin typeface="Arial MT"/>
                <a:cs typeface="Arial MT"/>
              </a:rPr>
              <a:t> </a:t>
            </a:r>
            <a:r>
              <a:rPr spc="-50" dirty="0">
                <a:latin typeface="Arial MT"/>
                <a:cs typeface="Arial MT"/>
              </a:rPr>
              <a:t>8</a:t>
            </a:r>
            <a:endParaRPr dirty="0">
              <a:latin typeface="Arial MT"/>
              <a:cs typeface="Arial MT"/>
            </a:endParaRPr>
          </a:p>
          <a:p>
            <a:pPr marL="796925">
              <a:lnSpc>
                <a:spcPct val="100000"/>
              </a:lnSpc>
              <a:spcBef>
                <a:spcPts val="265"/>
              </a:spcBef>
            </a:pPr>
            <a:r>
              <a:rPr sz="2800" baseline="8230" dirty="0">
                <a:latin typeface="Arial MT"/>
                <a:cs typeface="Arial MT"/>
              </a:rPr>
              <a:t>–</a:t>
            </a:r>
            <a:r>
              <a:rPr sz="2800" spc="262" baseline="82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but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only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removes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spyware,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you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still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need</a:t>
            </a:r>
            <a:r>
              <a:rPr sz="1600" spc="-8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Anti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Virus</a:t>
            </a:r>
            <a:endParaRPr sz="1600" dirty="0">
              <a:latin typeface="Arial MT"/>
              <a:cs typeface="Arial MT"/>
            </a:endParaRPr>
          </a:p>
          <a:p>
            <a:pPr marL="325120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325120" algn="l"/>
              </a:tabLst>
            </a:pPr>
            <a:r>
              <a:rPr sz="2400" dirty="0">
                <a:latin typeface="Arial MT"/>
                <a:cs typeface="Arial MT"/>
              </a:rPr>
              <a:t>Bitdefender</a:t>
            </a:r>
            <a:r>
              <a:rPr sz="2400" spc="-1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Antivirus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Free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Edition</a:t>
            </a:r>
            <a:endParaRPr sz="2400" dirty="0">
              <a:latin typeface="Arial MT"/>
              <a:cs typeface="Arial MT"/>
            </a:endParaRPr>
          </a:p>
          <a:p>
            <a:pPr marL="325120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325120" algn="l"/>
              </a:tabLst>
            </a:pPr>
            <a:r>
              <a:rPr sz="2400" dirty="0">
                <a:latin typeface="Arial MT"/>
                <a:cs typeface="Arial MT"/>
              </a:rPr>
              <a:t>Avast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Free</a:t>
            </a:r>
            <a:r>
              <a:rPr sz="2400" spc="-114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Antivirus</a:t>
            </a:r>
            <a:endParaRPr sz="2400" dirty="0">
              <a:latin typeface="Arial MT"/>
              <a:cs typeface="Arial MT"/>
            </a:endParaRPr>
          </a:p>
          <a:p>
            <a:pPr marL="325120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325120" algn="l"/>
              </a:tabLst>
            </a:pPr>
            <a:r>
              <a:rPr sz="2400" dirty="0">
                <a:latin typeface="Arial MT"/>
                <a:cs typeface="Arial MT"/>
              </a:rPr>
              <a:t>Sophos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Free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Edition</a:t>
            </a:r>
            <a:endParaRPr sz="2400" dirty="0">
              <a:latin typeface="Arial MT"/>
              <a:cs typeface="Arial MT"/>
            </a:endParaRPr>
          </a:p>
          <a:p>
            <a:pPr marL="325120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325120" algn="l"/>
              </a:tabLst>
            </a:pPr>
            <a:r>
              <a:rPr sz="2400" dirty="0">
                <a:latin typeface="Arial MT"/>
                <a:cs typeface="Arial MT"/>
              </a:rPr>
              <a:t>Kaspersky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spc="-20" dirty="0">
                <a:latin typeface="Arial MT"/>
                <a:cs typeface="Arial MT"/>
              </a:rPr>
              <a:t>Labs</a:t>
            </a:r>
            <a:endParaRPr sz="2400" dirty="0">
              <a:latin typeface="Arial MT"/>
              <a:cs typeface="Arial MT"/>
            </a:endParaRPr>
          </a:p>
          <a:p>
            <a:pPr marL="623570" lvl="1" indent="-169545">
              <a:lnSpc>
                <a:spcPct val="100000"/>
              </a:lnSpc>
              <a:spcBef>
                <a:spcPts val="300"/>
              </a:spcBef>
              <a:buChar char="•"/>
              <a:tabLst>
                <a:tab pos="623570" algn="l"/>
              </a:tabLst>
            </a:pPr>
            <a:r>
              <a:rPr dirty="0">
                <a:latin typeface="Arial MT"/>
                <a:cs typeface="Arial MT"/>
              </a:rPr>
              <a:t>Some</a:t>
            </a:r>
            <a:r>
              <a:rPr spc="-6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concerns</a:t>
            </a:r>
            <a:r>
              <a:rPr spc="-4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in</a:t>
            </a:r>
            <a:r>
              <a:rPr spc="-4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US</a:t>
            </a:r>
            <a:r>
              <a:rPr spc="-45" dirty="0">
                <a:latin typeface="Arial MT"/>
                <a:cs typeface="Arial MT"/>
              </a:rPr>
              <a:t> </a:t>
            </a:r>
            <a:r>
              <a:rPr spc="-10" dirty="0">
                <a:latin typeface="Arial MT"/>
                <a:cs typeface="Arial MT"/>
              </a:rPr>
              <a:t>Government</a:t>
            </a:r>
            <a:r>
              <a:rPr spc="-4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about</a:t>
            </a:r>
            <a:r>
              <a:rPr spc="-4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Russia</a:t>
            </a:r>
            <a:r>
              <a:rPr spc="-45" dirty="0">
                <a:latin typeface="Arial MT"/>
                <a:cs typeface="Arial MT"/>
              </a:rPr>
              <a:t> </a:t>
            </a:r>
            <a:r>
              <a:rPr spc="-20" dirty="0">
                <a:latin typeface="Arial MT"/>
                <a:cs typeface="Arial MT"/>
              </a:rPr>
              <a:t>ties</a:t>
            </a:r>
            <a:endParaRPr dirty="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397143581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384F81B2-88E0-4B86-9F49-B0247853EE10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F086D79E-7D4F-4240-97D3-DC08A97685A1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79D43661-CBFA-4376-B3F1-13CB77356D4C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E4A913F7-2ACD-45A5-BD24-9BF949FA63B2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318D35F2-3BCA-4025-976C-E0D36291E491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pic>
        <p:nvPicPr>
          <p:cNvPr id="9" name="Picture 24_1" descr="KENET-Watermark.png">
            <a:extLst>
              <a:ext uri="{FF2B5EF4-FFF2-40B4-BE49-F238E27FC236}">
                <a16:creationId xmlns:a16="http://schemas.microsoft.com/office/drawing/2014/main" id="{D0FB2226-D5E5-4A59-9F71-89C2BFE51FCF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10" name="CustomShape 1">
            <a:extLst>
              <a:ext uri="{FF2B5EF4-FFF2-40B4-BE49-F238E27FC236}">
                <a16:creationId xmlns:a16="http://schemas.microsoft.com/office/drawing/2014/main" id="{4C4D83E6-47A2-4B7B-AE89-ACA8B58DBB60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" name="CustomShape 2">
            <a:extLst>
              <a:ext uri="{FF2B5EF4-FFF2-40B4-BE49-F238E27FC236}">
                <a16:creationId xmlns:a16="http://schemas.microsoft.com/office/drawing/2014/main" id="{663C3469-E2CE-4B86-9A86-B05458DF6DBC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2" name="Picture 4_1" descr="J:\Business\KENET\Kenet-logo.png">
            <a:extLst>
              <a:ext uri="{FF2B5EF4-FFF2-40B4-BE49-F238E27FC236}">
                <a16:creationId xmlns:a16="http://schemas.microsoft.com/office/drawing/2014/main" id="{B70E4B6E-5878-4BAE-9978-FB824FBBEA06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13" name="TextShape 3">
            <a:extLst>
              <a:ext uri="{FF2B5EF4-FFF2-40B4-BE49-F238E27FC236}">
                <a16:creationId xmlns:a16="http://schemas.microsoft.com/office/drawing/2014/main" id="{7C261AD5-C79A-4245-848D-3258792FE785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pic>
        <p:nvPicPr>
          <p:cNvPr id="14" name="Picture 3" descr="J:\Business\KENET\Transforming-EdthroughICT.png">
            <a:extLst>
              <a:ext uri="{FF2B5EF4-FFF2-40B4-BE49-F238E27FC236}">
                <a16:creationId xmlns:a16="http://schemas.microsoft.com/office/drawing/2014/main" id="{31E9E035-F236-4356-99DA-119A8BCC5258}"/>
              </a:ext>
            </a:extLst>
          </p:cNvPr>
          <p:cNvPicPr/>
          <p:nvPr/>
        </p:nvPicPr>
        <p:blipFill>
          <a:blip r:embed="rId4"/>
          <a:srcRect l="75287" t="21402" r="13940" b="42866"/>
          <a:stretch/>
        </p:blipFill>
        <p:spPr>
          <a:xfrm>
            <a:off x="285840" y="0"/>
            <a:ext cx="428400" cy="356760"/>
          </a:xfrm>
          <a:prstGeom prst="rect">
            <a:avLst/>
          </a:prstGeom>
          <a:ln>
            <a:noFill/>
          </a:ln>
        </p:spPr>
      </p:pic>
      <p:sp>
        <p:nvSpPr>
          <p:cNvPr id="15" name="CustomShape 1">
            <a:extLst>
              <a:ext uri="{FF2B5EF4-FFF2-40B4-BE49-F238E27FC236}">
                <a16:creationId xmlns:a16="http://schemas.microsoft.com/office/drawing/2014/main" id="{1F8FAE4F-AE8C-489E-ABE8-2760A9A931A3}"/>
              </a:ext>
            </a:extLst>
          </p:cNvPr>
          <p:cNvSpPr/>
          <p:nvPr/>
        </p:nvSpPr>
        <p:spPr>
          <a:xfrm flipH="1" flipV="1">
            <a:off x="-643680" y="-356760"/>
            <a:ext cx="10164600" cy="4833360"/>
          </a:xfrm>
          <a:custGeom>
            <a:avLst/>
            <a:gdLst/>
            <a:ahLst/>
            <a:cxnLst/>
            <a:rect l="l" t="t" r="r" b="b"/>
            <a:pathLst>
              <a:path w="12540" h="5963">
                <a:moveTo>
                  <a:pt x="12213" y="5963"/>
                </a:moveTo>
                <a:lnTo>
                  <a:pt x="146" y="5699"/>
                </a:lnTo>
                <a:cubicBezTo>
                  <a:pt x="122" y="4042"/>
                  <a:pt x="24" y="2002"/>
                  <a:pt x="0" y="345"/>
                </a:cubicBezTo>
                <a:lnTo>
                  <a:pt x="6405" y="345"/>
                </a:lnTo>
                <a:lnTo>
                  <a:pt x="6855" y="0"/>
                </a:lnTo>
                <a:lnTo>
                  <a:pt x="12540" y="0"/>
                </a:lnTo>
                <a:lnTo>
                  <a:pt x="12213" y="5963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" name="TextShape 2">
            <a:extLst>
              <a:ext uri="{FF2B5EF4-FFF2-40B4-BE49-F238E27FC236}">
                <a16:creationId xmlns:a16="http://schemas.microsoft.com/office/drawing/2014/main" id="{A9F6871C-D6F4-4157-969C-CB39EF6A3B95}"/>
              </a:ext>
            </a:extLst>
          </p:cNvPr>
          <p:cNvSpPr txBox="1"/>
          <p:nvPr/>
        </p:nvSpPr>
        <p:spPr>
          <a:xfrm>
            <a:off x="640080" y="4476240"/>
            <a:ext cx="7883280" cy="170460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17" name="CustomShape 3">
            <a:extLst>
              <a:ext uri="{FF2B5EF4-FFF2-40B4-BE49-F238E27FC236}">
                <a16:creationId xmlns:a16="http://schemas.microsoft.com/office/drawing/2014/main" id="{C1268047-B9A6-4712-B175-305F58969854}"/>
              </a:ext>
            </a:extLst>
          </p:cNvPr>
          <p:cNvSpPr/>
          <p:nvPr/>
        </p:nvSpPr>
        <p:spPr>
          <a:xfrm>
            <a:off x="640080" y="6059520"/>
            <a:ext cx="8503920" cy="80676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" name="CustomShape 4">
            <a:extLst>
              <a:ext uri="{FF2B5EF4-FFF2-40B4-BE49-F238E27FC236}">
                <a16:creationId xmlns:a16="http://schemas.microsoft.com/office/drawing/2014/main" id="{5C1CAA36-EE93-43E1-9555-DA9E82DBC9F1}"/>
              </a:ext>
            </a:extLst>
          </p:cNvPr>
          <p:cNvSpPr/>
          <p:nvPr/>
        </p:nvSpPr>
        <p:spPr>
          <a:xfrm>
            <a:off x="2377440" y="6583680"/>
            <a:ext cx="6583680" cy="2102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9" name="Picture 4" descr="J:\Business\KENET\Kenet-logo.png">
            <a:extLst>
              <a:ext uri="{FF2B5EF4-FFF2-40B4-BE49-F238E27FC236}">
                <a16:creationId xmlns:a16="http://schemas.microsoft.com/office/drawing/2014/main" id="{39CAF7D0-BF6F-4E06-92CE-82B676B3F658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5000760" y="73800"/>
            <a:ext cx="3885840" cy="1308600"/>
          </a:xfrm>
          <a:prstGeom prst="rect">
            <a:avLst/>
          </a:prstGeom>
          <a:ln>
            <a:noFill/>
          </a:ln>
        </p:spPr>
      </p:pic>
      <p:sp>
        <p:nvSpPr>
          <p:cNvPr id="20" name="TextShape 5">
            <a:extLst>
              <a:ext uri="{FF2B5EF4-FFF2-40B4-BE49-F238E27FC236}">
                <a16:creationId xmlns:a16="http://schemas.microsoft.com/office/drawing/2014/main" id="{BA5C10DF-092E-4864-B1A1-E3510D15A423}"/>
              </a:ext>
            </a:extLst>
          </p:cNvPr>
          <p:cNvSpPr txBox="1"/>
          <p:nvPr/>
        </p:nvSpPr>
        <p:spPr>
          <a:xfrm>
            <a:off x="714240" y="1809000"/>
            <a:ext cx="8131126" cy="20815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70000"/>
              </a:lnSpc>
            </a:pPr>
            <a:r>
              <a:rPr lang="en-US" sz="6000" b="1" strike="noStrike" spc="-1" dirty="0">
                <a:solidFill>
                  <a:schemeClr val="bg1"/>
                </a:solidFill>
                <a:latin typeface="Calibri"/>
              </a:rPr>
              <a:t>AUTHENTICATION &amp; AUTHORIZATION</a:t>
            </a:r>
          </a:p>
        </p:txBody>
      </p:sp>
    </p:spTree>
    <p:extLst>
      <p:ext uri="{BB962C8B-B14F-4D97-AF65-F5344CB8AC3E}">
        <p14:creationId xmlns:p14="http://schemas.microsoft.com/office/powerpoint/2010/main" val="32561334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BC5EBA48-D5B0-42EE-A068-AD3283B90C21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AC09D31F-DAB0-4017-9417-6166FCF522CD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EEC1A8F4-89D8-4F28-8C05-D25D7B9AE71A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C042FE6C-35FD-4DE5-9014-F91E71F992FB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604C830D-2156-4720-9CF0-B49D63A66A83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94198722-3702-468F-97F7-8F76FFF12FF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27660" y="1293480"/>
            <a:ext cx="8373420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2055">
              <a:lnSpc>
                <a:spcPct val="100000"/>
              </a:lnSpc>
              <a:spcBef>
                <a:spcPts val="100"/>
              </a:spcBef>
            </a:pPr>
            <a:r>
              <a:rPr dirty="0"/>
              <a:t>Centralized</a:t>
            </a:r>
            <a:r>
              <a:rPr spc="-250" dirty="0"/>
              <a:t> </a:t>
            </a:r>
            <a:r>
              <a:rPr spc="-10" dirty="0"/>
              <a:t>Authentication</a:t>
            </a:r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2CC2422F-4EC2-417B-B008-F849BB4C09BF}"/>
              </a:ext>
            </a:extLst>
          </p:cNvPr>
          <p:cNvSpPr txBox="1"/>
          <p:nvPr/>
        </p:nvSpPr>
        <p:spPr>
          <a:xfrm>
            <a:off x="449821" y="2140629"/>
            <a:ext cx="132315" cy="1145540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2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415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181B09BC-757F-4413-9D68-3486799E90F2}"/>
              </a:ext>
            </a:extLst>
          </p:cNvPr>
          <p:cNvSpPr txBox="1"/>
          <p:nvPr/>
        </p:nvSpPr>
        <p:spPr>
          <a:xfrm>
            <a:off x="694156" y="2184190"/>
            <a:ext cx="8087899" cy="306051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400" marR="1326515">
              <a:lnSpc>
                <a:spcPct val="116599"/>
              </a:lnSpc>
              <a:spcBef>
                <a:spcPts val="100"/>
              </a:spcBef>
            </a:pPr>
            <a:r>
              <a:rPr sz="2100" dirty="0">
                <a:latin typeface="Arial MT"/>
                <a:cs typeface="Arial MT"/>
              </a:rPr>
              <a:t>How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do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you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know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who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is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using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your</a:t>
            </a:r>
            <a:r>
              <a:rPr sz="2100" spc="-10" dirty="0">
                <a:latin typeface="Arial MT"/>
                <a:cs typeface="Arial MT"/>
              </a:rPr>
              <a:t> network?</a:t>
            </a:r>
            <a:r>
              <a:rPr sz="2100" spc="525" dirty="0">
                <a:latin typeface="Arial MT"/>
                <a:cs typeface="Arial MT"/>
              </a:rPr>
              <a:t> </a:t>
            </a:r>
            <a:r>
              <a:rPr sz="2100" spc="-20" dirty="0">
                <a:latin typeface="Arial MT"/>
                <a:cs typeface="Arial MT"/>
              </a:rPr>
              <a:t>AAA:</a:t>
            </a:r>
            <a:r>
              <a:rPr sz="2100" spc="-110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Authentication,</a:t>
            </a:r>
            <a:r>
              <a:rPr sz="2100" spc="-11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Authorization,</a:t>
            </a:r>
            <a:r>
              <a:rPr sz="2100" spc="1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and</a:t>
            </a:r>
            <a:r>
              <a:rPr sz="2100" spc="-105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Accounting </a:t>
            </a:r>
            <a:r>
              <a:rPr sz="2100" dirty="0">
                <a:latin typeface="Arial MT"/>
                <a:cs typeface="Arial MT"/>
              </a:rPr>
              <a:t>Central</a:t>
            </a:r>
            <a:r>
              <a:rPr sz="2100" spc="-3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database</a:t>
            </a:r>
            <a:r>
              <a:rPr sz="2100" spc="-3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of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users</a:t>
            </a:r>
            <a:endParaRPr sz="2100">
              <a:latin typeface="Arial MT"/>
              <a:cs typeface="Arial MT"/>
            </a:endParaRPr>
          </a:p>
          <a:p>
            <a:pPr marL="325120" marR="17780" indent="-214629">
              <a:lnSpc>
                <a:spcPct val="100000"/>
              </a:lnSpc>
              <a:spcBef>
                <a:spcPts val="360"/>
              </a:spcBef>
              <a:buChar char="–"/>
              <a:tabLst>
                <a:tab pos="325120" algn="l"/>
              </a:tabLst>
            </a:pPr>
            <a:r>
              <a:rPr sz="1800" dirty="0">
                <a:latin typeface="Arial MT"/>
                <a:cs typeface="Arial MT"/>
              </a:rPr>
              <a:t>This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database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should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be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synchronized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with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the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human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resources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spc="-25" dirty="0">
                <a:latin typeface="Arial MT"/>
                <a:cs typeface="Arial MT"/>
              </a:rPr>
              <a:t>and </a:t>
            </a:r>
            <a:r>
              <a:rPr sz="1800" dirty="0">
                <a:latin typeface="Arial MT"/>
                <a:cs typeface="Arial MT"/>
              </a:rPr>
              <a:t>student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systems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so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when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someone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quits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or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leaves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school,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their </a:t>
            </a:r>
            <a:r>
              <a:rPr sz="1800" dirty="0">
                <a:latin typeface="Arial MT"/>
                <a:cs typeface="Arial MT"/>
              </a:rPr>
              <a:t>credentials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are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no</a:t>
            </a:r>
            <a:r>
              <a:rPr sz="1800" spc="-1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longer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valid</a:t>
            </a:r>
            <a:endParaRPr sz="1800">
              <a:latin typeface="Arial MT"/>
              <a:cs typeface="Arial MT"/>
            </a:endParaRPr>
          </a:p>
          <a:p>
            <a:pPr marL="25400">
              <a:lnSpc>
                <a:spcPct val="100000"/>
              </a:lnSpc>
              <a:spcBef>
                <a:spcPts val="420"/>
              </a:spcBef>
            </a:pPr>
            <a:r>
              <a:rPr sz="2100" dirty="0">
                <a:latin typeface="Arial MT"/>
                <a:cs typeface="Arial MT"/>
              </a:rPr>
              <a:t>Systems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and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Devices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use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database</a:t>
            </a:r>
            <a:endParaRPr sz="2100">
              <a:latin typeface="Arial MT"/>
              <a:cs typeface="Arial MT"/>
            </a:endParaRPr>
          </a:p>
          <a:p>
            <a:pPr marL="325120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325120" algn="l"/>
              </a:tabLst>
            </a:pPr>
            <a:r>
              <a:rPr sz="1800" dirty="0">
                <a:latin typeface="Arial MT"/>
                <a:cs typeface="Arial MT"/>
              </a:rPr>
              <a:t>Protocols:</a:t>
            </a:r>
            <a:r>
              <a:rPr sz="1800" spc="-4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Radius,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spc="-35" dirty="0">
                <a:latin typeface="Arial MT"/>
                <a:cs typeface="Arial MT"/>
              </a:rPr>
              <a:t>LDAP,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Kerberos,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and</a:t>
            </a:r>
            <a:r>
              <a:rPr sz="1800" spc="-1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Active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Directory</a:t>
            </a:r>
            <a:endParaRPr sz="1800">
              <a:latin typeface="Arial MT"/>
              <a:cs typeface="Arial MT"/>
            </a:endParaRPr>
          </a:p>
          <a:p>
            <a:pPr marL="325120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325120" algn="l"/>
              </a:tabLst>
            </a:pPr>
            <a:r>
              <a:rPr sz="1800" dirty="0">
                <a:latin typeface="Arial MT"/>
                <a:cs typeface="Arial MT"/>
              </a:rPr>
              <a:t>Web</a:t>
            </a:r>
            <a:r>
              <a:rPr sz="1800" spc="-3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based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auth: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OpenID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Connect,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OAuth2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(e.g.</a:t>
            </a:r>
            <a:r>
              <a:rPr sz="1800" spc="-114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Azure</a:t>
            </a:r>
            <a:r>
              <a:rPr sz="1800" spc="-114" dirty="0">
                <a:latin typeface="Arial MT"/>
                <a:cs typeface="Arial MT"/>
              </a:rPr>
              <a:t> </a:t>
            </a:r>
            <a:r>
              <a:rPr sz="1800" spc="-25" dirty="0">
                <a:latin typeface="Arial MT"/>
                <a:cs typeface="Arial MT"/>
              </a:rPr>
              <a:t>AD)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7EDA3D15-EB7F-4D12-A7BF-A8256B7DE361}"/>
              </a:ext>
            </a:extLst>
          </p:cNvPr>
          <p:cNvSpPr txBox="1"/>
          <p:nvPr/>
        </p:nvSpPr>
        <p:spPr>
          <a:xfrm>
            <a:off x="449821" y="4182472"/>
            <a:ext cx="132315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87017919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FE66360D-6DB0-4B6F-B6F6-EDA9FAA1ECE2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7BAAD945-2A16-401D-9B62-0ADF8FAFE8DE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463CA47C-2E19-4F7E-802E-5614494B878D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5DA024C2-6718-40E1-BD88-2C9F2F632458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B40644EC-1C1E-467A-BF77-B324400C502B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77E87F42-A8FB-4FE6-99EE-79DE644FF4F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54380" y="1327866"/>
            <a:ext cx="763524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0020">
              <a:lnSpc>
                <a:spcPct val="100000"/>
              </a:lnSpc>
              <a:spcBef>
                <a:spcPts val="100"/>
              </a:spcBef>
            </a:pPr>
            <a:r>
              <a:rPr sz="3200" b="1" dirty="0"/>
              <a:t>Importance</a:t>
            </a:r>
            <a:r>
              <a:rPr sz="3200" b="1" spc="-45" dirty="0"/>
              <a:t> </a:t>
            </a:r>
            <a:r>
              <a:rPr sz="3200" b="1" dirty="0"/>
              <a:t>of</a:t>
            </a:r>
            <a:r>
              <a:rPr sz="3200" b="1" spc="-40" dirty="0"/>
              <a:t> </a:t>
            </a:r>
            <a:r>
              <a:rPr sz="3200" b="1" dirty="0"/>
              <a:t>Central</a:t>
            </a:r>
            <a:r>
              <a:rPr sz="3200" b="1" spc="-220" dirty="0"/>
              <a:t> </a:t>
            </a:r>
            <a:r>
              <a:rPr sz="3200" b="1" spc="-10" dirty="0"/>
              <a:t>Authentication</a:t>
            </a: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6857B370-6F56-4E0D-876C-2B1529AB45B9}"/>
              </a:ext>
            </a:extLst>
          </p:cNvPr>
          <p:cNvSpPr txBox="1">
            <a:spLocks/>
          </p:cNvSpPr>
          <p:nvPr/>
        </p:nvSpPr>
        <p:spPr>
          <a:xfrm>
            <a:off x="665480" y="2075972"/>
            <a:ext cx="7724140" cy="3340735"/>
          </a:xfrm>
          <a:prstGeom prst="rect">
            <a:avLst/>
          </a:prstGeom>
        </p:spPr>
        <p:txBody>
          <a:bodyPr vert="horz" wrap="square" lIns="0" tIns="5842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400" marR="35560">
              <a:lnSpc>
                <a:spcPct val="100000"/>
              </a:lnSpc>
              <a:spcBef>
                <a:spcPts val="100"/>
              </a:spcBef>
            </a:pPr>
            <a:r>
              <a:rPr lang="en-US" spc="-35" dirty="0"/>
              <a:t>You </a:t>
            </a:r>
            <a:r>
              <a:rPr lang="en-US" dirty="0"/>
              <a:t>need</a:t>
            </a:r>
            <a:r>
              <a:rPr lang="en-US" spc="-20" dirty="0"/>
              <a:t> </a:t>
            </a:r>
            <a:r>
              <a:rPr lang="en-US" dirty="0"/>
              <a:t>to</a:t>
            </a:r>
            <a:r>
              <a:rPr lang="en-US" spc="-15" dirty="0"/>
              <a:t> </a:t>
            </a:r>
            <a:r>
              <a:rPr lang="en-US" dirty="0"/>
              <a:t>restrict</a:t>
            </a:r>
            <a:r>
              <a:rPr lang="en-US" spc="-25" dirty="0"/>
              <a:t> </a:t>
            </a:r>
            <a:r>
              <a:rPr lang="en-US" dirty="0"/>
              <a:t>use</a:t>
            </a:r>
            <a:r>
              <a:rPr lang="en-US" spc="-20" dirty="0"/>
              <a:t> </a:t>
            </a:r>
            <a:r>
              <a:rPr lang="en-US" dirty="0"/>
              <a:t>of</a:t>
            </a:r>
            <a:r>
              <a:rPr lang="en-US" spc="-25" dirty="0"/>
              <a:t> </a:t>
            </a:r>
            <a:r>
              <a:rPr lang="en-US" dirty="0"/>
              <a:t>your</a:t>
            </a:r>
            <a:r>
              <a:rPr lang="en-US" spc="-20" dirty="0"/>
              <a:t> </a:t>
            </a:r>
            <a:r>
              <a:rPr lang="en-US" dirty="0"/>
              <a:t>facilities</a:t>
            </a:r>
            <a:r>
              <a:rPr lang="en-US" spc="-25" dirty="0"/>
              <a:t> </a:t>
            </a:r>
            <a:r>
              <a:rPr lang="en-US" dirty="0"/>
              <a:t>(labs,</a:t>
            </a:r>
            <a:r>
              <a:rPr lang="en-US" spc="-20" dirty="0"/>
              <a:t> </a:t>
            </a:r>
            <a:r>
              <a:rPr lang="en-US" dirty="0"/>
              <a:t>wireless,</a:t>
            </a:r>
            <a:r>
              <a:rPr lang="en-US" spc="-25" dirty="0"/>
              <a:t> </a:t>
            </a:r>
            <a:r>
              <a:rPr lang="en-US" dirty="0"/>
              <a:t>email,</a:t>
            </a:r>
            <a:r>
              <a:rPr lang="en-US" spc="-20" dirty="0"/>
              <a:t> </a:t>
            </a:r>
            <a:r>
              <a:rPr lang="en-US" dirty="0"/>
              <a:t>etc.)</a:t>
            </a:r>
            <a:r>
              <a:rPr lang="en-US" spc="-25" dirty="0"/>
              <a:t> </a:t>
            </a:r>
            <a:r>
              <a:rPr lang="en-US" dirty="0"/>
              <a:t>to</a:t>
            </a:r>
            <a:r>
              <a:rPr lang="en-US" spc="-20" dirty="0"/>
              <a:t> </a:t>
            </a:r>
            <a:r>
              <a:rPr lang="en-US" spc="-10" dirty="0"/>
              <a:t>users </a:t>
            </a:r>
            <a:r>
              <a:rPr lang="en-US" dirty="0"/>
              <a:t>who</a:t>
            </a:r>
            <a:r>
              <a:rPr lang="en-US" spc="-25" dirty="0"/>
              <a:t> </a:t>
            </a:r>
            <a:r>
              <a:rPr lang="en-US" dirty="0"/>
              <a:t>are</a:t>
            </a:r>
            <a:r>
              <a:rPr lang="en-US" spc="-25" dirty="0"/>
              <a:t> </a:t>
            </a:r>
            <a:r>
              <a:rPr lang="en-US" dirty="0"/>
              <a:t>affiliated</a:t>
            </a:r>
            <a:r>
              <a:rPr lang="en-US" spc="-30" dirty="0"/>
              <a:t> </a:t>
            </a:r>
            <a:r>
              <a:rPr lang="en-US" dirty="0"/>
              <a:t>with</a:t>
            </a:r>
            <a:r>
              <a:rPr lang="en-US" spc="-20" dirty="0"/>
              <a:t> </a:t>
            </a:r>
            <a:r>
              <a:rPr lang="en-US" dirty="0"/>
              <a:t>your</a:t>
            </a:r>
            <a:r>
              <a:rPr lang="en-US" spc="-25" dirty="0"/>
              <a:t> </a:t>
            </a:r>
            <a:r>
              <a:rPr lang="en-US" spc="-10" dirty="0"/>
              <a:t>campus</a:t>
            </a:r>
          </a:p>
          <a:p>
            <a:pPr marL="323215" indent="-212090">
              <a:lnSpc>
                <a:spcPct val="100000"/>
              </a:lnSpc>
              <a:spcBef>
                <a:spcPts val="300"/>
              </a:spcBef>
              <a:buFont typeface="Arial" panose="020B0604020202020204" pitchFamily="34" charset="0"/>
              <a:buChar char="–"/>
              <a:tabLst>
                <a:tab pos="323215" algn="l"/>
              </a:tabLst>
            </a:pPr>
            <a:r>
              <a:rPr lang="en-US" sz="1500" dirty="0"/>
              <a:t>If</a:t>
            </a:r>
            <a:r>
              <a:rPr lang="en-US" sz="1500" spc="-40" dirty="0"/>
              <a:t> </a:t>
            </a:r>
            <a:r>
              <a:rPr lang="en-US" sz="1500" dirty="0"/>
              <a:t>you</a:t>
            </a:r>
            <a:r>
              <a:rPr lang="en-US" sz="1500" spc="-35" dirty="0"/>
              <a:t> </a:t>
            </a:r>
            <a:r>
              <a:rPr lang="en-US" sz="1500" dirty="0"/>
              <a:t>don’t</a:t>
            </a:r>
            <a:r>
              <a:rPr lang="en-US" sz="1500" spc="-35" dirty="0"/>
              <a:t> </a:t>
            </a:r>
            <a:r>
              <a:rPr lang="en-US" sz="1500" dirty="0"/>
              <a:t>do</a:t>
            </a:r>
            <a:r>
              <a:rPr lang="en-US" sz="1500" spc="-35" dirty="0"/>
              <a:t> </a:t>
            </a:r>
            <a:r>
              <a:rPr lang="en-US" sz="1500" dirty="0"/>
              <a:t>this,</a:t>
            </a:r>
            <a:r>
              <a:rPr lang="en-US" sz="1500" spc="-35" dirty="0"/>
              <a:t> </a:t>
            </a:r>
            <a:r>
              <a:rPr lang="en-US" sz="1500" dirty="0"/>
              <a:t>campus</a:t>
            </a:r>
            <a:r>
              <a:rPr lang="en-US" sz="1500" spc="-35" dirty="0"/>
              <a:t> </a:t>
            </a:r>
            <a:r>
              <a:rPr lang="en-US" sz="1500" dirty="0"/>
              <a:t>security</a:t>
            </a:r>
            <a:r>
              <a:rPr lang="en-US" sz="1500" spc="-35" dirty="0"/>
              <a:t> </a:t>
            </a:r>
            <a:r>
              <a:rPr lang="en-US" sz="1500" dirty="0"/>
              <a:t>will</a:t>
            </a:r>
            <a:r>
              <a:rPr lang="en-US" sz="1500" spc="-40" dirty="0"/>
              <a:t> </a:t>
            </a:r>
            <a:r>
              <a:rPr lang="en-US" sz="1500" dirty="0"/>
              <a:t>be</a:t>
            </a:r>
            <a:r>
              <a:rPr lang="en-US" sz="1500" spc="-35" dirty="0"/>
              <a:t> </a:t>
            </a:r>
            <a:r>
              <a:rPr lang="en-US" sz="1500" dirty="0"/>
              <a:t>very</a:t>
            </a:r>
            <a:r>
              <a:rPr lang="en-US" sz="1500" spc="-35" dirty="0"/>
              <a:t> </a:t>
            </a:r>
            <a:r>
              <a:rPr lang="en-US" sz="1500" spc="-10" dirty="0"/>
              <a:t>difficult</a:t>
            </a:r>
            <a:endParaRPr lang="en-US" sz="1500" dirty="0"/>
          </a:p>
          <a:p>
            <a:pPr marL="111125" indent="-86360">
              <a:lnSpc>
                <a:spcPct val="100000"/>
              </a:lnSpc>
              <a:spcBef>
                <a:spcPts val="360"/>
              </a:spcBef>
            </a:pPr>
            <a:r>
              <a:rPr lang="en-US" dirty="0"/>
              <a:t>Best</a:t>
            </a:r>
            <a:r>
              <a:rPr lang="en-US" spc="-20" dirty="0"/>
              <a:t> </a:t>
            </a:r>
            <a:r>
              <a:rPr lang="en-US" dirty="0"/>
              <a:t>practice</a:t>
            </a:r>
            <a:r>
              <a:rPr lang="en-US" spc="-15" dirty="0"/>
              <a:t> </a:t>
            </a:r>
            <a:r>
              <a:rPr lang="en-US" dirty="0"/>
              <a:t>is</a:t>
            </a:r>
            <a:r>
              <a:rPr lang="en-US" spc="-20" dirty="0"/>
              <a:t> </a:t>
            </a:r>
            <a:r>
              <a:rPr lang="en-US" dirty="0"/>
              <a:t>to</a:t>
            </a:r>
            <a:r>
              <a:rPr lang="en-US" spc="-15" dirty="0"/>
              <a:t> </a:t>
            </a:r>
            <a:r>
              <a:rPr lang="en-US" dirty="0"/>
              <a:t>have</a:t>
            </a:r>
            <a:r>
              <a:rPr lang="en-US" spc="-15" dirty="0"/>
              <a:t> </a:t>
            </a:r>
            <a:r>
              <a:rPr lang="en-US" dirty="0"/>
              <a:t>a</a:t>
            </a:r>
            <a:r>
              <a:rPr lang="en-US" spc="-15" dirty="0"/>
              <a:t> </a:t>
            </a:r>
            <a:r>
              <a:rPr lang="en-US" dirty="0"/>
              <a:t>central</a:t>
            </a:r>
            <a:r>
              <a:rPr lang="en-US" spc="-15" dirty="0"/>
              <a:t> </a:t>
            </a:r>
            <a:r>
              <a:rPr lang="en-US" dirty="0"/>
              <a:t>LDAP</a:t>
            </a:r>
            <a:r>
              <a:rPr lang="en-US" spc="-45" dirty="0"/>
              <a:t> </a:t>
            </a:r>
            <a:r>
              <a:rPr lang="en-US" dirty="0"/>
              <a:t>or</a:t>
            </a:r>
            <a:r>
              <a:rPr lang="en-US" spc="-114" dirty="0"/>
              <a:t> </a:t>
            </a:r>
            <a:r>
              <a:rPr lang="en-US" dirty="0"/>
              <a:t>Active</a:t>
            </a:r>
            <a:r>
              <a:rPr lang="en-US" spc="-15" dirty="0"/>
              <a:t> </a:t>
            </a:r>
            <a:r>
              <a:rPr lang="en-US" dirty="0"/>
              <a:t>Directory</a:t>
            </a:r>
            <a:r>
              <a:rPr lang="en-US" spc="-20" dirty="0"/>
              <a:t> </a:t>
            </a:r>
            <a:r>
              <a:rPr lang="en-US" dirty="0"/>
              <a:t>that</a:t>
            </a:r>
            <a:r>
              <a:rPr lang="en-US" spc="-15" dirty="0"/>
              <a:t> </a:t>
            </a:r>
            <a:r>
              <a:rPr lang="en-US" dirty="0"/>
              <a:t>has</a:t>
            </a:r>
            <a:r>
              <a:rPr lang="en-US" spc="-20" dirty="0"/>
              <a:t> </a:t>
            </a:r>
            <a:r>
              <a:rPr lang="en-US" dirty="0"/>
              <a:t>all</a:t>
            </a:r>
            <a:r>
              <a:rPr lang="en-US" spc="-15" dirty="0"/>
              <a:t> </a:t>
            </a:r>
            <a:r>
              <a:rPr lang="en-US" spc="-10" dirty="0"/>
              <a:t>users</a:t>
            </a:r>
          </a:p>
          <a:p>
            <a:pPr marL="25400" marR="17780" indent="299720">
              <a:lnSpc>
                <a:spcPct val="108300"/>
              </a:lnSpc>
              <a:spcBef>
                <a:spcPts val="180"/>
              </a:spcBef>
              <a:buFont typeface="Arial" panose="020B0604020202020204" pitchFamily="34" charset="0"/>
              <a:buChar char="–"/>
              <a:tabLst>
                <a:tab pos="325120" algn="l"/>
              </a:tabLst>
            </a:pPr>
            <a:r>
              <a:rPr lang="en-US" sz="1800" dirty="0"/>
              <a:t>Can</a:t>
            </a:r>
            <a:r>
              <a:rPr lang="en-US" sz="1800" spc="-25" dirty="0"/>
              <a:t> </a:t>
            </a:r>
            <a:r>
              <a:rPr lang="en-US" sz="1800" dirty="0"/>
              <a:t>be</a:t>
            </a:r>
            <a:r>
              <a:rPr lang="en-US" sz="1800" spc="-10" dirty="0"/>
              <a:t> </a:t>
            </a:r>
            <a:r>
              <a:rPr lang="en-US" sz="1800" dirty="0"/>
              <a:t>a</a:t>
            </a:r>
            <a:r>
              <a:rPr lang="en-US" sz="1800" spc="-15" dirty="0"/>
              <a:t> </a:t>
            </a:r>
            <a:r>
              <a:rPr lang="en-US" sz="1800" dirty="0"/>
              <a:t>single</a:t>
            </a:r>
            <a:r>
              <a:rPr lang="en-US" sz="1800" spc="-10" dirty="0"/>
              <a:t> </a:t>
            </a:r>
            <a:r>
              <a:rPr lang="en-US" sz="1800" dirty="0"/>
              <a:t>system</a:t>
            </a:r>
            <a:r>
              <a:rPr lang="en-US" sz="1800" spc="-15" dirty="0"/>
              <a:t> </a:t>
            </a:r>
            <a:r>
              <a:rPr lang="en-US" sz="1800" dirty="0"/>
              <a:t>that</a:t>
            </a:r>
            <a:r>
              <a:rPr lang="en-US" sz="1800" spc="-15" dirty="0"/>
              <a:t> </a:t>
            </a:r>
            <a:r>
              <a:rPr lang="en-US" sz="1800" dirty="0"/>
              <a:t>everyone</a:t>
            </a:r>
            <a:r>
              <a:rPr lang="en-US" sz="1800" spc="-15" dirty="0"/>
              <a:t> </a:t>
            </a:r>
            <a:r>
              <a:rPr lang="en-US" sz="1800" dirty="0"/>
              <a:t>has</a:t>
            </a:r>
            <a:r>
              <a:rPr lang="en-US" sz="1800" spc="-15" dirty="0"/>
              <a:t> </a:t>
            </a:r>
            <a:r>
              <a:rPr lang="en-US" sz="1800" dirty="0"/>
              <a:t>a</a:t>
            </a:r>
            <a:r>
              <a:rPr lang="en-US" sz="1800" spc="-10" dirty="0"/>
              <a:t> </a:t>
            </a:r>
            <a:r>
              <a:rPr lang="en-US" sz="1800" dirty="0"/>
              <a:t>login</a:t>
            </a:r>
            <a:r>
              <a:rPr lang="en-US" sz="1800" spc="-15" dirty="0"/>
              <a:t> </a:t>
            </a:r>
            <a:r>
              <a:rPr lang="en-US" sz="1800" dirty="0"/>
              <a:t>(or</a:t>
            </a:r>
            <a:r>
              <a:rPr lang="en-US" sz="1800" spc="-15" dirty="0"/>
              <a:t> </a:t>
            </a:r>
            <a:r>
              <a:rPr lang="en-US" sz="1800" dirty="0"/>
              <a:t>password</a:t>
            </a:r>
            <a:r>
              <a:rPr lang="en-US" sz="1800" spc="-10" dirty="0"/>
              <a:t> </a:t>
            </a:r>
            <a:r>
              <a:rPr lang="en-US" sz="1800" dirty="0"/>
              <a:t>file</a:t>
            </a:r>
            <a:r>
              <a:rPr lang="en-US" sz="1800" spc="-15" dirty="0"/>
              <a:t> </a:t>
            </a:r>
            <a:r>
              <a:rPr lang="en-US" sz="1800" spc="-10" dirty="0"/>
              <a:t>entry) </a:t>
            </a:r>
            <a:r>
              <a:rPr lang="en-US" sz="1800" dirty="0"/>
              <a:t>If</a:t>
            </a:r>
            <a:r>
              <a:rPr lang="en-US" sz="1800" spc="-20" dirty="0"/>
              <a:t> </a:t>
            </a:r>
            <a:r>
              <a:rPr lang="en-US" sz="1800" dirty="0"/>
              <a:t>you</a:t>
            </a:r>
            <a:r>
              <a:rPr lang="en-US" sz="1800" spc="-15" dirty="0"/>
              <a:t> </a:t>
            </a:r>
            <a:r>
              <a:rPr lang="en-US" sz="1800" dirty="0"/>
              <a:t>don’t</a:t>
            </a:r>
            <a:r>
              <a:rPr lang="en-US" sz="1800" spc="-15" dirty="0"/>
              <a:t> </a:t>
            </a:r>
            <a:r>
              <a:rPr lang="en-US" sz="1800" dirty="0"/>
              <a:t>have</a:t>
            </a:r>
            <a:r>
              <a:rPr lang="en-US" sz="1800" spc="-15" dirty="0"/>
              <a:t> </a:t>
            </a:r>
            <a:r>
              <a:rPr lang="en-US" sz="1800" dirty="0"/>
              <a:t>a</a:t>
            </a:r>
            <a:r>
              <a:rPr lang="en-US" sz="1800" spc="-15" dirty="0"/>
              <a:t> </a:t>
            </a:r>
            <a:r>
              <a:rPr lang="en-US" sz="1800" dirty="0"/>
              <a:t>single,</a:t>
            </a:r>
            <a:r>
              <a:rPr lang="en-US" sz="1800" spc="-15" dirty="0"/>
              <a:t> </a:t>
            </a:r>
            <a:r>
              <a:rPr lang="en-US" sz="1800" dirty="0"/>
              <a:t>central</a:t>
            </a:r>
            <a:r>
              <a:rPr lang="en-US" sz="1800" spc="-15" dirty="0"/>
              <a:t> </a:t>
            </a:r>
            <a:r>
              <a:rPr lang="en-US" sz="1800" dirty="0"/>
              <a:t>database</a:t>
            </a:r>
            <a:r>
              <a:rPr lang="en-US" sz="1800" spc="-15" dirty="0"/>
              <a:t> </a:t>
            </a:r>
            <a:r>
              <a:rPr lang="en-US" sz="1800" dirty="0"/>
              <a:t>of</a:t>
            </a:r>
            <a:r>
              <a:rPr lang="en-US" sz="1800" spc="-15" dirty="0"/>
              <a:t> </a:t>
            </a:r>
            <a:r>
              <a:rPr lang="en-US" sz="1800" dirty="0"/>
              <a:t>all</a:t>
            </a:r>
            <a:r>
              <a:rPr lang="en-US" sz="1800" spc="-10" dirty="0"/>
              <a:t> </a:t>
            </a:r>
            <a:r>
              <a:rPr lang="en-US" sz="1800" dirty="0"/>
              <a:t>users,</a:t>
            </a:r>
            <a:r>
              <a:rPr lang="en-US" sz="1800" spc="-20" dirty="0"/>
              <a:t> </a:t>
            </a:r>
            <a:r>
              <a:rPr lang="en-US" sz="1800" dirty="0"/>
              <a:t>then</a:t>
            </a:r>
            <a:r>
              <a:rPr lang="en-US" sz="1800" spc="-10" dirty="0"/>
              <a:t> </a:t>
            </a:r>
            <a:r>
              <a:rPr lang="en-US" sz="1800" dirty="0"/>
              <a:t>you</a:t>
            </a:r>
            <a:r>
              <a:rPr lang="en-US" sz="1800" spc="-10" dirty="0"/>
              <a:t> </a:t>
            </a:r>
            <a:r>
              <a:rPr lang="en-US" sz="1800" dirty="0"/>
              <a:t>can</a:t>
            </a:r>
            <a:r>
              <a:rPr lang="en-US" sz="1800" spc="-20" dirty="0"/>
              <a:t> </a:t>
            </a:r>
            <a:r>
              <a:rPr lang="en-US" sz="1800" spc="-10" dirty="0"/>
              <a:t>start </a:t>
            </a:r>
            <a:r>
              <a:rPr lang="en-US" sz="1800" dirty="0"/>
              <a:t>with</a:t>
            </a:r>
            <a:r>
              <a:rPr lang="en-US" sz="1800" spc="-15" dirty="0"/>
              <a:t> </a:t>
            </a:r>
            <a:r>
              <a:rPr lang="en-US" sz="1800" dirty="0"/>
              <a:t>a</a:t>
            </a:r>
            <a:r>
              <a:rPr lang="en-US" sz="1800" spc="-10" dirty="0"/>
              <a:t> </a:t>
            </a:r>
            <a:r>
              <a:rPr lang="en-US" sz="1800" dirty="0"/>
              <a:t>specific</a:t>
            </a:r>
            <a:r>
              <a:rPr lang="en-US" sz="1800" spc="-15" dirty="0"/>
              <a:t> </a:t>
            </a:r>
            <a:r>
              <a:rPr lang="en-US" sz="1800" dirty="0"/>
              <a:t>database</a:t>
            </a:r>
            <a:r>
              <a:rPr lang="en-US" sz="1800" spc="-10" dirty="0"/>
              <a:t> </a:t>
            </a:r>
            <a:r>
              <a:rPr lang="en-US" sz="1800" dirty="0"/>
              <a:t>and</a:t>
            </a:r>
            <a:r>
              <a:rPr lang="en-US" sz="1800" spc="-5" dirty="0"/>
              <a:t> </a:t>
            </a:r>
            <a:r>
              <a:rPr lang="en-US" sz="1800" dirty="0"/>
              <a:t>a</a:t>
            </a:r>
            <a:r>
              <a:rPr lang="en-US" sz="1800" spc="-15" dirty="0"/>
              <a:t> </a:t>
            </a:r>
            <a:r>
              <a:rPr lang="en-US" sz="1800" dirty="0"/>
              <a:t>radius</a:t>
            </a:r>
            <a:r>
              <a:rPr lang="en-US" sz="1800" spc="-15" dirty="0"/>
              <a:t> </a:t>
            </a:r>
            <a:r>
              <a:rPr lang="en-US" sz="1800" spc="-10" dirty="0"/>
              <a:t>server</a:t>
            </a:r>
            <a:endParaRPr lang="en-US" sz="1800" dirty="0"/>
          </a:p>
          <a:p>
            <a:pPr marL="323215" indent="-212090">
              <a:lnSpc>
                <a:spcPct val="100000"/>
              </a:lnSpc>
              <a:spcBef>
                <a:spcPts val="300"/>
              </a:spcBef>
              <a:buFont typeface="Arial" panose="020B0604020202020204" pitchFamily="34" charset="0"/>
              <a:buChar char="–"/>
              <a:tabLst>
                <a:tab pos="323215" algn="l"/>
              </a:tabLst>
            </a:pPr>
            <a:r>
              <a:rPr lang="en-US" sz="1500" dirty="0"/>
              <a:t>But</a:t>
            </a:r>
            <a:r>
              <a:rPr lang="en-US" sz="1500" spc="-60" dirty="0"/>
              <a:t> </a:t>
            </a:r>
            <a:r>
              <a:rPr lang="en-US" sz="1500" dirty="0"/>
              <a:t>realize</a:t>
            </a:r>
            <a:r>
              <a:rPr lang="en-US" sz="1500" spc="-40" dirty="0"/>
              <a:t> </a:t>
            </a:r>
            <a:r>
              <a:rPr lang="en-US" sz="1500" dirty="0"/>
              <a:t>you</a:t>
            </a:r>
            <a:r>
              <a:rPr lang="en-US" sz="1500" spc="-45" dirty="0"/>
              <a:t> </a:t>
            </a:r>
            <a:r>
              <a:rPr lang="en-US" sz="1500" dirty="0"/>
              <a:t>need</a:t>
            </a:r>
            <a:r>
              <a:rPr lang="en-US" sz="1500" spc="-40" dirty="0"/>
              <a:t> </a:t>
            </a:r>
            <a:r>
              <a:rPr lang="en-US" sz="1500" dirty="0"/>
              <a:t>LDAP</a:t>
            </a:r>
            <a:r>
              <a:rPr lang="en-US" sz="1500" spc="-70" dirty="0"/>
              <a:t> </a:t>
            </a:r>
            <a:r>
              <a:rPr lang="en-US" sz="1500" dirty="0"/>
              <a:t>or</a:t>
            </a:r>
            <a:r>
              <a:rPr lang="en-US" sz="1500" spc="-100" dirty="0"/>
              <a:t> </a:t>
            </a:r>
            <a:r>
              <a:rPr lang="en-US" sz="1500" dirty="0"/>
              <a:t>Active</a:t>
            </a:r>
            <a:r>
              <a:rPr lang="en-US" sz="1500" spc="-45" dirty="0"/>
              <a:t> </a:t>
            </a:r>
            <a:r>
              <a:rPr lang="en-US" sz="1500" dirty="0"/>
              <a:t>Directory</a:t>
            </a:r>
            <a:r>
              <a:rPr lang="en-US" sz="1500" spc="-40" dirty="0"/>
              <a:t> </a:t>
            </a:r>
            <a:r>
              <a:rPr lang="en-US" sz="1500" dirty="0"/>
              <a:t>in</a:t>
            </a:r>
            <a:r>
              <a:rPr lang="en-US" sz="1500" spc="-45" dirty="0"/>
              <a:t> </a:t>
            </a:r>
            <a:r>
              <a:rPr lang="en-US" sz="1500" dirty="0"/>
              <a:t>the</a:t>
            </a:r>
            <a:r>
              <a:rPr lang="en-US" sz="1500" spc="-45" dirty="0"/>
              <a:t> </a:t>
            </a:r>
            <a:r>
              <a:rPr lang="en-US" sz="1500" spc="-10" dirty="0"/>
              <a:t>future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303402403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6B0D0A4C-9DF6-49B8-8124-D00EB90380FC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8C4BE990-16BD-4315-983C-E36F81B30270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999784AA-3D56-4143-9A4C-B043D71FF450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C654BFB0-6F3D-4AAB-848A-441265A3328A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09456912-D96C-4B40-B490-2FF4DE139B14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F704DC65-6AE6-4648-8D04-47208B26AAE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38360" y="1006460"/>
            <a:ext cx="76352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81325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Wireless</a:t>
            </a: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FF2E17A1-58F0-44B9-B920-7AA0E11130E4}"/>
              </a:ext>
            </a:extLst>
          </p:cNvPr>
          <p:cNvSpPr txBox="1"/>
          <p:nvPr/>
        </p:nvSpPr>
        <p:spPr>
          <a:xfrm>
            <a:off x="505421" y="1832829"/>
            <a:ext cx="8101117" cy="3583031"/>
          </a:xfrm>
          <a:prstGeom prst="rect">
            <a:avLst/>
          </a:prstGeom>
        </p:spPr>
        <p:txBody>
          <a:bodyPr vert="horz" wrap="square" lIns="0" tIns="58419" rIns="0" bIns="0" rtlCol="0">
            <a:spAutoFit/>
          </a:bodyPr>
          <a:lstStyle/>
          <a:p>
            <a:pPr marL="368300" indent="-342900">
              <a:lnSpc>
                <a:spcPct val="100000"/>
              </a:lnSpc>
              <a:spcBef>
                <a:spcPts val="459"/>
              </a:spcBef>
              <a:buFont typeface="Arial" panose="020B0604020202020204" pitchFamily="34" charset="0"/>
              <a:buChar char="•"/>
            </a:pPr>
            <a:r>
              <a:rPr sz="2400" dirty="0">
                <a:latin typeface="Arial MT"/>
                <a:cs typeface="Arial MT"/>
              </a:rPr>
              <a:t>Do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not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run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an</a:t>
            </a:r>
            <a:r>
              <a:rPr sz="2400" spc="-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open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network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or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one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with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</a:t>
            </a:r>
            <a:r>
              <a:rPr sz="2400" spc="-5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pre-</a:t>
            </a:r>
            <a:r>
              <a:rPr sz="2400" dirty="0">
                <a:latin typeface="Arial MT"/>
                <a:cs typeface="Arial MT"/>
              </a:rPr>
              <a:t>shared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spc="-25" dirty="0">
                <a:latin typeface="Arial MT"/>
                <a:cs typeface="Arial MT"/>
              </a:rPr>
              <a:t>key</a:t>
            </a:r>
            <a:endParaRPr sz="2400" dirty="0">
              <a:latin typeface="Arial MT"/>
              <a:cs typeface="Arial MT"/>
            </a:endParaRPr>
          </a:p>
          <a:p>
            <a:pPr marL="323215" indent="-212090">
              <a:lnSpc>
                <a:spcPct val="100000"/>
              </a:lnSpc>
              <a:spcBef>
                <a:spcPts val="300"/>
              </a:spcBef>
              <a:buChar char="–"/>
              <a:tabLst>
                <a:tab pos="323215" algn="l"/>
              </a:tabLst>
            </a:pPr>
            <a:r>
              <a:rPr dirty="0">
                <a:latin typeface="Arial MT"/>
                <a:cs typeface="Arial MT"/>
              </a:rPr>
              <a:t>If</a:t>
            </a:r>
            <a:r>
              <a:rPr spc="-4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you</a:t>
            </a:r>
            <a:r>
              <a:rPr spc="-3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do,</a:t>
            </a:r>
            <a:r>
              <a:rPr spc="-3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you</a:t>
            </a:r>
            <a:r>
              <a:rPr spc="-4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will</a:t>
            </a:r>
            <a:r>
              <a:rPr spc="-3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have</a:t>
            </a:r>
            <a:r>
              <a:rPr spc="-3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many</a:t>
            </a:r>
            <a:r>
              <a:rPr spc="-4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users</a:t>
            </a:r>
            <a:r>
              <a:rPr spc="-3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who</a:t>
            </a:r>
            <a:r>
              <a:rPr spc="-3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aren't</a:t>
            </a:r>
            <a:r>
              <a:rPr spc="-40" dirty="0">
                <a:latin typeface="Arial MT"/>
                <a:cs typeface="Arial MT"/>
              </a:rPr>
              <a:t> </a:t>
            </a:r>
            <a:r>
              <a:rPr spc="-10" dirty="0">
                <a:latin typeface="Arial MT"/>
                <a:cs typeface="Arial MT"/>
              </a:rPr>
              <a:t>associated</a:t>
            </a:r>
            <a:r>
              <a:rPr spc="-3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with</a:t>
            </a:r>
            <a:r>
              <a:rPr spc="-3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your</a:t>
            </a:r>
            <a:r>
              <a:rPr spc="-40" dirty="0">
                <a:latin typeface="Arial MT"/>
                <a:cs typeface="Arial MT"/>
              </a:rPr>
              <a:t> </a:t>
            </a:r>
            <a:r>
              <a:rPr spc="-10" dirty="0">
                <a:latin typeface="Arial MT"/>
                <a:cs typeface="Arial MT"/>
              </a:rPr>
              <a:t>institution</a:t>
            </a:r>
            <a:endParaRPr dirty="0">
              <a:latin typeface="Arial MT"/>
              <a:cs typeface="Arial MT"/>
            </a:endParaRPr>
          </a:p>
          <a:p>
            <a:pPr marL="368300" indent="-342900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Char char="•"/>
            </a:pPr>
            <a:r>
              <a:rPr sz="2400" dirty="0">
                <a:latin typeface="Arial MT"/>
                <a:cs typeface="Arial MT"/>
              </a:rPr>
              <a:t>Best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practice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is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to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authenticate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users</a:t>
            </a:r>
            <a:endParaRPr sz="2400" dirty="0">
              <a:latin typeface="Arial MT"/>
              <a:cs typeface="Arial MT"/>
            </a:endParaRPr>
          </a:p>
          <a:p>
            <a:pPr marL="323215" indent="-212090">
              <a:lnSpc>
                <a:spcPct val="100000"/>
              </a:lnSpc>
              <a:spcBef>
                <a:spcPts val="300"/>
              </a:spcBef>
              <a:buChar char="–"/>
              <a:tabLst>
                <a:tab pos="323215" algn="l"/>
              </a:tabLst>
            </a:pPr>
            <a:r>
              <a:rPr dirty="0">
                <a:latin typeface="Arial MT"/>
                <a:cs typeface="Arial MT"/>
              </a:rPr>
              <a:t>This</a:t>
            </a:r>
            <a:r>
              <a:rPr spc="-4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allows</a:t>
            </a:r>
            <a:r>
              <a:rPr spc="-3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you</a:t>
            </a:r>
            <a:r>
              <a:rPr spc="-4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to</a:t>
            </a:r>
            <a:r>
              <a:rPr spc="-3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know</a:t>
            </a:r>
            <a:r>
              <a:rPr spc="-3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who</a:t>
            </a:r>
            <a:r>
              <a:rPr spc="-4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your</a:t>
            </a:r>
            <a:r>
              <a:rPr spc="-3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users</a:t>
            </a:r>
            <a:r>
              <a:rPr spc="-40" dirty="0">
                <a:latin typeface="Arial MT"/>
                <a:cs typeface="Arial MT"/>
              </a:rPr>
              <a:t> </a:t>
            </a:r>
            <a:r>
              <a:rPr spc="-25" dirty="0">
                <a:latin typeface="Arial MT"/>
                <a:cs typeface="Arial MT"/>
              </a:rPr>
              <a:t>are</a:t>
            </a:r>
            <a:endParaRPr dirty="0">
              <a:latin typeface="Arial MT"/>
              <a:cs typeface="Arial MT"/>
            </a:endParaRPr>
          </a:p>
          <a:p>
            <a:pPr marL="323215" indent="-212090">
              <a:lnSpc>
                <a:spcPct val="100000"/>
              </a:lnSpc>
              <a:spcBef>
                <a:spcPts val="300"/>
              </a:spcBef>
              <a:buChar char="–"/>
              <a:tabLst>
                <a:tab pos="323215" algn="l"/>
              </a:tabLst>
            </a:pPr>
            <a:r>
              <a:rPr dirty="0">
                <a:latin typeface="Arial MT"/>
                <a:cs typeface="Arial MT"/>
              </a:rPr>
              <a:t>Requires</a:t>
            </a:r>
            <a:r>
              <a:rPr spc="-80" dirty="0">
                <a:latin typeface="Arial MT"/>
                <a:cs typeface="Arial MT"/>
              </a:rPr>
              <a:t> </a:t>
            </a:r>
            <a:r>
              <a:rPr spc="-10" dirty="0">
                <a:latin typeface="Arial MT"/>
                <a:cs typeface="Arial MT"/>
              </a:rPr>
              <a:t>central</a:t>
            </a:r>
            <a:r>
              <a:rPr spc="-9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AAA</a:t>
            </a:r>
            <a:r>
              <a:rPr spc="-105" dirty="0">
                <a:latin typeface="Arial MT"/>
                <a:cs typeface="Arial MT"/>
              </a:rPr>
              <a:t> </a:t>
            </a:r>
            <a:r>
              <a:rPr spc="-10" dirty="0">
                <a:latin typeface="Arial MT"/>
                <a:cs typeface="Arial MT"/>
              </a:rPr>
              <a:t>database</a:t>
            </a:r>
            <a:endParaRPr dirty="0">
              <a:latin typeface="Arial MT"/>
              <a:cs typeface="Arial MT"/>
            </a:endParaRPr>
          </a:p>
          <a:p>
            <a:pPr marL="323215" indent="-212090">
              <a:lnSpc>
                <a:spcPct val="100000"/>
              </a:lnSpc>
              <a:spcBef>
                <a:spcPts val="300"/>
              </a:spcBef>
              <a:buChar char="–"/>
              <a:tabLst>
                <a:tab pos="323215" algn="l"/>
              </a:tabLst>
            </a:pPr>
            <a:r>
              <a:rPr dirty="0">
                <a:latin typeface="Arial MT"/>
                <a:cs typeface="Arial MT"/>
              </a:rPr>
              <a:t>Log</a:t>
            </a:r>
            <a:r>
              <a:rPr spc="-4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the</a:t>
            </a:r>
            <a:r>
              <a:rPr spc="-4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access</a:t>
            </a:r>
            <a:r>
              <a:rPr spc="-4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to</a:t>
            </a:r>
            <a:r>
              <a:rPr spc="-4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your</a:t>
            </a:r>
            <a:r>
              <a:rPr spc="-4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central</a:t>
            </a:r>
            <a:r>
              <a:rPr spc="-4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syslog</a:t>
            </a:r>
            <a:r>
              <a:rPr spc="-40" dirty="0">
                <a:latin typeface="Arial MT"/>
                <a:cs typeface="Arial MT"/>
              </a:rPr>
              <a:t> </a:t>
            </a:r>
            <a:r>
              <a:rPr spc="-10" dirty="0">
                <a:latin typeface="Arial MT"/>
                <a:cs typeface="Arial MT"/>
              </a:rPr>
              <a:t>server</a:t>
            </a:r>
            <a:endParaRPr dirty="0">
              <a:latin typeface="Arial MT"/>
              <a:cs typeface="Arial MT"/>
            </a:endParaRPr>
          </a:p>
          <a:p>
            <a:pPr marL="368300" indent="-342900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Char char="•"/>
            </a:pPr>
            <a:r>
              <a:rPr sz="2400" dirty="0">
                <a:latin typeface="Arial MT"/>
                <a:cs typeface="Arial MT"/>
              </a:rPr>
              <a:t>How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to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force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authentication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on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wireless?</a:t>
            </a:r>
            <a:endParaRPr sz="2400" dirty="0">
              <a:latin typeface="Arial MT"/>
              <a:cs typeface="Arial MT"/>
            </a:endParaRPr>
          </a:p>
          <a:p>
            <a:pPr marL="323215" indent="-212090">
              <a:lnSpc>
                <a:spcPct val="100000"/>
              </a:lnSpc>
              <a:spcBef>
                <a:spcPts val="300"/>
              </a:spcBef>
              <a:buChar char="–"/>
              <a:tabLst>
                <a:tab pos="323215" algn="l"/>
              </a:tabLst>
            </a:pPr>
            <a:r>
              <a:rPr dirty="0">
                <a:latin typeface="Arial MT"/>
                <a:cs typeface="Arial MT"/>
              </a:rPr>
              <a:t>Captive</a:t>
            </a:r>
            <a:r>
              <a:rPr spc="-65" dirty="0">
                <a:latin typeface="Arial MT"/>
                <a:cs typeface="Arial MT"/>
              </a:rPr>
              <a:t> </a:t>
            </a:r>
            <a:r>
              <a:rPr spc="-10" dirty="0">
                <a:latin typeface="Arial MT"/>
                <a:cs typeface="Arial MT"/>
              </a:rPr>
              <a:t>Portal</a:t>
            </a:r>
            <a:endParaRPr dirty="0">
              <a:latin typeface="Arial MT"/>
              <a:cs typeface="Arial MT"/>
            </a:endParaRPr>
          </a:p>
          <a:p>
            <a:pPr marL="323215" indent="-212090">
              <a:lnSpc>
                <a:spcPct val="100000"/>
              </a:lnSpc>
              <a:spcBef>
                <a:spcPts val="300"/>
              </a:spcBef>
              <a:buChar char="–"/>
              <a:tabLst>
                <a:tab pos="323215" algn="l"/>
              </a:tabLst>
            </a:pPr>
            <a:r>
              <a:rPr dirty="0">
                <a:latin typeface="Arial MT"/>
                <a:cs typeface="Arial MT"/>
              </a:rPr>
              <a:t>802.1x</a:t>
            </a:r>
            <a:r>
              <a:rPr spc="340" dirty="0">
                <a:latin typeface="Arial MT"/>
                <a:cs typeface="Arial MT"/>
              </a:rPr>
              <a:t> </a:t>
            </a:r>
            <a:r>
              <a:rPr spc="-20" dirty="0">
                <a:latin typeface="Arial MT"/>
                <a:cs typeface="Arial MT"/>
              </a:rPr>
              <a:t>WPA2</a:t>
            </a:r>
            <a:r>
              <a:rPr spc="-35" dirty="0">
                <a:latin typeface="Arial MT"/>
                <a:cs typeface="Arial MT"/>
              </a:rPr>
              <a:t> </a:t>
            </a:r>
            <a:r>
              <a:rPr spc="-10" dirty="0">
                <a:latin typeface="Arial MT"/>
                <a:cs typeface="Arial MT"/>
              </a:rPr>
              <a:t>Enterprise</a:t>
            </a:r>
            <a:endParaRPr dirty="0">
              <a:latin typeface="Arial MT"/>
              <a:cs typeface="Arial MT"/>
            </a:endParaRPr>
          </a:p>
          <a:p>
            <a:pPr marL="368300" indent="-342900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Char char="•"/>
            </a:pPr>
            <a:r>
              <a:rPr sz="2400" dirty="0">
                <a:latin typeface="Arial MT"/>
                <a:cs typeface="Arial MT"/>
              </a:rPr>
              <a:t>Who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can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install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access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points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(AUP)?</a:t>
            </a:r>
            <a:endParaRPr sz="2400" dirty="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143421597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1A6E5BED-C965-4C1E-965B-5C7274753702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7F8EC116-4DD2-464B-BB41-E82D5C5CB872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F52CAEA5-1D1E-4A2F-BE53-7D75877E4395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A07A1768-0A59-4281-98B6-C2DB1B9956C9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69BAE99B-A248-4707-B64F-FB0B4ECF8B09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pic>
        <p:nvPicPr>
          <p:cNvPr id="9" name="Picture 24_1" descr="KENET-Watermark.png">
            <a:extLst>
              <a:ext uri="{FF2B5EF4-FFF2-40B4-BE49-F238E27FC236}">
                <a16:creationId xmlns:a16="http://schemas.microsoft.com/office/drawing/2014/main" id="{DD85C3A8-7DF1-4B8F-AC68-B28B78BA3651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10" name="CustomShape 1">
            <a:extLst>
              <a:ext uri="{FF2B5EF4-FFF2-40B4-BE49-F238E27FC236}">
                <a16:creationId xmlns:a16="http://schemas.microsoft.com/office/drawing/2014/main" id="{CC5E26B4-BE91-4ADC-82BE-CE953A855528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" name="CustomShape 2">
            <a:extLst>
              <a:ext uri="{FF2B5EF4-FFF2-40B4-BE49-F238E27FC236}">
                <a16:creationId xmlns:a16="http://schemas.microsoft.com/office/drawing/2014/main" id="{C3F7B273-D888-4C24-9616-101AA6EB726F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2" name="Picture 4_1" descr="J:\Business\KENET\Kenet-logo.png">
            <a:extLst>
              <a:ext uri="{FF2B5EF4-FFF2-40B4-BE49-F238E27FC236}">
                <a16:creationId xmlns:a16="http://schemas.microsoft.com/office/drawing/2014/main" id="{F549CC16-F072-44C0-B179-05CA330CD2AD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13" name="TextShape 3">
            <a:extLst>
              <a:ext uri="{FF2B5EF4-FFF2-40B4-BE49-F238E27FC236}">
                <a16:creationId xmlns:a16="http://schemas.microsoft.com/office/drawing/2014/main" id="{D43B890E-4E55-49DA-A620-33E95539A7A8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pic>
        <p:nvPicPr>
          <p:cNvPr id="14" name="Picture 3" descr="J:\Business\KENET\Transforming-EdthroughICT.png">
            <a:extLst>
              <a:ext uri="{FF2B5EF4-FFF2-40B4-BE49-F238E27FC236}">
                <a16:creationId xmlns:a16="http://schemas.microsoft.com/office/drawing/2014/main" id="{BA3C3145-F871-4713-B41E-8B7648C6F66B}"/>
              </a:ext>
            </a:extLst>
          </p:cNvPr>
          <p:cNvPicPr/>
          <p:nvPr/>
        </p:nvPicPr>
        <p:blipFill>
          <a:blip r:embed="rId4"/>
          <a:srcRect l="75287" t="21402" r="13940" b="42866"/>
          <a:stretch/>
        </p:blipFill>
        <p:spPr>
          <a:xfrm>
            <a:off x="285840" y="0"/>
            <a:ext cx="428400" cy="356760"/>
          </a:xfrm>
          <a:prstGeom prst="rect">
            <a:avLst/>
          </a:prstGeom>
          <a:ln>
            <a:noFill/>
          </a:ln>
        </p:spPr>
      </p:pic>
      <p:sp>
        <p:nvSpPr>
          <p:cNvPr id="15" name="CustomShape 1">
            <a:extLst>
              <a:ext uri="{FF2B5EF4-FFF2-40B4-BE49-F238E27FC236}">
                <a16:creationId xmlns:a16="http://schemas.microsoft.com/office/drawing/2014/main" id="{DA562B62-E566-42E8-9113-5222B7FCBD5D}"/>
              </a:ext>
            </a:extLst>
          </p:cNvPr>
          <p:cNvSpPr/>
          <p:nvPr/>
        </p:nvSpPr>
        <p:spPr>
          <a:xfrm flipH="1" flipV="1">
            <a:off x="-643680" y="-356760"/>
            <a:ext cx="10164600" cy="4833360"/>
          </a:xfrm>
          <a:custGeom>
            <a:avLst/>
            <a:gdLst/>
            <a:ahLst/>
            <a:cxnLst/>
            <a:rect l="l" t="t" r="r" b="b"/>
            <a:pathLst>
              <a:path w="12540" h="5963">
                <a:moveTo>
                  <a:pt x="12213" y="5963"/>
                </a:moveTo>
                <a:lnTo>
                  <a:pt x="146" y="5699"/>
                </a:lnTo>
                <a:cubicBezTo>
                  <a:pt x="122" y="4042"/>
                  <a:pt x="24" y="2002"/>
                  <a:pt x="0" y="345"/>
                </a:cubicBezTo>
                <a:lnTo>
                  <a:pt x="6405" y="345"/>
                </a:lnTo>
                <a:lnTo>
                  <a:pt x="6855" y="0"/>
                </a:lnTo>
                <a:lnTo>
                  <a:pt x="12540" y="0"/>
                </a:lnTo>
                <a:lnTo>
                  <a:pt x="12213" y="5963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" name="TextShape 2">
            <a:extLst>
              <a:ext uri="{FF2B5EF4-FFF2-40B4-BE49-F238E27FC236}">
                <a16:creationId xmlns:a16="http://schemas.microsoft.com/office/drawing/2014/main" id="{67C540EF-EC1A-42C6-B2CE-62A3AFF87489}"/>
              </a:ext>
            </a:extLst>
          </p:cNvPr>
          <p:cNvSpPr txBox="1"/>
          <p:nvPr/>
        </p:nvSpPr>
        <p:spPr>
          <a:xfrm>
            <a:off x="640080" y="4476240"/>
            <a:ext cx="7883280" cy="170460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17" name="CustomShape 3">
            <a:extLst>
              <a:ext uri="{FF2B5EF4-FFF2-40B4-BE49-F238E27FC236}">
                <a16:creationId xmlns:a16="http://schemas.microsoft.com/office/drawing/2014/main" id="{D02AFDF3-7D00-438F-978F-952E1F2E24B6}"/>
              </a:ext>
            </a:extLst>
          </p:cNvPr>
          <p:cNvSpPr/>
          <p:nvPr/>
        </p:nvSpPr>
        <p:spPr>
          <a:xfrm>
            <a:off x="640080" y="6059520"/>
            <a:ext cx="8503920" cy="80676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" name="CustomShape 4">
            <a:extLst>
              <a:ext uri="{FF2B5EF4-FFF2-40B4-BE49-F238E27FC236}">
                <a16:creationId xmlns:a16="http://schemas.microsoft.com/office/drawing/2014/main" id="{2C658CEC-3405-41B9-AD9E-17E54054520F}"/>
              </a:ext>
            </a:extLst>
          </p:cNvPr>
          <p:cNvSpPr/>
          <p:nvPr/>
        </p:nvSpPr>
        <p:spPr>
          <a:xfrm>
            <a:off x="2377440" y="6583680"/>
            <a:ext cx="6583680" cy="2102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9" name="Picture 4" descr="J:\Business\KENET\Kenet-logo.png">
            <a:extLst>
              <a:ext uri="{FF2B5EF4-FFF2-40B4-BE49-F238E27FC236}">
                <a16:creationId xmlns:a16="http://schemas.microsoft.com/office/drawing/2014/main" id="{CF42A6E5-1FB2-4785-839A-2E2C8928DE99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5000760" y="73800"/>
            <a:ext cx="3885840" cy="1308600"/>
          </a:xfrm>
          <a:prstGeom prst="rect">
            <a:avLst/>
          </a:prstGeom>
          <a:ln>
            <a:noFill/>
          </a:ln>
        </p:spPr>
      </p:pic>
      <p:sp>
        <p:nvSpPr>
          <p:cNvPr id="20" name="TextShape 5">
            <a:extLst>
              <a:ext uri="{FF2B5EF4-FFF2-40B4-BE49-F238E27FC236}">
                <a16:creationId xmlns:a16="http://schemas.microsoft.com/office/drawing/2014/main" id="{77AB7C27-D74E-428B-9F6D-A032298EFF7C}"/>
              </a:ext>
            </a:extLst>
          </p:cNvPr>
          <p:cNvSpPr txBox="1"/>
          <p:nvPr/>
        </p:nvSpPr>
        <p:spPr>
          <a:xfrm>
            <a:off x="714240" y="1809000"/>
            <a:ext cx="8131126" cy="20815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70000"/>
              </a:lnSpc>
            </a:pPr>
            <a:r>
              <a:rPr lang="en-US" sz="6000" b="1" strike="noStrike" spc="-1" dirty="0">
                <a:solidFill>
                  <a:schemeClr val="bg1"/>
                </a:solidFill>
                <a:latin typeface="Calibri"/>
              </a:rPr>
              <a:t>BLOCKING TRAFFIC</a:t>
            </a:r>
          </a:p>
        </p:txBody>
      </p:sp>
    </p:spTree>
    <p:extLst>
      <p:ext uri="{BB962C8B-B14F-4D97-AF65-F5344CB8AC3E}">
        <p14:creationId xmlns:p14="http://schemas.microsoft.com/office/powerpoint/2010/main" val="315136481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FEFF0AD0-0652-4E7D-884F-81ACE791FDE8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0B26C80A-81E7-48B6-BC4C-AE043739C00F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B59B1D52-CF38-4C19-A64F-6B28F9F34E0E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957150B1-F7C4-45BF-8197-D0942BF628B1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71F92214-AFD0-47AC-AA90-792CC587964E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186AA4F9-E5CC-48E0-BACB-210B1D51B4F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52396" y="938204"/>
            <a:ext cx="76352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12035">
              <a:lnSpc>
                <a:spcPct val="100000"/>
              </a:lnSpc>
              <a:spcBef>
                <a:spcPts val="100"/>
              </a:spcBef>
            </a:pPr>
            <a:r>
              <a:rPr dirty="0"/>
              <a:t>Blocking</a:t>
            </a:r>
            <a:r>
              <a:rPr spc="-100" dirty="0"/>
              <a:t> </a:t>
            </a:r>
            <a:r>
              <a:rPr spc="-25" dirty="0"/>
              <a:t>Traffic</a:t>
            </a: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690594B8-F356-4657-8FA7-0607D21A799E}"/>
              </a:ext>
            </a:extLst>
          </p:cNvPr>
          <p:cNvSpPr txBox="1"/>
          <p:nvPr/>
        </p:nvSpPr>
        <p:spPr>
          <a:xfrm>
            <a:off x="329924" y="1778735"/>
            <a:ext cx="8483792" cy="413042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68300" marR="17780" indent="-34290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sz="2400" dirty="0">
                <a:latin typeface="Arial MT"/>
                <a:cs typeface="Arial MT"/>
              </a:rPr>
              <a:t>Best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practices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require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balance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of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blocking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bad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traffic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and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allowing </a:t>
            </a:r>
            <a:r>
              <a:rPr sz="2400" dirty="0">
                <a:latin typeface="Arial MT"/>
                <a:cs typeface="Arial MT"/>
              </a:rPr>
              <a:t>other</a:t>
            </a:r>
            <a:r>
              <a:rPr sz="2400" spc="-5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traffic</a:t>
            </a:r>
            <a:endParaRPr sz="2400" dirty="0">
              <a:latin typeface="Arial MT"/>
              <a:cs typeface="Arial MT"/>
            </a:endParaRPr>
          </a:p>
          <a:p>
            <a:pPr marL="325755" indent="-214629">
              <a:lnSpc>
                <a:spcPct val="100000"/>
              </a:lnSpc>
              <a:spcBef>
                <a:spcPts val="320"/>
              </a:spcBef>
              <a:buChar char="–"/>
              <a:tabLst>
                <a:tab pos="325755" algn="l"/>
              </a:tabLst>
            </a:pPr>
            <a:r>
              <a:rPr dirty="0">
                <a:solidFill>
                  <a:srgbClr val="FF0000"/>
                </a:solidFill>
                <a:latin typeface="Arial MT"/>
                <a:cs typeface="Arial MT"/>
              </a:rPr>
              <a:t>Default</a:t>
            </a:r>
            <a:r>
              <a:rPr spc="-3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dirty="0">
                <a:solidFill>
                  <a:srgbClr val="FF0000"/>
                </a:solidFill>
                <a:latin typeface="Arial MT"/>
                <a:cs typeface="Arial MT"/>
              </a:rPr>
              <a:t>needs</a:t>
            </a:r>
            <a:r>
              <a:rPr spc="-25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dirty="0">
                <a:solidFill>
                  <a:srgbClr val="FF0000"/>
                </a:solidFill>
                <a:latin typeface="Arial MT"/>
                <a:cs typeface="Arial MT"/>
              </a:rPr>
              <a:t>to</a:t>
            </a:r>
            <a:r>
              <a:rPr spc="-35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dirty="0">
                <a:solidFill>
                  <a:srgbClr val="FF0000"/>
                </a:solidFill>
                <a:latin typeface="Arial MT"/>
                <a:cs typeface="Arial MT"/>
              </a:rPr>
              <a:t>be</a:t>
            </a:r>
            <a:r>
              <a:rPr spc="-25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dirty="0">
                <a:solidFill>
                  <a:srgbClr val="FF0000"/>
                </a:solidFill>
                <a:latin typeface="Arial MT"/>
                <a:cs typeface="Arial MT"/>
              </a:rPr>
              <a:t>to</a:t>
            </a:r>
            <a:r>
              <a:rPr spc="-3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dirty="0">
                <a:solidFill>
                  <a:srgbClr val="FF0000"/>
                </a:solidFill>
                <a:latin typeface="Arial MT"/>
                <a:cs typeface="Arial MT"/>
              </a:rPr>
              <a:t>allow</a:t>
            </a:r>
            <a:r>
              <a:rPr spc="-3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pc="-10" dirty="0">
                <a:solidFill>
                  <a:srgbClr val="FF0000"/>
                </a:solidFill>
                <a:latin typeface="Arial MT"/>
                <a:cs typeface="Arial MT"/>
              </a:rPr>
              <a:t>traffic,</a:t>
            </a:r>
            <a:r>
              <a:rPr spc="-3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dirty="0">
                <a:solidFill>
                  <a:srgbClr val="FF0000"/>
                </a:solidFill>
                <a:latin typeface="Arial MT"/>
                <a:cs typeface="Arial MT"/>
              </a:rPr>
              <a:t>not</a:t>
            </a:r>
            <a:r>
              <a:rPr spc="-25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dirty="0">
                <a:solidFill>
                  <a:srgbClr val="FF0000"/>
                </a:solidFill>
                <a:latin typeface="Arial MT"/>
                <a:cs typeface="Arial MT"/>
              </a:rPr>
              <a:t>to</a:t>
            </a:r>
            <a:r>
              <a:rPr spc="-3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dirty="0">
                <a:solidFill>
                  <a:srgbClr val="FF0000"/>
                </a:solidFill>
                <a:latin typeface="Arial MT"/>
                <a:cs typeface="Arial MT"/>
              </a:rPr>
              <a:t>block</a:t>
            </a:r>
            <a:r>
              <a:rPr spc="-25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pc="-10" dirty="0">
                <a:solidFill>
                  <a:srgbClr val="FF0000"/>
                </a:solidFill>
                <a:latin typeface="Arial MT"/>
                <a:cs typeface="Arial MT"/>
              </a:rPr>
              <a:t>traffic</a:t>
            </a:r>
            <a:endParaRPr dirty="0">
              <a:latin typeface="Arial MT"/>
              <a:cs typeface="Arial MT"/>
            </a:endParaRPr>
          </a:p>
          <a:p>
            <a:pPr marL="368300" marR="1539875" indent="-342900">
              <a:lnSpc>
                <a:spcPct val="116700"/>
              </a:lnSpc>
              <a:buFont typeface="Arial" panose="020B0604020202020204" pitchFamily="34" charset="0"/>
              <a:buChar char="•"/>
            </a:pPr>
            <a:r>
              <a:rPr sz="2400" dirty="0">
                <a:latin typeface="Arial MT"/>
                <a:cs typeface="Arial MT"/>
              </a:rPr>
              <a:t>Need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to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allow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the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network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to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be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used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in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creative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spc="-20" dirty="0">
                <a:latin typeface="Arial MT"/>
                <a:cs typeface="Arial MT"/>
              </a:rPr>
              <a:t>ways </a:t>
            </a:r>
            <a:endParaRPr lang="en-US" sz="2400" spc="-20" dirty="0">
              <a:latin typeface="Arial MT"/>
              <a:cs typeface="Arial MT"/>
            </a:endParaRPr>
          </a:p>
          <a:p>
            <a:pPr marL="368300" marR="1539875" indent="-342900">
              <a:lnSpc>
                <a:spcPct val="116700"/>
              </a:lnSpc>
              <a:buFont typeface="Arial" panose="020B0604020202020204" pitchFamily="34" charset="0"/>
              <a:buChar char="•"/>
            </a:pPr>
            <a:r>
              <a:rPr sz="2400" dirty="0">
                <a:latin typeface="Arial MT"/>
                <a:cs typeface="Arial MT"/>
              </a:rPr>
              <a:t>But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stop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things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that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are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big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vulnerabilities</a:t>
            </a:r>
            <a:endParaRPr sz="2400" dirty="0">
              <a:latin typeface="Arial MT"/>
              <a:cs typeface="Arial MT"/>
            </a:endParaRPr>
          </a:p>
          <a:p>
            <a:pPr marL="325755" indent="-214629">
              <a:lnSpc>
                <a:spcPct val="100000"/>
              </a:lnSpc>
              <a:spcBef>
                <a:spcPts val="320"/>
              </a:spcBef>
              <a:buChar char="–"/>
              <a:tabLst>
                <a:tab pos="325755" algn="l"/>
              </a:tabLst>
            </a:pPr>
            <a:r>
              <a:rPr spc="-10" dirty="0">
                <a:latin typeface="Arial MT"/>
                <a:cs typeface="Arial MT"/>
              </a:rPr>
              <a:t>Vulnerabilities</a:t>
            </a:r>
            <a:r>
              <a:rPr spc="-3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need</a:t>
            </a:r>
            <a:r>
              <a:rPr spc="-4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to</a:t>
            </a:r>
            <a:r>
              <a:rPr spc="-4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be</a:t>
            </a:r>
            <a:r>
              <a:rPr spc="-3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blocked</a:t>
            </a:r>
            <a:r>
              <a:rPr spc="-3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from</a:t>
            </a:r>
            <a:r>
              <a:rPr spc="-4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the</a:t>
            </a:r>
            <a:r>
              <a:rPr spc="-3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external</a:t>
            </a:r>
            <a:r>
              <a:rPr spc="-4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network</a:t>
            </a:r>
            <a:r>
              <a:rPr spc="-3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until</a:t>
            </a:r>
            <a:r>
              <a:rPr spc="-4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they</a:t>
            </a:r>
            <a:r>
              <a:rPr spc="-3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are</a:t>
            </a:r>
            <a:r>
              <a:rPr spc="-35" dirty="0">
                <a:latin typeface="Arial MT"/>
                <a:cs typeface="Arial MT"/>
              </a:rPr>
              <a:t> </a:t>
            </a:r>
            <a:r>
              <a:rPr spc="-10" dirty="0">
                <a:latin typeface="Arial MT"/>
                <a:cs typeface="Arial MT"/>
              </a:rPr>
              <a:t>fixed</a:t>
            </a:r>
            <a:endParaRPr dirty="0">
              <a:latin typeface="Arial MT"/>
              <a:cs typeface="Arial MT"/>
            </a:endParaRPr>
          </a:p>
          <a:p>
            <a:pPr marL="368300" marR="226695" indent="-342900">
              <a:lnSpc>
                <a:spcPct val="10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sz="2400" dirty="0">
                <a:latin typeface="Arial MT"/>
                <a:cs typeface="Arial MT"/>
              </a:rPr>
              <a:t>Don’t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need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firewall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for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this;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an</a:t>
            </a:r>
            <a:r>
              <a:rPr sz="2400" spc="-1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Access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Control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List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on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the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border </a:t>
            </a:r>
            <a:r>
              <a:rPr sz="2400" dirty="0">
                <a:latin typeface="Arial MT"/>
                <a:cs typeface="Arial MT"/>
              </a:rPr>
              <a:t>router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is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just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as</a:t>
            </a:r>
            <a:r>
              <a:rPr sz="2400" spc="-10" dirty="0">
                <a:latin typeface="Arial MT"/>
                <a:cs typeface="Arial MT"/>
              </a:rPr>
              <a:t> effective</a:t>
            </a:r>
            <a:endParaRPr sz="2400" dirty="0">
              <a:latin typeface="Arial MT"/>
              <a:cs typeface="Arial MT"/>
            </a:endParaRPr>
          </a:p>
          <a:p>
            <a:pPr marL="325755" indent="-214629">
              <a:lnSpc>
                <a:spcPct val="100000"/>
              </a:lnSpc>
              <a:spcBef>
                <a:spcPts val="320"/>
              </a:spcBef>
              <a:buChar char="–"/>
              <a:tabLst>
                <a:tab pos="325755" algn="l"/>
              </a:tabLst>
            </a:pPr>
            <a:r>
              <a:rPr dirty="0">
                <a:latin typeface="Arial MT"/>
                <a:cs typeface="Arial MT"/>
              </a:rPr>
              <a:t>It</a:t>
            </a:r>
            <a:r>
              <a:rPr spc="-4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costs</a:t>
            </a:r>
            <a:r>
              <a:rPr spc="-3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less,</a:t>
            </a:r>
            <a:r>
              <a:rPr spc="-4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is</a:t>
            </a:r>
            <a:r>
              <a:rPr spc="-4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less</a:t>
            </a:r>
            <a:r>
              <a:rPr spc="-3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complicated,</a:t>
            </a:r>
            <a:r>
              <a:rPr spc="-4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and</a:t>
            </a:r>
            <a:r>
              <a:rPr spc="-4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doesn’t</a:t>
            </a:r>
            <a:r>
              <a:rPr spc="-3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impact</a:t>
            </a:r>
            <a:r>
              <a:rPr spc="-40" dirty="0">
                <a:latin typeface="Arial MT"/>
                <a:cs typeface="Arial MT"/>
              </a:rPr>
              <a:t> </a:t>
            </a:r>
            <a:r>
              <a:rPr spc="-10" dirty="0">
                <a:latin typeface="Arial MT"/>
                <a:cs typeface="Arial MT"/>
              </a:rPr>
              <a:t>performance</a:t>
            </a:r>
            <a:endParaRPr lang="en-US" spc="-10" dirty="0">
              <a:latin typeface="Arial MT"/>
              <a:cs typeface="Arial MT"/>
            </a:endParaRPr>
          </a:p>
          <a:p>
            <a:pPr marL="454026" indent="-342900">
              <a:lnSpc>
                <a:spcPct val="100000"/>
              </a:lnSpc>
              <a:spcBef>
                <a:spcPts val="320"/>
              </a:spcBef>
              <a:buFont typeface="Arial" panose="020B0604020202020204" pitchFamily="34" charset="0"/>
              <a:buChar char="•"/>
              <a:tabLst>
                <a:tab pos="325755" algn="l"/>
              </a:tabLst>
            </a:pPr>
            <a:r>
              <a:rPr sz="2000" dirty="0">
                <a:latin typeface="Arial MT"/>
                <a:cs typeface="Arial MT"/>
              </a:rPr>
              <a:t>End</a:t>
            </a:r>
            <a:r>
              <a:rPr sz="2000" spc="-6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users</a:t>
            </a:r>
            <a:r>
              <a:rPr sz="2000" spc="-6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circumvent</a:t>
            </a:r>
            <a:r>
              <a:rPr sz="2000" spc="-6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firewalls</a:t>
            </a:r>
            <a:r>
              <a:rPr sz="2000" spc="-6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with</a:t>
            </a:r>
            <a:r>
              <a:rPr sz="2000" spc="-5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VPN:</a:t>
            </a:r>
            <a:r>
              <a:rPr sz="2000" spc="-6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then</a:t>
            </a:r>
            <a:r>
              <a:rPr sz="2000" spc="-6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you</a:t>
            </a:r>
            <a:r>
              <a:rPr sz="2000" spc="-5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lose</a:t>
            </a:r>
            <a:r>
              <a:rPr sz="2000" spc="-5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visibility</a:t>
            </a:r>
            <a:r>
              <a:rPr sz="2000" spc="-6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as</a:t>
            </a:r>
            <a:r>
              <a:rPr sz="2000" spc="-65" dirty="0">
                <a:latin typeface="Arial MT"/>
                <a:cs typeface="Arial MT"/>
              </a:rPr>
              <a:t> </a:t>
            </a:r>
            <a:r>
              <a:rPr sz="2000" spc="-20" dirty="0">
                <a:latin typeface="Arial MT"/>
                <a:cs typeface="Arial MT"/>
              </a:rPr>
              <a:t>well</a:t>
            </a:r>
            <a:endParaRPr sz="2000" dirty="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3760535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Picture 24_2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105" name="CustomShape 1"/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6" name="CustomShape 2"/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07" name="Picture 4_2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108" name="TextShape 3"/>
          <p:cNvSpPr txBox="1"/>
          <p:nvPr/>
        </p:nvSpPr>
        <p:spPr>
          <a:xfrm>
            <a:off x="969243" y="837720"/>
            <a:ext cx="7583913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r>
              <a:rPr lang="en-US" sz="3600" b="1" spc="-1" dirty="0"/>
              <a:t>Security is a Process</a:t>
            </a:r>
            <a:br>
              <a:rPr lang="en-US" sz="3200" spc="-1" dirty="0"/>
            </a:br>
            <a:endParaRPr lang="en-US" sz="3200" spc="-1" dirty="0"/>
          </a:p>
          <a:p>
            <a:pPr algn="just"/>
            <a:r>
              <a:rPr lang="en-US" sz="2800" spc="-1" dirty="0"/>
              <a:t>You can never achieve security – it is a process that you have to work on continually.</a:t>
            </a:r>
          </a:p>
          <a:p>
            <a:pPr algn="just"/>
            <a:r>
              <a:rPr lang="en-US" sz="2800" spc="-1" dirty="0"/>
              <a:t>– Assessment – what is at risk</a:t>
            </a:r>
          </a:p>
          <a:p>
            <a:pPr algn="just"/>
            <a:r>
              <a:rPr lang="en-US" sz="2800" spc="-1" dirty="0"/>
              <a:t>– Protection – efforts to mitigate risk</a:t>
            </a:r>
          </a:p>
          <a:p>
            <a:pPr algn="just"/>
            <a:r>
              <a:rPr lang="en-US" sz="2800" spc="-1" dirty="0"/>
              <a:t>– Detection – detect intrusions or problems</a:t>
            </a:r>
          </a:p>
          <a:p>
            <a:pPr algn="just"/>
            <a:r>
              <a:rPr lang="en-US" sz="2800" spc="-1" dirty="0"/>
              <a:t>– Response – respond to intrusion or problem</a:t>
            </a:r>
          </a:p>
          <a:p>
            <a:pPr algn="just"/>
            <a:r>
              <a:rPr lang="en-US" sz="2800" spc="-1" dirty="0"/>
              <a:t>– Do it all over again</a:t>
            </a:r>
            <a:endParaRPr lang="en-US" sz="32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A8E353E8-CBE9-4549-BF13-CB2E19404716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49F18B2E-AA75-4EE3-B938-CF008EF8C789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FA3DD41D-D97F-4454-BC1C-75524B55A7C0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8A4AE083-278F-4FE1-8B8F-D98FA3BD5EA2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5D562470-E1C7-4EAD-9483-688EFC3F3D75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5125A173-3004-4E6B-B884-52279B82AD1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540317" y="1477281"/>
            <a:ext cx="6063005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Blocking</a:t>
            </a:r>
            <a:r>
              <a:rPr spc="-50" dirty="0"/>
              <a:t> </a:t>
            </a:r>
            <a:r>
              <a:rPr dirty="0"/>
              <a:t>Inbound</a:t>
            </a:r>
            <a:r>
              <a:rPr spc="-95" dirty="0"/>
              <a:t> </a:t>
            </a:r>
            <a:r>
              <a:rPr spc="-10" dirty="0"/>
              <a:t>Traffic</a:t>
            </a: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A9CDDFB4-49C8-4A89-ABB4-610E26DC9219}"/>
              </a:ext>
            </a:extLst>
          </p:cNvPr>
          <p:cNvSpPr txBox="1"/>
          <p:nvPr/>
        </p:nvSpPr>
        <p:spPr>
          <a:xfrm>
            <a:off x="562708" y="2359352"/>
            <a:ext cx="8044501" cy="365484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68300" marR="988060" indent="-34290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sz="2400" dirty="0">
                <a:latin typeface="Arial MT"/>
                <a:cs typeface="Arial MT"/>
              </a:rPr>
              <a:t>The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best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practice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today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for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blocking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inbound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traffic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simply </a:t>
            </a:r>
            <a:r>
              <a:rPr sz="2400" dirty="0">
                <a:latin typeface="Arial MT"/>
                <a:cs typeface="Arial MT"/>
              </a:rPr>
              <a:t>involves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not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allowing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packets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sourced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from:</a:t>
            </a:r>
            <a:endParaRPr sz="2400" dirty="0">
              <a:latin typeface="Arial MT"/>
              <a:cs typeface="Arial MT"/>
            </a:endParaRPr>
          </a:p>
          <a:p>
            <a:pPr marL="325120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325120" algn="l"/>
              </a:tabLst>
            </a:pPr>
            <a:r>
              <a:rPr sz="2000" dirty="0">
                <a:latin typeface="Arial MT"/>
                <a:cs typeface="Arial MT"/>
              </a:rPr>
              <a:t>The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Campus</a:t>
            </a:r>
            <a:r>
              <a:rPr sz="2000" spc="-1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public</a:t>
            </a:r>
            <a:r>
              <a:rPr sz="2000" spc="-1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IPv4</a:t>
            </a:r>
            <a:r>
              <a:rPr sz="2000" spc="-1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&amp;</a:t>
            </a:r>
            <a:r>
              <a:rPr sz="2000" spc="-1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IPv6</a:t>
            </a:r>
            <a:r>
              <a:rPr sz="2000" spc="-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address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space</a:t>
            </a:r>
            <a:endParaRPr sz="2000" dirty="0">
              <a:latin typeface="Arial MT"/>
              <a:cs typeface="Arial MT"/>
            </a:endParaRPr>
          </a:p>
          <a:p>
            <a:pPr marL="325120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325120" algn="l"/>
              </a:tabLst>
            </a:pPr>
            <a:r>
              <a:rPr sz="2000" dirty="0">
                <a:latin typeface="Arial MT"/>
                <a:cs typeface="Arial MT"/>
              </a:rPr>
              <a:t>Private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IPv4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address</a:t>
            </a:r>
            <a:r>
              <a:rPr sz="2000" spc="-10" dirty="0">
                <a:latin typeface="Arial MT"/>
                <a:cs typeface="Arial MT"/>
              </a:rPr>
              <a:t> </a:t>
            </a:r>
            <a:r>
              <a:rPr sz="2000" spc="-20" dirty="0">
                <a:latin typeface="Arial MT"/>
                <a:cs typeface="Arial MT"/>
              </a:rPr>
              <a:t>space</a:t>
            </a:r>
            <a:endParaRPr sz="2000" dirty="0">
              <a:latin typeface="Arial MT"/>
              <a:cs typeface="Arial MT"/>
            </a:endParaRPr>
          </a:p>
          <a:p>
            <a:pPr marL="325120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325120" algn="l"/>
              </a:tabLst>
            </a:pPr>
            <a:r>
              <a:rPr sz="2000" dirty="0">
                <a:latin typeface="Arial MT"/>
                <a:cs typeface="Arial MT"/>
              </a:rPr>
              <a:t>Unused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IPv6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address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space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(outside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of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the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2000::/3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block)</a:t>
            </a:r>
            <a:endParaRPr sz="2000" dirty="0">
              <a:latin typeface="Arial MT"/>
              <a:cs typeface="Arial MT"/>
            </a:endParaRPr>
          </a:p>
          <a:p>
            <a:pPr marL="325120" marR="17780" indent="-214629">
              <a:lnSpc>
                <a:spcPct val="100000"/>
              </a:lnSpc>
              <a:spcBef>
                <a:spcPts val="360"/>
              </a:spcBef>
              <a:buChar char="–"/>
              <a:tabLst>
                <a:tab pos="325120" algn="l"/>
              </a:tabLst>
            </a:pPr>
            <a:r>
              <a:rPr sz="2000" dirty="0">
                <a:latin typeface="Arial MT"/>
                <a:cs typeface="Arial MT"/>
              </a:rPr>
              <a:t>RFC6890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describes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the</a:t>
            </a:r>
            <a:r>
              <a:rPr sz="2000" spc="-1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special</a:t>
            </a:r>
            <a:r>
              <a:rPr sz="2000" spc="-1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purpose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IP</a:t>
            </a:r>
            <a:r>
              <a:rPr sz="2000" spc="-4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address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blocks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many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of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which </a:t>
            </a:r>
            <a:r>
              <a:rPr sz="2000" dirty="0">
                <a:latin typeface="Arial MT"/>
                <a:cs typeface="Arial MT"/>
              </a:rPr>
              <a:t>are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not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routed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on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today’s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Internet</a:t>
            </a:r>
            <a:endParaRPr sz="2000" dirty="0">
              <a:latin typeface="Arial MT"/>
              <a:cs typeface="Arial MT"/>
            </a:endParaRPr>
          </a:p>
          <a:p>
            <a:pPr marL="368300" marR="419100" indent="-342900">
              <a:lnSpc>
                <a:spcPct val="100000"/>
              </a:lnSpc>
              <a:spcBef>
                <a:spcPts val="420"/>
              </a:spcBef>
              <a:buFont typeface="Arial" panose="020B0604020202020204" pitchFamily="34" charset="0"/>
              <a:buChar char="•"/>
            </a:pPr>
            <a:r>
              <a:rPr sz="2400" dirty="0">
                <a:latin typeface="Arial MT"/>
                <a:cs typeface="Arial MT"/>
              </a:rPr>
              <a:t>These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filters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can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be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easily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implemented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on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the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campus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border router</a:t>
            </a:r>
            <a:endParaRPr sz="2400" dirty="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358911309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32F116B1-9A7A-4DB7-BF83-EBE61C794045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15210494-2883-4366-8F52-4DF7467854C3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545B30B4-E59D-43EA-9970-F5DFD24DBDFE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16CAE6D7-0A2C-4009-936D-E82B81162AC7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7DF32A83-4EE1-4DB1-899D-7187AF87C43F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C73E2E3B-5499-495B-9DA3-F4CAB447340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5304" y="1432530"/>
            <a:ext cx="76352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506855">
              <a:lnSpc>
                <a:spcPct val="100000"/>
              </a:lnSpc>
              <a:spcBef>
                <a:spcPts val="100"/>
              </a:spcBef>
            </a:pPr>
            <a:r>
              <a:rPr dirty="0"/>
              <a:t>Blocking</a:t>
            </a:r>
            <a:r>
              <a:rPr spc="-40" dirty="0"/>
              <a:t> </a:t>
            </a:r>
            <a:r>
              <a:rPr dirty="0"/>
              <a:t>Inbound</a:t>
            </a:r>
            <a:r>
              <a:rPr spc="-35" dirty="0"/>
              <a:t> </a:t>
            </a:r>
            <a:r>
              <a:rPr spc="-10" dirty="0"/>
              <a:t>Ports</a:t>
            </a: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831561F7-688A-400F-9DC2-DA84D517B23B}"/>
              </a:ext>
            </a:extLst>
          </p:cNvPr>
          <p:cNvSpPr txBox="1"/>
          <p:nvPr/>
        </p:nvSpPr>
        <p:spPr>
          <a:xfrm>
            <a:off x="777875" y="2269137"/>
            <a:ext cx="7588250" cy="3616375"/>
          </a:xfrm>
          <a:prstGeom prst="rect">
            <a:avLst/>
          </a:prstGeom>
        </p:spPr>
        <p:txBody>
          <a:bodyPr vert="horz" wrap="square" lIns="0" tIns="66040" rIns="0" bIns="0" rtlCol="0" anchor="t">
            <a:spAutoFit/>
          </a:bodyPr>
          <a:lstStyle/>
          <a:p>
            <a:pPr marL="368300" indent="-342900">
              <a:lnSpc>
                <a:spcPct val="100000"/>
              </a:lnSpc>
              <a:spcBef>
                <a:spcPts val="520"/>
              </a:spcBef>
              <a:buFont typeface="Arial" panose="020B0604020202020204" pitchFamily="34" charset="0"/>
              <a:buChar char="•"/>
            </a:pPr>
            <a:r>
              <a:rPr sz="2400" spc="-30" dirty="0">
                <a:latin typeface="Arial MT"/>
                <a:cs typeface="Arial MT"/>
              </a:rPr>
              <a:t>Today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there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is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minimal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blocking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of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incoming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ports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required</a:t>
            </a:r>
            <a:endParaRPr sz="2400" dirty="0">
              <a:latin typeface="Arial MT"/>
              <a:cs typeface="Arial MT"/>
            </a:endParaRPr>
          </a:p>
          <a:p>
            <a:pPr marL="325120" indent="-213995">
              <a:lnSpc>
                <a:spcPct val="100000"/>
              </a:lnSpc>
              <a:spcBef>
                <a:spcPts val="359"/>
              </a:spcBef>
              <a:buChar char="–"/>
              <a:tabLst>
                <a:tab pos="325120" algn="l"/>
              </a:tabLst>
            </a:pPr>
            <a:r>
              <a:rPr sz="2000" dirty="0">
                <a:latin typeface="Arial MT"/>
                <a:cs typeface="Arial MT"/>
              </a:rPr>
              <a:t>All</a:t>
            </a:r>
            <a:r>
              <a:rPr sz="2000" spc="-1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end-user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devices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have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firewalls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(Windows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lang="en-US" sz="2000" dirty="0">
                <a:latin typeface="Arial MT"/>
                <a:cs typeface="Arial MT"/>
              </a:rPr>
              <a:t>is</a:t>
            </a:r>
            <a:r>
              <a:rPr sz="2000" spc="-1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on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by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default)</a:t>
            </a:r>
            <a:endParaRPr sz="2000" dirty="0">
              <a:latin typeface="Arial MT"/>
              <a:cs typeface="Arial MT"/>
            </a:endParaRPr>
          </a:p>
          <a:p>
            <a:pPr marL="325120" marR="386080" indent="-213995">
              <a:lnSpc>
                <a:spcPct val="100000"/>
              </a:lnSpc>
              <a:spcBef>
                <a:spcPts val="359"/>
              </a:spcBef>
              <a:buChar char="–"/>
              <a:tabLst>
                <a:tab pos="325120" algn="l"/>
              </a:tabLst>
            </a:pPr>
            <a:r>
              <a:rPr sz="2000" dirty="0">
                <a:latin typeface="Arial MT"/>
                <a:cs typeface="Arial MT"/>
              </a:rPr>
              <a:t>All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servers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have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built-</a:t>
            </a:r>
            <a:r>
              <a:rPr sz="2000" dirty="0">
                <a:latin typeface="Arial MT"/>
                <a:cs typeface="Arial MT"/>
              </a:rPr>
              <a:t>in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firewalls,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and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are</a:t>
            </a:r>
            <a:r>
              <a:rPr sz="2000" spc="-1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protected</a:t>
            </a:r>
            <a:r>
              <a:rPr sz="2000" spc="-1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by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firewalls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spc="-20" dirty="0">
                <a:latin typeface="Arial MT"/>
                <a:cs typeface="Arial MT"/>
              </a:rPr>
              <a:t>(see </a:t>
            </a:r>
            <a:r>
              <a:rPr sz="2000" dirty="0">
                <a:latin typeface="Arial MT"/>
                <a:cs typeface="Arial MT"/>
              </a:rPr>
              <a:t>firewall</a:t>
            </a:r>
            <a:r>
              <a:rPr sz="2000" spc="-4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placement</a:t>
            </a:r>
            <a:r>
              <a:rPr sz="2000" spc="-40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discussion)</a:t>
            </a:r>
            <a:endParaRPr sz="2000" dirty="0">
              <a:latin typeface="Arial MT"/>
              <a:cs typeface="Arial MT"/>
            </a:endParaRPr>
          </a:p>
          <a:p>
            <a:pPr marL="325120" marR="104775" indent="-213995">
              <a:lnSpc>
                <a:spcPct val="100000"/>
              </a:lnSpc>
              <a:spcBef>
                <a:spcPts val="359"/>
              </a:spcBef>
              <a:buChar char="–"/>
              <a:tabLst>
                <a:tab pos="325120" algn="l"/>
              </a:tabLst>
            </a:pPr>
            <a:r>
              <a:rPr sz="2000" dirty="0">
                <a:latin typeface="Arial MT"/>
                <a:cs typeface="Arial MT"/>
              </a:rPr>
              <a:t>Campus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infrastructure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does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need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to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be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protected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(simple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border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router </a:t>
            </a:r>
            <a:r>
              <a:rPr sz="2000" dirty="0">
                <a:latin typeface="Arial MT"/>
                <a:cs typeface="Arial MT"/>
              </a:rPr>
              <a:t>filters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are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enough)</a:t>
            </a:r>
            <a:endParaRPr sz="2000" dirty="0">
              <a:latin typeface="Arial MT"/>
              <a:cs typeface="Arial MT"/>
            </a:endParaRPr>
          </a:p>
          <a:p>
            <a:pPr marL="368300" marR="17780" indent="-342900">
              <a:lnSpc>
                <a:spcPct val="100000"/>
              </a:lnSpc>
              <a:spcBef>
                <a:spcPts val="420"/>
              </a:spcBef>
              <a:buFont typeface="Arial" panose="020B0604020202020204" pitchFamily="34" charset="0"/>
              <a:buChar char="•"/>
            </a:pPr>
            <a:r>
              <a:rPr sz="2400" dirty="0">
                <a:latin typeface="Arial MT"/>
                <a:cs typeface="Arial MT"/>
              </a:rPr>
              <a:t>Campuses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need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to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be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monitoring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incoming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traffic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to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look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for</a:t>
            </a:r>
            <a:r>
              <a:rPr sz="2400" spc="-25" dirty="0">
                <a:latin typeface="Arial MT"/>
                <a:cs typeface="Arial MT"/>
              </a:rPr>
              <a:t> any </a:t>
            </a:r>
            <a:r>
              <a:rPr sz="2400" dirty="0">
                <a:latin typeface="Arial MT"/>
                <a:cs typeface="Arial MT"/>
              </a:rPr>
              <a:t>unusual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trends</a:t>
            </a:r>
            <a:endParaRPr sz="2400" dirty="0">
              <a:latin typeface="Arial MT"/>
              <a:cs typeface="Arial MT"/>
            </a:endParaRPr>
          </a:p>
          <a:p>
            <a:pPr marL="325120" indent="-213995">
              <a:lnSpc>
                <a:spcPct val="100000"/>
              </a:lnSpc>
              <a:spcBef>
                <a:spcPts val="355"/>
              </a:spcBef>
              <a:buChar char="–"/>
              <a:tabLst>
                <a:tab pos="325120" algn="l"/>
              </a:tabLst>
            </a:pPr>
            <a:r>
              <a:rPr sz="2000" dirty="0">
                <a:latin typeface="Arial MT"/>
                <a:cs typeface="Arial MT"/>
              </a:rPr>
              <a:t>Standard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practice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using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IDS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and/or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NetFlow</a:t>
            </a:r>
            <a:endParaRPr sz="2000" dirty="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349804701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39F75970-4513-4D17-AADB-EDF4D36D474B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7EA8617A-312D-40A6-9D47-6F4CEE123998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1C01A6F1-EDAB-4E1B-A150-A59CFE12D85D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DC7A1A4B-6240-4FD5-93E7-78BCCC272736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474A2262-4AE6-4AF6-B3D3-B935D4FA3F2D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E6757E2C-32C4-47D7-BE0C-1FFD2EE9CED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229518" y="1244993"/>
            <a:ext cx="6628562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Blocking</a:t>
            </a:r>
            <a:r>
              <a:rPr spc="-55" dirty="0"/>
              <a:t> </a:t>
            </a:r>
            <a:r>
              <a:rPr dirty="0"/>
              <a:t>Outbound</a:t>
            </a:r>
            <a:r>
              <a:rPr spc="-95" dirty="0"/>
              <a:t> </a:t>
            </a:r>
            <a:r>
              <a:rPr spc="-10" dirty="0"/>
              <a:t>Traffic</a:t>
            </a: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CD5CD39F-A8A0-455A-8069-A781B3D89663}"/>
              </a:ext>
            </a:extLst>
          </p:cNvPr>
          <p:cNvSpPr txBox="1"/>
          <p:nvPr/>
        </p:nvSpPr>
        <p:spPr>
          <a:xfrm>
            <a:off x="658985" y="2022246"/>
            <a:ext cx="7793990" cy="41780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68300" marR="148590" indent="-34290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sz="2400" dirty="0">
                <a:latin typeface="Arial MT"/>
                <a:cs typeface="Arial MT"/>
              </a:rPr>
              <a:t>The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best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practice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today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for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blocking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outbound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traffic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simply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involves </a:t>
            </a:r>
            <a:r>
              <a:rPr sz="2400" dirty="0">
                <a:latin typeface="Arial MT"/>
                <a:cs typeface="Arial MT"/>
              </a:rPr>
              <a:t>not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allowing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traffic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from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any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source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IP</a:t>
            </a:r>
            <a:r>
              <a:rPr sz="2400" spc="-6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addresses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apart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from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those </a:t>
            </a:r>
            <a:r>
              <a:rPr sz="2400" dirty="0">
                <a:solidFill>
                  <a:srgbClr val="FF0000"/>
                </a:solidFill>
                <a:latin typeface="Arial MT"/>
                <a:cs typeface="Arial MT"/>
              </a:rPr>
              <a:t>public</a:t>
            </a:r>
            <a:r>
              <a:rPr sz="2400" spc="-15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IPv4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&amp;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IPv6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addresses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in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use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on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the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campus</a:t>
            </a:r>
            <a:endParaRPr sz="2400" dirty="0">
              <a:latin typeface="Arial MT"/>
              <a:cs typeface="Arial MT"/>
            </a:endParaRPr>
          </a:p>
          <a:p>
            <a:pPr marL="368300" indent="-342900">
              <a:lnSpc>
                <a:spcPct val="10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sz="2400" spc="-10" dirty="0">
                <a:latin typeface="Arial MT"/>
                <a:cs typeface="Arial MT"/>
              </a:rPr>
              <a:t>Plus:</a:t>
            </a:r>
            <a:endParaRPr sz="2400" dirty="0">
              <a:latin typeface="Arial MT"/>
              <a:cs typeface="Arial MT"/>
            </a:endParaRPr>
          </a:p>
          <a:p>
            <a:pPr marL="325120" marR="534670" indent="-214629">
              <a:lnSpc>
                <a:spcPct val="100000"/>
              </a:lnSpc>
              <a:spcBef>
                <a:spcPts val="320"/>
              </a:spcBef>
              <a:buChar char="–"/>
              <a:tabLst>
                <a:tab pos="325120" algn="l"/>
              </a:tabLst>
            </a:pPr>
            <a:r>
              <a:rPr dirty="0">
                <a:latin typeface="Arial MT"/>
                <a:cs typeface="Arial MT"/>
              </a:rPr>
              <a:t>Private</a:t>
            </a:r>
            <a:r>
              <a:rPr spc="-4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IPv4</a:t>
            </a:r>
            <a:r>
              <a:rPr spc="-4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address</a:t>
            </a:r>
            <a:r>
              <a:rPr spc="-3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space</a:t>
            </a:r>
            <a:r>
              <a:rPr spc="-3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usually</a:t>
            </a:r>
            <a:r>
              <a:rPr spc="-3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lives</a:t>
            </a:r>
            <a:r>
              <a:rPr spc="-3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behind</a:t>
            </a:r>
            <a:r>
              <a:rPr spc="-35" dirty="0">
                <a:latin typeface="Arial MT"/>
                <a:cs typeface="Arial MT"/>
              </a:rPr>
              <a:t> </a:t>
            </a:r>
            <a:r>
              <a:rPr spc="-75" dirty="0">
                <a:latin typeface="Arial MT"/>
                <a:cs typeface="Arial MT"/>
              </a:rPr>
              <a:t>NATs</a:t>
            </a:r>
            <a:r>
              <a:rPr spc="-3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and</a:t>
            </a:r>
            <a:r>
              <a:rPr spc="-4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will</a:t>
            </a:r>
            <a:r>
              <a:rPr spc="-3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be</a:t>
            </a:r>
            <a:r>
              <a:rPr spc="-40" dirty="0">
                <a:latin typeface="Arial MT"/>
                <a:cs typeface="Arial MT"/>
              </a:rPr>
              <a:t> </a:t>
            </a:r>
            <a:r>
              <a:rPr spc="-10" dirty="0">
                <a:latin typeface="Arial MT"/>
                <a:cs typeface="Arial MT"/>
              </a:rPr>
              <a:t>NAT’ed</a:t>
            </a:r>
            <a:r>
              <a:rPr spc="-4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to</a:t>
            </a:r>
            <a:r>
              <a:rPr spc="-35" dirty="0">
                <a:latin typeface="Arial MT"/>
                <a:cs typeface="Arial MT"/>
              </a:rPr>
              <a:t> </a:t>
            </a:r>
            <a:r>
              <a:rPr spc="-50" dirty="0">
                <a:latin typeface="Arial MT"/>
                <a:cs typeface="Arial MT"/>
              </a:rPr>
              <a:t>a </a:t>
            </a:r>
            <a:r>
              <a:rPr dirty="0">
                <a:latin typeface="Arial MT"/>
                <a:cs typeface="Arial MT"/>
              </a:rPr>
              <a:t>public</a:t>
            </a:r>
            <a:r>
              <a:rPr spc="-35" dirty="0">
                <a:latin typeface="Arial MT"/>
                <a:cs typeface="Arial MT"/>
              </a:rPr>
              <a:t> </a:t>
            </a:r>
            <a:r>
              <a:rPr spc="-10" dirty="0">
                <a:latin typeface="Arial MT"/>
                <a:cs typeface="Arial MT"/>
              </a:rPr>
              <a:t>address</a:t>
            </a:r>
            <a:endParaRPr dirty="0">
              <a:latin typeface="Arial MT"/>
              <a:cs typeface="Arial MT"/>
            </a:endParaRPr>
          </a:p>
          <a:p>
            <a:pPr marL="624205" lvl="1" indent="-170180">
              <a:lnSpc>
                <a:spcPct val="100000"/>
              </a:lnSpc>
              <a:spcBef>
                <a:spcPts val="280"/>
              </a:spcBef>
              <a:buChar char="•"/>
              <a:tabLst>
                <a:tab pos="624205" algn="l"/>
              </a:tabLst>
            </a:pPr>
            <a:r>
              <a:rPr sz="1600" dirty="0">
                <a:latin typeface="Arial MT"/>
                <a:cs typeface="Arial MT"/>
              </a:rPr>
              <a:t>Private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IPv4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address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space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which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has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not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been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NAT’ed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must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be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blocked</a:t>
            </a:r>
            <a:endParaRPr sz="1600" dirty="0">
              <a:latin typeface="Arial MT"/>
              <a:cs typeface="Arial MT"/>
            </a:endParaRPr>
          </a:p>
          <a:p>
            <a:pPr marL="325755" indent="-214629">
              <a:lnSpc>
                <a:spcPct val="100000"/>
              </a:lnSpc>
              <a:spcBef>
                <a:spcPts val="320"/>
              </a:spcBef>
              <a:buChar char="–"/>
              <a:tabLst>
                <a:tab pos="325755" algn="l"/>
              </a:tabLst>
            </a:pPr>
            <a:r>
              <a:rPr dirty="0">
                <a:latin typeface="Arial MT"/>
                <a:cs typeface="Arial MT"/>
              </a:rPr>
              <a:t>For</a:t>
            </a:r>
            <a:r>
              <a:rPr spc="-4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IPv6,</a:t>
            </a:r>
            <a:r>
              <a:rPr spc="-4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2000::/3</a:t>
            </a:r>
            <a:r>
              <a:rPr spc="-4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is</a:t>
            </a:r>
            <a:r>
              <a:rPr spc="-4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the</a:t>
            </a:r>
            <a:r>
              <a:rPr spc="-4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global</a:t>
            </a:r>
            <a:r>
              <a:rPr spc="-4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unicast</a:t>
            </a:r>
            <a:r>
              <a:rPr spc="-4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address</a:t>
            </a:r>
            <a:r>
              <a:rPr spc="-45" dirty="0">
                <a:latin typeface="Arial MT"/>
                <a:cs typeface="Arial MT"/>
              </a:rPr>
              <a:t> </a:t>
            </a:r>
            <a:r>
              <a:rPr spc="-10" dirty="0">
                <a:latin typeface="Arial MT"/>
                <a:cs typeface="Arial MT"/>
              </a:rPr>
              <a:t>space</a:t>
            </a:r>
            <a:endParaRPr dirty="0">
              <a:latin typeface="Arial MT"/>
              <a:cs typeface="Arial MT"/>
            </a:endParaRPr>
          </a:p>
          <a:p>
            <a:pPr marL="624205" lvl="1" indent="-170180">
              <a:lnSpc>
                <a:spcPct val="100000"/>
              </a:lnSpc>
              <a:spcBef>
                <a:spcPts val="280"/>
              </a:spcBef>
              <a:buChar char="•"/>
              <a:tabLst>
                <a:tab pos="624205" algn="l"/>
              </a:tabLst>
            </a:pPr>
            <a:r>
              <a:rPr sz="1600" dirty="0">
                <a:latin typeface="Arial MT"/>
                <a:cs typeface="Arial MT"/>
              </a:rPr>
              <a:t>Traffic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sourced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from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any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other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IPv6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addresses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must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be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blocked</a:t>
            </a:r>
            <a:endParaRPr sz="1600" dirty="0">
              <a:latin typeface="Arial MT"/>
              <a:cs typeface="Arial MT"/>
            </a:endParaRPr>
          </a:p>
          <a:p>
            <a:pPr marL="368300" indent="-342900">
              <a:lnSpc>
                <a:spcPct val="100000"/>
              </a:lnSpc>
              <a:spcBef>
                <a:spcPts val="405"/>
              </a:spcBef>
              <a:buFont typeface="Arial" panose="020B0604020202020204" pitchFamily="34" charset="0"/>
              <a:buChar char="•"/>
            </a:pPr>
            <a:r>
              <a:rPr sz="2400" dirty="0">
                <a:latin typeface="Arial MT"/>
                <a:cs typeface="Arial MT"/>
              </a:rPr>
              <a:t>These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filters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can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be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easily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implemented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on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the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campus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border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router</a:t>
            </a:r>
            <a:endParaRPr sz="2400" dirty="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132456722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17F193D8-02E5-4E3C-A254-EAF4C4074892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2608F5F0-39C8-4B49-A8E6-709B9E71F451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4959F431-0058-4086-BBC8-A685597AC393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A57EFF46-1916-4CD9-BD6C-157EC6BBF9A9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DD3D2997-4786-4396-B97F-5A2FA2EBA331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7B833C04-D0EF-4001-B74D-D0BD88BF1E4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54200" y="1030346"/>
            <a:ext cx="76352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29055">
              <a:lnSpc>
                <a:spcPct val="100000"/>
              </a:lnSpc>
              <a:spcBef>
                <a:spcPts val="100"/>
              </a:spcBef>
            </a:pPr>
            <a:r>
              <a:rPr dirty="0"/>
              <a:t>Blocking</a:t>
            </a:r>
            <a:r>
              <a:rPr spc="-50" dirty="0"/>
              <a:t> </a:t>
            </a:r>
            <a:r>
              <a:rPr dirty="0"/>
              <a:t>Outbound</a:t>
            </a:r>
            <a:r>
              <a:rPr spc="-40" dirty="0"/>
              <a:t> </a:t>
            </a:r>
            <a:r>
              <a:rPr spc="-10" dirty="0"/>
              <a:t>Ports</a:t>
            </a: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FE214AD6-0464-44D4-A6B4-D4E177A205C9}"/>
              </a:ext>
            </a:extLst>
          </p:cNvPr>
          <p:cNvSpPr txBox="1"/>
          <p:nvPr/>
        </p:nvSpPr>
        <p:spPr>
          <a:xfrm>
            <a:off x="576543" y="1837508"/>
            <a:ext cx="7990916" cy="377795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82600" marR="502920" indent="-45720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sz="2800" dirty="0">
                <a:latin typeface="Arial MT"/>
                <a:cs typeface="Arial MT"/>
              </a:rPr>
              <a:t>Blocking</a:t>
            </a:r>
            <a:r>
              <a:rPr sz="2800" spc="-2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outgoing</a:t>
            </a:r>
            <a:r>
              <a:rPr sz="2800" spc="-2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ports</a:t>
            </a:r>
            <a:r>
              <a:rPr sz="2800" spc="-2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seriously</a:t>
            </a:r>
            <a:r>
              <a:rPr sz="2800" spc="-2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inconveniences</a:t>
            </a:r>
            <a:r>
              <a:rPr sz="2800" spc="-2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users</a:t>
            </a:r>
            <a:r>
              <a:rPr sz="2800" spc="-20" dirty="0">
                <a:latin typeface="Arial MT"/>
                <a:cs typeface="Arial MT"/>
              </a:rPr>
              <a:t> </a:t>
            </a:r>
            <a:r>
              <a:rPr sz="2800" spc="-25" dirty="0">
                <a:latin typeface="Arial MT"/>
                <a:cs typeface="Arial MT"/>
              </a:rPr>
              <a:t>and </a:t>
            </a:r>
            <a:r>
              <a:rPr sz="2800" spc="-10" dirty="0">
                <a:latin typeface="Arial MT"/>
                <a:cs typeface="Arial MT"/>
              </a:rPr>
              <a:t>visitors</a:t>
            </a:r>
            <a:endParaRPr sz="2800" dirty="0">
              <a:latin typeface="Arial MT"/>
              <a:cs typeface="Arial MT"/>
            </a:endParaRPr>
          </a:p>
          <a:p>
            <a:pPr marL="325120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325120" algn="l"/>
              </a:tabLst>
            </a:pPr>
            <a:r>
              <a:rPr sz="2400" dirty="0">
                <a:latin typeface="Arial MT"/>
                <a:cs typeface="Arial MT"/>
              </a:rPr>
              <a:t>Some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sites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block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lots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of</a:t>
            </a:r>
            <a:r>
              <a:rPr sz="2400" spc="-4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TCP</a:t>
            </a:r>
            <a:r>
              <a:rPr sz="2400" spc="-45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ports</a:t>
            </a:r>
            <a:endParaRPr sz="2400" dirty="0">
              <a:latin typeface="Arial MT"/>
              <a:cs typeface="Arial MT"/>
            </a:endParaRPr>
          </a:p>
          <a:p>
            <a:pPr marL="325120" marR="17780" indent="-214629">
              <a:lnSpc>
                <a:spcPct val="100000"/>
              </a:lnSpc>
              <a:spcBef>
                <a:spcPts val="360"/>
              </a:spcBef>
              <a:buChar char="–"/>
              <a:tabLst>
                <a:tab pos="325120" algn="l"/>
              </a:tabLst>
            </a:pPr>
            <a:r>
              <a:rPr sz="2400" dirty="0">
                <a:latin typeface="Arial MT"/>
                <a:cs typeface="Arial MT"/>
              </a:rPr>
              <a:t>Even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simple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things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like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email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may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need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ports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465,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587,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993,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and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995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spc="-25" dirty="0">
                <a:latin typeface="Arial MT"/>
                <a:cs typeface="Arial MT"/>
              </a:rPr>
              <a:t>to </a:t>
            </a:r>
            <a:r>
              <a:rPr sz="2400" dirty="0">
                <a:latin typeface="Arial MT"/>
                <a:cs typeface="Arial MT"/>
              </a:rPr>
              <a:t>send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and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receive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spc="-20" dirty="0">
                <a:latin typeface="Arial MT"/>
                <a:cs typeface="Arial MT"/>
              </a:rPr>
              <a:t>mail</a:t>
            </a:r>
            <a:endParaRPr sz="2400" dirty="0">
              <a:latin typeface="Arial MT"/>
              <a:cs typeface="Arial MT"/>
            </a:endParaRPr>
          </a:p>
          <a:p>
            <a:pPr marL="325120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325120" algn="l"/>
              </a:tabLst>
            </a:pPr>
            <a:r>
              <a:rPr sz="2400" dirty="0">
                <a:latin typeface="Arial MT"/>
                <a:cs typeface="Arial MT"/>
              </a:rPr>
              <a:t>Remember,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you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want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as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open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network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as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is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possible</a:t>
            </a:r>
            <a:endParaRPr sz="2400" dirty="0">
              <a:latin typeface="Arial MT"/>
              <a:cs typeface="Arial MT"/>
            </a:endParaRPr>
          </a:p>
          <a:p>
            <a:pPr marL="482600" indent="-457200">
              <a:lnSpc>
                <a:spcPct val="100000"/>
              </a:lnSpc>
              <a:spcBef>
                <a:spcPts val="420"/>
              </a:spcBef>
              <a:buFont typeface="Arial" panose="020B0604020202020204" pitchFamily="34" charset="0"/>
              <a:buChar char="•"/>
            </a:pPr>
            <a:r>
              <a:rPr sz="2800" dirty="0">
                <a:latin typeface="Arial MT"/>
                <a:cs typeface="Arial MT"/>
              </a:rPr>
              <a:t>Some</a:t>
            </a:r>
            <a:r>
              <a:rPr sz="2800" spc="-2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things</a:t>
            </a:r>
            <a:r>
              <a:rPr sz="2800" spc="-1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are</a:t>
            </a:r>
            <a:r>
              <a:rPr sz="2800" spc="-1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hard</a:t>
            </a:r>
            <a:r>
              <a:rPr sz="2800" spc="-1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to</a:t>
            </a:r>
            <a:r>
              <a:rPr sz="2800" spc="-10" dirty="0">
                <a:latin typeface="Arial MT"/>
                <a:cs typeface="Arial MT"/>
              </a:rPr>
              <a:t> block</a:t>
            </a:r>
            <a:endParaRPr sz="2800" dirty="0">
              <a:latin typeface="Arial MT"/>
              <a:cs typeface="Arial MT"/>
            </a:endParaRPr>
          </a:p>
          <a:p>
            <a:pPr marL="325120" marR="158115" indent="-214629">
              <a:lnSpc>
                <a:spcPct val="100000"/>
              </a:lnSpc>
              <a:spcBef>
                <a:spcPts val="359"/>
              </a:spcBef>
              <a:buChar char="–"/>
              <a:tabLst>
                <a:tab pos="325120" algn="l"/>
              </a:tabLst>
            </a:pPr>
            <a:r>
              <a:rPr sz="2400" dirty="0">
                <a:latin typeface="Arial MT"/>
                <a:cs typeface="Arial MT"/>
              </a:rPr>
              <a:t>e.g.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Bittorrent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can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tunnel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through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port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80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or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443,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and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will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automatically </a:t>
            </a:r>
            <a:r>
              <a:rPr sz="2400" dirty="0">
                <a:latin typeface="Arial MT"/>
                <a:cs typeface="Arial MT"/>
              </a:rPr>
              <a:t>switch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if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UDP</a:t>
            </a:r>
            <a:r>
              <a:rPr sz="2400" spc="-4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is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blocked</a:t>
            </a:r>
            <a:endParaRPr sz="2400" dirty="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309625797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E48CB9A3-C538-451A-BA4F-45DB894A65F7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DDBD9900-4512-4285-BE2D-9C12B9D5F1BF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70335811-7A46-48E0-8139-453D02240F0F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7022924E-21C2-4078-B8AE-4900CFE694EC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8218E75B-5261-4D1F-AB19-2C676B120727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11105E32-4662-4AB1-B3CB-D2268122944E}"/>
              </a:ext>
            </a:extLst>
          </p:cNvPr>
          <p:cNvSpPr txBox="1">
            <a:spLocks noGrp="1"/>
          </p:cNvSpPr>
          <p:nvPr/>
        </p:nvSpPr>
        <p:spPr>
          <a:xfrm>
            <a:off x="789095" y="1986528"/>
            <a:ext cx="76352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3600" b="0" i="0">
                <a:solidFill>
                  <a:schemeClr val="tx1"/>
                </a:solidFill>
                <a:latin typeface="Arial MT"/>
                <a:ea typeface="+mj-ea"/>
                <a:cs typeface="Arial MT"/>
              </a:defRPr>
            </a:lvl1pPr>
          </a:lstStyle>
          <a:p>
            <a:pPr marL="1430655">
              <a:lnSpc>
                <a:spcPct val="100000"/>
              </a:lnSpc>
              <a:spcBef>
                <a:spcPts val="100"/>
              </a:spcBef>
            </a:pPr>
            <a:r>
              <a:rPr dirty="0"/>
              <a:t>Outbound</a:t>
            </a:r>
            <a:r>
              <a:rPr spc="-30" dirty="0"/>
              <a:t> </a:t>
            </a:r>
            <a:r>
              <a:rPr dirty="0"/>
              <a:t>ports</a:t>
            </a:r>
            <a:r>
              <a:rPr spc="-20" dirty="0"/>
              <a:t> </a:t>
            </a:r>
            <a:r>
              <a:rPr dirty="0"/>
              <a:t>to</a:t>
            </a:r>
            <a:r>
              <a:rPr spc="-20" dirty="0"/>
              <a:t> </a:t>
            </a:r>
            <a:r>
              <a:rPr spc="-10" dirty="0"/>
              <a:t>block</a:t>
            </a:r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FA5FDD35-479A-484D-BAF7-8B53B342A82D}"/>
              </a:ext>
            </a:extLst>
          </p:cNvPr>
          <p:cNvSpPr txBox="1"/>
          <p:nvPr/>
        </p:nvSpPr>
        <p:spPr>
          <a:xfrm>
            <a:off x="611257" y="2828931"/>
            <a:ext cx="12065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defPPr>
              <a:defRPr kern="0"/>
            </a:def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B1267873-D5DE-4E2D-BDBE-C6E4FBF56686}"/>
              </a:ext>
            </a:extLst>
          </p:cNvPr>
          <p:cNvSpPr txBox="1"/>
          <p:nvPr/>
        </p:nvSpPr>
        <p:spPr>
          <a:xfrm>
            <a:off x="855592" y="2872492"/>
            <a:ext cx="7677150" cy="19989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defPPr>
              <a:defRPr kern="0"/>
            </a:defPPr>
          </a:lstStyle>
          <a:p>
            <a:pPr marL="25400" marR="486409">
              <a:lnSpc>
                <a:spcPct val="100000"/>
              </a:lnSpc>
              <a:spcBef>
                <a:spcPts val="100"/>
              </a:spcBef>
            </a:pPr>
            <a:r>
              <a:rPr sz="2100" dirty="0">
                <a:latin typeface="Arial MT"/>
                <a:cs typeface="Arial MT"/>
              </a:rPr>
              <a:t>There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are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some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outbound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ports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that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are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recommended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to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spc="-25" dirty="0">
                <a:latin typeface="Arial MT"/>
                <a:cs typeface="Arial MT"/>
              </a:rPr>
              <a:t>be </a:t>
            </a:r>
            <a:r>
              <a:rPr sz="2100" spc="-10" dirty="0">
                <a:latin typeface="Arial MT"/>
                <a:cs typeface="Arial MT"/>
              </a:rPr>
              <a:t>blocked</a:t>
            </a:r>
            <a:endParaRPr sz="2100">
              <a:latin typeface="Arial MT"/>
              <a:cs typeface="Arial MT"/>
            </a:endParaRPr>
          </a:p>
          <a:p>
            <a:pPr marL="25400">
              <a:lnSpc>
                <a:spcPct val="100000"/>
              </a:lnSpc>
              <a:spcBef>
                <a:spcPts val="420"/>
              </a:spcBef>
            </a:pPr>
            <a:r>
              <a:rPr sz="2100" dirty="0">
                <a:latin typeface="Arial MT"/>
                <a:cs typeface="Arial MT"/>
              </a:rPr>
              <a:t>Here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are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some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examples:</a:t>
            </a:r>
            <a:endParaRPr sz="2100">
              <a:latin typeface="Arial MT"/>
              <a:cs typeface="Arial MT"/>
            </a:endParaRPr>
          </a:p>
          <a:p>
            <a:pPr marL="325120" indent="-213995">
              <a:lnSpc>
                <a:spcPct val="100000"/>
              </a:lnSpc>
              <a:spcBef>
                <a:spcPts val="359"/>
              </a:spcBef>
              <a:buChar char="–"/>
              <a:tabLst>
                <a:tab pos="325120" algn="l"/>
              </a:tabLst>
            </a:pPr>
            <a:r>
              <a:rPr sz="1800" dirty="0">
                <a:latin typeface="Arial MT"/>
                <a:cs typeface="Arial MT"/>
              </a:rPr>
              <a:t>25</a:t>
            </a:r>
            <a:r>
              <a:rPr sz="1800" spc="-6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TCP</a:t>
            </a:r>
            <a:r>
              <a:rPr sz="1800" spc="-5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–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Unauthenticated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SMTP</a:t>
            </a:r>
            <a:r>
              <a:rPr sz="1800" spc="-5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(see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slide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discussing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SMTP)</a:t>
            </a:r>
            <a:endParaRPr sz="1800">
              <a:latin typeface="Arial MT"/>
              <a:cs typeface="Arial MT"/>
            </a:endParaRPr>
          </a:p>
          <a:p>
            <a:pPr marL="325120" indent="-213995">
              <a:lnSpc>
                <a:spcPct val="100000"/>
              </a:lnSpc>
              <a:spcBef>
                <a:spcPts val="359"/>
              </a:spcBef>
              <a:buChar char="–"/>
              <a:tabLst>
                <a:tab pos="325120" algn="l"/>
              </a:tabLst>
            </a:pPr>
            <a:r>
              <a:rPr sz="1800" dirty="0">
                <a:latin typeface="Arial MT"/>
                <a:cs typeface="Arial MT"/>
              </a:rPr>
              <a:t>123</a:t>
            </a:r>
            <a:r>
              <a:rPr sz="1800" spc="-4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UDP</a:t>
            </a:r>
            <a:r>
              <a:rPr sz="1800" spc="-6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–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Network</a:t>
            </a:r>
            <a:r>
              <a:rPr sz="1800" spc="-5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Time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Protocol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(must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allow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campus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NTP</a:t>
            </a:r>
            <a:r>
              <a:rPr sz="1800" spc="-5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servers)</a:t>
            </a:r>
            <a:endParaRPr sz="1800">
              <a:latin typeface="Arial MT"/>
              <a:cs typeface="Arial MT"/>
            </a:endParaRPr>
          </a:p>
          <a:p>
            <a:pPr marL="325120" indent="-213995">
              <a:lnSpc>
                <a:spcPct val="100000"/>
              </a:lnSpc>
              <a:spcBef>
                <a:spcPts val="359"/>
              </a:spcBef>
              <a:buChar char="–"/>
              <a:tabLst>
                <a:tab pos="325120" algn="l"/>
              </a:tabLst>
            </a:pPr>
            <a:r>
              <a:rPr sz="1800" dirty="0">
                <a:latin typeface="Arial MT"/>
                <a:cs typeface="Arial MT"/>
              </a:rPr>
              <a:t>135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through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139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and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445,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both</a:t>
            </a:r>
            <a:r>
              <a:rPr sz="1800" spc="-5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TCP</a:t>
            </a:r>
            <a:r>
              <a:rPr sz="1800" spc="-5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and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UDP</a:t>
            </a:r>
            <a:r>
              <a:rPr sz="1800" spc="-5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–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Microsoft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NetBIOS/SMB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E4CBF750-4604-4C99-89E4-1EA5612024AB}"/>
              </a:ext>
            </a:extLst>
          </p:cNvPr>
          <p:cNvSpPr txBox="1"/>
          <p:nvPr/>
        </p:nvSpPr>
        <p:spPr>
          <a:xfrm>
            <a:off x="611257" y="3522288"/>
            <a:ext cx="12065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defPPr>
              <a:defRPr kern="0"/>
            </a:def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62567583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E2B5C57C-61C0-4703-B37F-AB9D560C7468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CD896AF7-CAF7-4289-A4FB-23AC990905F2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C5DBE397-BA6C-44FF-B96C-5920E5AE069F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68302561-7312-4B36-836E-F7E380AF9891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D2B019DE-DE48-4D48-8FAF-DA210C00E27C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3340BA55-21C6-4C44-B207-019587B982C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54380" y="1405860"/>
            <a:ext cx="76352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04135">
              <a:lnSpc>
                <a:spcPct val="100000"/>
              </a:lnSpc>
              <a:spcBef>
                <a:spcPts val="100"/>
              </a:spcBef>
            </a:pPr>
            <a:r>
              <a:rPr dirty="0"/>
              <a:t>SMTP</a:t>
            </a:r>
            <a:r>
              <a:rPr spc="-95" dirty="0"/>
              <a:t> </a:t>
            </a:r>
            <a:r>
              <a:rPr spc="-10" dirty="0"/>
              <a:t>notes</a:t>
            </a:r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2363BB2A-4EB5-44F7-A62E-FBC2B795AB28}"/>
              </a:ext>
            </a:extLst>
          </p:cNvPr>
          <p:cNvSpPr txBox="1"/>
          <p:nvPr/>
        </p:nvSpPr>
        <p:spPr>
          <a:xfrm>
            <a:off x="576542" y="2248263"/>
            <a:ext cx="12065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CB0AEC15-D1E0-4AB9-9E44-0B142A5F30B0}"/>
              </a:ext>
            </a:extLst>
          </p:cNvPr>
          <p:cNvSpPr txBox="1"/>
          <p:nvPr/>
        </p:nvSpPr>
        <p:spPr>
          <a:xfrm>
            <a:off x="820877" y="2238560"/>
            <a:ext cx="7812405" cy="2974340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520"/>
              </a:spcBef>
            </a:pPr>
            <a:r>
              <a:rPr sz="2100" dirty="0">
                <a:latin typeface="Arial MT"/>
                <a:cs typeface="Arial MT"/>
              </a:rPr>
              <a:t>Blocking</a:t>
            </a:r>
            <a:r>
              <a:rPr sz="2100" spc="-6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TCP</a:t>
            </a:r>
            <a:r>
              <a:rPr sz="2100" spc="-5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port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25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outbound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is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strongly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recommended</a:t>
            </a:r>
            <a:endParaRPr sz="2100">
              <a:latin typeface="Arial MT"/>
              <a:cs typeface="Arial MT"/>
            </a:endParaRPr>
          </a:p>
          <a:p>
            <a:pPr marL="325120" marR="97155" indent="-214629">
              <a:lnSpc>
                <a:spcPct val="100000"/>
              </a:lnSpc>
              <a:spcBef>
                <a:spcPts val="359"/>
              </a:spcBef>
              <a:buChar char="–"/>
              <a:tabLst>
                <a:tab pos="325120" algn="l"/>
              </a:tabLst>
            </a:pPr>
            <a:r>
              <a:rPr sz="1800" spc="-35" dirty="0">
                <a:latin typeface="Arial MT"/>
                <a:cs typeface="Arial MT"/>
              </a:rPr>
              <a:t>You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will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still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need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to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allow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port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25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outbound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for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authorized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campus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spc="-20" dirty="0">
                <a:latin typeface="Arial MT"/>
                <a:cs typeface="Arial MT"/>
              </a:rPr>
              <a:t>SMTP </a:t>
            </a:r>
            <a:r>
              <a:rPr sz="1800" spc="-10" dirty="0">
                <a:latin typeface="Arial MT"/>
                <a:cs typeface="Arial MT"/>
              </a:rPr>
              <a:t>servers</a:t>
            </a:r>
            <a:endParaRPr sz="1800">
              <a:latin typeface="Arial MT"/>
              <a:cs typeface="Arial MT"/>
            </a:endParaRPr>
          </a:p>
          <a:p>
            <a:pPr marL="25400" marR="51435">
              <a:lnSpc>
                <a:spcPct val="100000"/>
              </a:lnSpc>
              <a:spcBef>
                <a:spcPts val="420"/>
              </a:spcBef>
            </a:pPr>
            <a:r>
              <a:rPr sz="2100" dirty="0">
                <a:latin typeface="Arial MT"/>
                <a:cs typeface="Arial MT"/>
              </a:rPr>
              <a:t>Forces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users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to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relay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mail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via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your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local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SMTP</a:t>
            </a:r>
            <a:r>
              <a:rPr sz="2100" spc="-5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server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(or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use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spc="-25" dirty="0">
                <a:latin typeface="Arial MT"/>
                <a:cs typeface="Arial MT"/>
              </a:rPr>
              <a:t>465 </a:t>
            </a:r>
            <a:r>
              <a:rPr sz="2100" dirty="0">
                <a:latin typeface="Arial MT"/>
                <a:cs typeface="Arial MT"/>
              </a:rPr>
              <a:t>or</a:t>
            </a:r>
            <a:r>
              <a:rPr sz="2100" spc="-4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587</a:t>
            </a:r>
            <a:r>
              <a:rPr sz="2100" spc="-4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authenticated</a:t>
            </a:r>
            <a:r>
              <a:rPr sz="2100" spc="-4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SMTP</a:t>
            </a:r>
            <a:r>
              <a:rPr sz="2100" spc="-7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to</a:t>
            </a:r>
            <a:r>
              <a:rPr sz="2100" spc="-3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external</a:t>
            </a:r>
            <a:r>
              <a:rPr sz="2100" spc="-4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SMTP</a:t>
            </a:r>
            <a:r>
              <a:rPr sz="2100" spc="-75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servers)</a:t>
            </a:r>
            <a:endParaRPr sz="2100">
              <a:latin typeface="Arial MT"/>
              <a:cs typeface="Arial MT"/>
            </a:endParaRPr>
          </a:p>
          <a:p>
            <a:pPr marL="325120" marR="17780" indent="-214629">
              <a:lnSpc>
                <a:spcPct val="100000"/>
              </a:lnSpc>
              <a:spcBef>
                <a:spcPts val="355"/>
              </a:spcBef>
              <a:buChar char="–"/>
              <a:tabLst>
                <a:tab pos="325120" algn="l"/>
              </a:tabLst>
            </a:pPr>
            <a:r>
              <a:rPr sz="1800" dirty="0">
                <a:latin typeface="Arial MT"/>
                <a:cs typeface="Arial MT"/>
              </a:rPr>
              <a:t>Local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SMTP</a:t>
            </a:r>
            <a:r>
              <a:rPr sz="1800" spc="-5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server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will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log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all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emails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and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can</a:t>
            </a:r>
            <a:r>
              <a:rPr sz="1800" spc="-1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apply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rate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limit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on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number </a:t>
            </a:r>
            <a:r>
              <a:rPr sz="1800" dirty="0">
                <a:latin typeface="Arial MT"/>
                <a:cs typeface="Arial MT"/>
              </a:rPr>
              <a:t>of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emails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sent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per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user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(e.g.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exim)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can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do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this.</a:t>
            </a:r>
            <a:endParaRPr sz="1800">
              <a:latin typeface="Arial MT"/>
              <a:cs typeface="Arial MT"/>
            </a:endParaRPr>
          </a:p>
          <a:p>
            <a:pPr marL="25400" marR="445134">
              <a:lnSpc>
                <a:spcPct val="100000"/>
              </a:lnSpc>
              <a:spcBef>
                <a:spcPts val="420"/>
              </a:spcBef>
            </a:pPr>
            <a:r>
              <a:rPr sz="2100" dirty="0">
                <a:latin typeface="Arial MT"/>
                <a:cs typeface="Arial MT"/>
              </a:rPr>
              <a:t>Easier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to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detect</a:t>
            </a:r>
            <a:r>
              <a:rPr sz="2100" spc="-1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and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control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virus-</a:t>
            </a:r>
            <a:r>
              <a:rPr sz="2100" dirty="0">
                <a:latin typeface="Arial MT"/>
                <a:cs typeface="Arial MT"/>
              </a:rPr>
              <a:t>infected</a:t>
            </a:r>
            <a:r>
              <a:rPr sz="2100" spc="-1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machines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which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spc="-25" dirty="0">
                <a:latin typeface="Arial MT"/>
                <a:cs typeface="Arial MT"/>
              </a:rPr>
              <a:t>are </a:t>
            </a:r>
            <a:r>
              <a:rPr sz="2100" dirty="0">
                <a:latin typeface="Arial MT"/>
                <a:cs typeface="Arial MT"/>
              </a:rPr>
              <a:t>sending</a:t>
            </a:r>
            <a:r>
              <a:rPr sz="2100" spc="-4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spam</a:t>
            </a:r>
            <a:r>
              <a:rPr sz="2100" spc="-3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and</a:t>
            </a:r>
            <a:r>
              <a:rPr sz="2100" spc="-3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affecting</a:t>
            </a:r>
            <a:r>
              <a:rPr sz="2100" spc="-3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your</a:t>
            </a:r>
            <a:r>
              <a:rPr sz="2100" spc="-3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network’s</a:t>
            </a:r>
            <a:r>
              <a:rPr sz="2100" spc="-30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reputation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B814B748-3206-4736-B8A0-F37975D14E4C}"/>
              </a:ext>
            </a:extLst>
          </p:cNvPr>
          <p:cNvSpPr txBox="1"/>
          <p:nvPr/>
        </p:nvSpPr>
        <p:spPr>
          <a:xfrm>
            <a:off x="576542" y="3215940"/>
            <a:ext cx="12065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3" name="object 6">
            <a:extLst>
              <a:ext uri="{FF2B5EF4-FFF2-40B4-BE49-F238E27FC236}">
                <a16:creationId xmlns:a16="http://schemas.microsoft.com/office/drawing/2014/main" id="{9AF55F9A-EE72-4339-973E-C95F2447FE34}"/>
              </a:ext>
            </a:extLst>
          </p:cNvPr>
          <p:cNvSpPr txBox="1"/>
          <p:nvPr/>
        </p:nvSpPr>
        <p:spPr>
          <a:xfrm>
            <a:off x="576542" y="4503656"/>
            <a:ext cx="12065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390060970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FF965FB0-CA28-4C30-B718-88462A801AE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9391E195-C39A-4CC7-9579-BA04E8E93086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76F8E550-133E-461D-B411-E688FC4AA858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81F4F8EA-A0A7-42B9-818C-2BF72FB32521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F563B44E-F1E6-4D8B-A297-E11CA67285C1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F6155D17-3271-41C1-AA80-35D62012AB4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54380" y="1970710"/>
            <a:ext cx="763524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50875">
              <a:lnSpc>
                <a:spcPct val="100000"/>
              </a:lnSpc>
              <a:spcBef>
                <a:spcPts val="100"/>
              </a:spcBef>
            </a:pPr>
            <a:r>
              <a:rPr sz="3600" b="1" dirty="0"/>
              <a:t>Block</a:t>
            </a:r>
            <a:r>
              <a:rPr sz="3600" b="1" spc="-114" dirty="0"/>
              <a:t> </a:t>
            </a:r>
            <a:r>
              <a:rPr sz="3600" b="1" spc="-45" dirty="0"/>
              <a:t>YouTube</a:t>
            </a:r>
            <a:r>
              <a:rPr sz="3600" b="1" spc="-55" dirty="0"/>
              <a:t> </a:t>
            </a:r>
            <a:r>
              <a:rPr sz="3600" b="1" dirty="0"/>
              <a:t>/</a:t>
            </a:r>
            <a:r>
              <a:rPr sz="3600" b="1" spc="-60" dirty="0"/>
              <a:t> </a:t>
            </a:r>
            <a:r>
              <a:rPr sz="3600" b="1" dirty="0"/>
              <a:t>Facebook</a:t>
            </a:r>
            <a:r>
              <a:rPr sz="3600" b="1" spc="-55" dirty="0"/>
              <a:t> </a:t>
            </a:r>
            <a:r>
              <a:rPr sz="3600" b="1" spc="-20" dirty="0"/>
              <a:t>etc?</a:t>
            </a: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82E491D0-9667-41F9-B4AC-BCBA919D2E52}"/>
              </a:ext>
            </a:extLst>
          </p:cNvPr>
          <p:cNvSpPr txBox="1">
            <a:spLocks/>
          </p:cNvSpPr>
          <p:nvPr/>
        </p:nvSpPr>
        <p:spPr>
          <a:xfrm>
            <a:off x="820876" y="2807345"/>
            <a:ext cx="7943295" cy="2005677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400">
              <a:lnSpc>
                <a:spcPct val="100000"/>
              </a:lnSpc>
              <a:spcBef>
                <a:spcPts val="520"/>
              </a:spcBef>
            </a:pPr>
            <a:r>
              <a:rPr lang="en-US" sz="2400" dirty="0"/>
              <a:t>There</a:t>
            </a:r>
            <a:r>
              <a:rPr lang="en-US" sz="2400" spc="-35" dirty="0"/>
              <a:t> </a:t>
            </a:r>
            <a:r>
              <a:rPr lang="en-US" sz="2400" dirty="0"/>
              <a:t>are</a:t>
            </a:r>
            <a:r>
              <a:rPr lang="en-US" sz="2400" spc="-25" dirty="0"/>
              <a:t> </a:t>
            </a:r>
            <a:r>
              <a:rPr lang="en-US" sz="2400" dirty="0"/>
              <a:t>many</a:t>
            </a:r>
            <a:r>
              <a:rPr lang="en-US" sz="2400" spc="-20" dirty="0"/>
              <a:t> </a:t>
            </a:r>
            <a:r>
              <a:rPr lang="en-US" sz="2400" dirty="0"/>
              <a:t>valuable</a:t>
            </a:r>
            <a:r>
              <a:rPr lang="en-US" sz="2400" spc="-25" dirty="0"/>
              <a:t> </a:t>
            </a:r>
            <a:r>
              <a:rPr lang="en-US" sz="2400" dirty="0"/>
              <a:t>educational</a:t>
            </a:r>
            <a:r>
              <a:rPr lang="en-US" sz="2400" spc="-25" dirty="0"/>
              <a:t> </a:t>
            </a:r>
            <a:r>
              <a:rPr lang="en-US" sz="2400" dirty="0"/>
              <a:t>videos</a:t>
            </a:r>
            <a:r>
              <a:rPr lang="en-US" sz="2400" spc="-20" dirty="0"/>
              <a:t> </a:t>
            </a:r>
            <a:r>
              <a:rPr lang="en-US" sz="2400" dirty="0"/>
              <a:t>on</a:t>
            </a:r>
            <a:r>
              <a:rPr lang="en-US" sz="2400" spc="-55" dirty="0"/>
              <a:t> </a:t>
            </a:r>
            <a:r>
              <a:rPr lang="en-US" sz="2400" spc="-10" dirty="0"/>
              <a:t>YouTube</a:t>
            </a:r>
            <a:endParaRPr lang="en-US" sz="2400" dirty="0"/>
          </a:p>
          <a:p>
            <a:pPr marL="25400" marR="17780">
              <a:lnSpc>
                <a:spcPct val="100000"/>
              </a:lnSpc>
              <a:spcBef>
                <a:spcPts val="415"/>
              </a:spcBef>
            </a:pPr>
            <a:r>
              <a:rPr lang="en-US" sz="2400" dirty="0"/>
              <a:t>Staff</a:t>
            </a:r>
            <a:r>
              <a:rPr lang="en-US" sz="2400" spc="-30" dirty="0"/>
              <a:t> </a:t>
            </a:r>
            <a:r>
              <a:rPr lang="en-US" sz="2400" dirty="0"/>
              <a:t>have</a:t>
            </a:r>
            <a:r>
              <a:rPr lang="en-US" sz="2400" spc="-30" dirty="0"/>
              <a:t> </a:t>
            </a:r>
            <a:r>
              <a:rPr lang="en-US" sz="2400" dirty="0"/>
              <a:t>legitimate</a:t>
            </a:r>
            <a:r>
              <a:rPr lang="en-US" sz="2400" spc="-30" dirty="0"/>
              <a:t> </a:t>
            </a:r>
            <a:r>
              <a:rPr lang="en-US" sz="2400" dirty="0"/>
              <a:t>uses</a:t>
            </a:r>
            <a:r>
              <a:rPr lang="en-US" sz="2400" spc="-30" dirty="0"/>
              <a:t> </a:t>
            </a:r>
            <a:r>
              <a:rPr lang="en-US" sz="2400" dirty="0"/>
              <a:t>for</a:t>
            </a:r>
            <a:r>
              <a:rPr lang="en-US" sz="2400" spc="-30" dirty="0"/>
              <a:t> </a:t>
            </a:r>
            <a:r>
              <a:rPr lang="en-US" sz="2400" dirty="0"/>
              <a:t>Facebook</a:t>
            </a:r>
            <a:r>
              <a:rPr lang="en-US" sz="2400" spc="-25" dirty="0"/>
              <a:t> </a:t>
            </a:r>
            <a:r>
              <a:rPr lang="en-US" sz="2400" dirty="0"/>
              <a:t>to</a:t>
            </a:r>
            <a:r>
              <a:rPr lang="en-US" sz="2400" spc="-30" dirty="0"/>
              <a:t> </a:t>
            </a:r>
            <a:r>
              <a:rPr lang="en-US" sz="2400" dirty="0"/>
              <a:t>maintain</a:t>
            </a:r>
            <a:r>
              <a:rPr lang="en-US" sz="2400" spc="-30" dirty="0"/>
              <a:t> </a:t>
            </a:r>
            <a:r>
              <a:rPr lang="en-US" sz="2400" spc="-10" dirty="0"/>
              <a:t>professional connections</a:t>
            </a:r>
            <a:endParaRPr lang="en-US" sz="2400" dirty="0"/>
          </a:p>
          <a:p>
            <a:pPr marL="25400">
              <a:lnSpc>
                <a:spcPct val="100000"/>
              </a:lnSpc>
              <a:spcBef>
                <a:spcPts val="420"/>
              </a:spcBef>
            </a:pPr>
            <a:r>
              <a:rPr lang="en-US" sz="2400" dirty="0"/>
              <a:t>Clever</a:t>
            </a:r>
            <a:r>
              <a:rPr lang="en-US" sz="2400" spc="-15" dirty="0"/>
              <a:t> </a:t>
            </a:r>
            <a:r>
              <a:rPr lang="en-US" sz="2400" dirty="0"/>
              <a:t>students</a:t>
            </a:r>
            <a:r>
              <a:rPr lang="en-US" sz="2400" spc="-15" dirty="0"/>
              <a:t> </a:t>
            </a:r>
            <a:r>
              <a:rPr lang="en-US" sz="2400" dirty="0"/>
              <a:t>will</a:t>
            </a:r>
            <a:r>
              <a:rPr lang="en-US" sz="2400" spc="-15" dirty="0"/>
              <a:t> </a:t>
            </a:r>
            <a:r>
              <a:rPr lang="en-US" sz="2400" dirty="0"/>
              <a:t>find</a:t>
            </a:r>
            <a:r>
              <a:rPr lang="en-US" sz="2400" spc="-15" dirty="0"/>
              <a:t> </a:t>
            </a:r>
            <a:r>
              <a:rPr lang="en-US" sz="2400" dirty="0"/>
              <a:t>ways</a:t>
            </a:r>
            <a:r>
              <a:rPr lang="en-US" sz="2400" spc="-10" dirty="0"/>
              <a:t> around</a:t>
            </a:r>
            <a:endParaRPr lang="en-US" sz="2400" dirty="0"/>
          </a:p>
          <a:p>
            <a:pPr marL="0" indent="0">
              <a:lnSpc>
                <a:spcPct val="100000"/>
              </a:lnSpc>
              <a:spcBef>
                <a:spcPts val="360"/>
              </a:spcBef>
              <a:buNone/>
            </a:pPr>
            <a:r>
              <a:rPr lang="en-US" baseline="9259" dirty="0"/>
              <a:t>    –</a:t>
            </a:r>
            <a:r>
              <a:rPr lang="en-US" spc="240" baseline="9259" dirty="0"/>
              <a:t> </a:t>
            </a:r>
            <a:r>
              <a:rPr lang="en-US" sz="2000" dirty="0"/>
              <a:t>Universities</a:t>
            </a:r>
            <a:r>
              <a:rPr lang="en-US" sz="2000" spc="-25" dirty="0"/>
              <a:t> </a:t>
            </a:r>
            <a:r>
              <a:rPr lang="en-US" sz="2000" dirty="0"/>
              <a:t>are</a:t>
            </a:r>
            <a:r>
              <a:rPr lang="en-US" sz="2000" spc="-15" dirty="0"/>
              <a:t> </a:t>
            </a:r>
            <a:r>
              <a:rPr lang="en-US" sz="2000" dirty="0"/>
              <a:t>designed</a:t>
            </a:r>
            <a:r>
              <a:rPr lang="en-US" sz="2000" spc="-20" dirty="0"/>
              <a:t> </a:t>
            </a:r>
            <a:r>
              <a:rPr lang="en-US" sz="2000" dirty="0"/>
              <a:t>to</a:t>
            </a:r>
            <a:r>
              <a:rPr lang="en-US" sz="2000" spc="-15" dirty="0"/>
              <a:t> </a:t>
            </a:r>
            <a:r>
              <a:rPr lang="en-US" sz="2000" dirty="0"/>
              <a:t>attract</a:t>
            </a:r>
            <a:r>
              <a:rPr lang="en-US" sz="2000" spc="-25" dirty="0"/>
              <a:t> </a:t>
            </a:r>
            <a:r>
              <a:rPr lang="en-US" sz="2000" dirty="0"/>
              <a:t>clever</a:t>
            </a:r>
            <a:r>
              <a:rPr lang="en-US" sz="2000" spc="-20" dirty="0"/>
              <a:t> </a:t>
            </a:r>
            <a:r>
              <a:rPr lang="en-US" sz="2000" spc="-10" dirty="0"/>
              <a:t>people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0854534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585C0319-4353-480D-B658-85FBA8AAD1E3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7F214231-A0E0-473C-A3C7-661C1406DFDF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2914C0D4-4AF3-4569-B9A5-DFEB286D344A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445E3C09-7DE2-4743-A0AB-9F42A25B3453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4E155EFB-3056-4EF7-B87D-582CEDDCCD05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BBAFD289-6DE9-46B1-91E0-5D1E3A31EB3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54380" y="1457341"/>
            <a:ext cx="76352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98955">
              <a:lnSpc>
                <a:spcPct val="100000"/>
              </a:lnSpc>
              <a:spcBef>
                <a:spcPts val="100"/>
              </a:spcBef>
            </a:pPr>
            <a:r>
              <a:rPr dirty="0"/>
              <a:t>Bandwidth</a:t>
            </a:r>
            <a:r>
              <a:rPr spc="-45" dirty="0"/>
              <a:t> </a:t>
            </a:r>
            <a:r>
              <a:rPr spc="-10" dirty="0"/>
              <a:t>shaping?</a:t>
            </a: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E92A7337-0B2B-4D13-9B7D-647B429CD340}"/>
              </a:ext>
            </a:extLst>
          </p:cNvPr>
          <p:cNvSpPr txBox="1">
            <a:spLocks/>
          </p:cNvSpPr>
          <p:nvPr/>
        </p:nvSpPr>
        <p:spPr>
          <a:xfrm>
            <a:off x="820877" y="2297585"/>
            <a:ext cx="7724140" cy="3340735"/>
          </a:xfrm>
          <a:prstGeom prst="rect">
            <a:avLst/>
          </a:prstGeom>
        </p:spPr>
        <p:txBody>
          <a:bodyPr vert="horz" wrap="square" lIns="0" tIns="5842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400" marR="205104">
              <a:lnSpc>
                <a:spcPct val="100000"/>
              </a:lnSpc>
              <a:spcBef>
                <a:spcPts val="100"/>
              </a:spcBef>
            </a:pPr>
            <a:r>
              <a:rPr lang="en-US" sz="2100"/>
              <a:t>Give</a:t>
            </a:r>
            <a:r>
              <a:rPr lang="en-US" sz="2100" spc="-15"/>
              <a:t> </a:t>
            </a:r>
            <a:r>
              <a:rPr lang="en-US" sz="2100"/>
              <a:t>your</a:t>
            </a:r>
            <a:r>
              <a:rPr lang="en-US" sz="2100" spc="-15"/>
              <a:t> </a:t>
            </a:r>
            <a:r>
              <a:rPr lang="en-US" sz="2100"/>
              <a:t>users</a:t>
            </a:r>
            <a:r>
              <a:rPr lang="en-US" sz="2100" spc="-15"/>
              <a:t> </a:t>
            </a:r>
            <a:r>
              <a:rPr lang="en-US" sz="2100"/>
              <a:t>(say)</a:t>
            </a:r>
            <a:r>
              <a:rPr lang="en-US" sz="2100" spc="-15"/>
              <a:t> </a:t>
            </a:r>
            <a:r>
              <a:rPr lang="en-US" sz="2100"/>
              <a:t>1Mbps</a:t>
            </a:r>
            <a:r>
              <a:rPr lang="en-US" sz="2100" spc="-15"/>
              <a:t> </a:t>
            </a:r>
            <a:r>
              <a:rPr lang="en-US" sz="2100"/>
              <a:t>each?</a:t>
            </a:r>
            <a:r>
              <a:rPr lang="en-US" sz="2100" spc="-10"/>
              <a:t> </a:t>
            </a:r>
            <a:r>
              <a:rPr lang="en-US" sz="2100"/>
              <a:t>It</a:t>
            </a:r>
            <a:r>
              <a:rPr lang="en-US" sz="2100" spc="-15"/>
              <a:t> </a:t>
            </a:r>
            <a:r>
              <a:rPr lang="en-US" sz="2100"/>
              <a:t>only</a:t>
            </a:r>
            <a:r>
              <a:rPr lang="en-US" sz="2100" spc="-15"/>
              <a:t> </a:t>
            </a:r>
            <a:r>
              <a:rPr lang="en-US" sz="2100"/>
              <a:t>takes</a:t>
            </a:r>
            <a:r>
              <a:rPr lang="en-US" sz="2100" spc="-15"/>
              <a:t> </a:t>
            </a:r>
            <a:r>
              <a:rPr lang="en-US" sz="2100"/>
              <a:t>50</a:t>
            </a:r>
            <a:r>
              <a:rPr lang="en-US" sz="2100" spc="-15"/>
              <a:t> </a:t>
            </a:r>
            <a:r>
              <a:rPr lang="en-US" sz="2100"/>
              <a:t>abusers</a:t>
            </a:r>
            <a:r>
              <a:rPr lang="en-US" sz="2100" spc="-10"/>
              <a:t> </a:t>
            </a:r>
            <a:r>
              <a:rPr lang="en-US" sz="2100" spc="-25"/>
              <a:t>to </a:t>
            </a:r>
            <a:r>
              <a:rPr lang="en-US" sz="2100"/>
              <a:t>burn</a:t>
            </a:r>
            <a:r>
              <a:rPr lang="en-US" sz="2100" spc="-20"/>
              <a:t> </a:t>
            </a:r>
            <a:r>
              <a:rPr lang="en-US" sz="2100"/>
              <a:t>50Mbps</a:t>
            </a:r>
            <a:r>
              <a:rPr lang="en-US" sz="2100" spc="-15"/>
              <a:t> </a:t>
            </a:r>
            <a:r>
              <a:rPr lang="en-US" sz="2100"/>
              <a:t>between</a:t>
            </a:r>
            <a:r>
              <a:rPr lang="en-US" sz="2100" spc="-15"/>
              <a:t> </a:t>
            </a:r>
            <a:r>
              <a:rPr lang="en-US" sz="2100" spc="-20"/>
              <a:t>them</a:t>
            </a:r>
            <a:endParaRPr lang="en-US" sz="2100"/>
          </a:p>
          <a:p>
            <a:pPr marL="25400">
              <a:lnSpc>
                <a:spcPct val="100000"/>
              </a:lnSpc>
              <a:spcBef>
                <a:spcPts val="420"/>
              </a:spcBef>
            </a:pPr>
            <a:r>
              <a:rPr lang="en-US" sz="2100"/>
              <a:t>Give</a:t>
            </a:r>
            <a:r>
              <a:rPr lang="en-US" sz="2100" spc="-30"/>
              <a:t> </a:t>
            </a:r>
            <a:r>
              <a:rPr lang="en-US" sz="2100"/>
              <a:t>them</a:t>
            </a:r>
            <a:r>
              <a:rPr lang="en-US" sz="2100" spc="-15"/>
              <a:t> </a:t>
            </a:r>
            <a:r>
              <a:rPr lang="en-US" sz="2100"/>
              <a:t>much</a:t>
            </a:r>
            <a:r>
              <a:rPr lang="en-US" sz="2100" spc="-20"/>
              <a:t> </a:t>
            </a:r>
            <a:r>
              <a:rPr lang="en-US" sz="2100"/>
              <a:t>less</a:t>
            </a:r>
            <a:r>
              <a:rPr lang="en-US" sz="2100" spc="-15"/>
              <a:t> </a:t>
            </a:r>
            <a:r>
              <a:rPr lang="en-US" sz="2100"/>
              <a:t>and</a:t>
            </a:r>
            <a:r>
              <a:rPr lang="en-US" sz="2100" spc="-15"/>
              <a:t> </a:t>
            </a:r>
            <a:r>
              <a:rPr lang="en-US" sz="2100"/>
              <a:t>you</a:t>
            </a:r>
            <a:r>
              <a:rPr lang="en-US" sz="2100" spc="-20"/>
              <a:t> </a:t>
            </a:r>
            <a:r>
              <a:rPr lang="en-US" sz="2100"/>
              <a:t>are</a:t>
            </a:r>
            <a:r>
              <a:rPr lang="en-US" sz="2100" spc="-15"/>
              <a:t> </a:t>
            </a:r>
            <a:r>
              <a:rPr lang="en-US" sz="2100"/>
              <a:t>penalizing</a:t>
            </a:r>
            <a:r>
              <a:rPr lang="en-US" sz="2100" spc="-15"/>
              <a:t> </a:t>
            </a:r>
            <a:r>
              <a:rPr lang="en-US" sz="2100" spc="-10"/>
              <a:t>everyone</a:t>
            </a:r>
            <a:endParaRPr lang="en-US" sz="2100"/>
          </a:p>
          <a:p>
            <a:pPr marL="25400" marR="250190">
              <a:lnSpc>
                <a:spcPct val="100000"/>
              </a:lnSpc>
              <a:spcBef>
                <a:spcPts val="420"/>
              </a:spcBef>
            </a:pPr>
            <a:r>
              <a:rPr lang="en-US" sz="2100"/>
              <a:t>There</a:t>
            </a:r>
            <a:r>
              <a:rPr lang="en-US" sz="2100" spc="-35"/>
              <a:t> </a:t>
            </a:r>
            <a:r>
              <a:rPr lang="en-US" sz="2100"/>
              <a:t>are</a:t>
            </a:r>
            <a:r>
              <a:rPr lang="en-US" sz="2100" spc="-20"/>
              <a:t> </a:t>
            </a:r>
            <a:r>
              <a:rPr lang="en-US" sz="2100"/>
              <a:t>legitimate</a:t>
            </a:r>
            <a:r>
              <a:rPr lang="en-US" sz="2100" spc="-20"/>
              <a:t> </a:t>
            </a:r>
            <a:r>
              <a:rPr lang="en-US" sz="2100"/>
              <a:t>users</a:t>
            </a:r>
            <a:r>
              <a:rPr lang="en-US" sz="2100" spc="-20"/>
              <a:t> </a:t>
            </a:r>
            <a:r>
              <a:rPr lang="en-US" sz="2100"/>
              <a:t>of</a:t>
            </a:r>
            <a:r>
              <a:rPr lang="en-US" sz="2100" spc="-25"/>
              <a:t> </a:t>
            </a:r>
            <a:r>
              <a:rPr lang="en-US" sz="2100"/>
              <a:t>large</a:t>
            </a:r>
            <a:r>
              <a:rPr lang="en-US" sz="2100" spc="-20"/>
              <a:t> </a:t>
            </a:r>
            <a:r>
              <a:rPr lang="en-US" sz="2100"/>
              <a:t>amounts</a:t>
            </a:r>
            <a:r>
              <a:rPr lang="en-US" sz="2100" spc="-20"/>
              <a:t> </a:t>
            </a:r>
            <a:r>
              <a:rPr lang="en-US" sz="2100"/>
              <a:t>of</a:t>
            </a:r>
            <a:r>
              <a:rPr lang="en-US" sz="2100" spc="-20"/>
              <a:t> </a:t>
            </a:r>
            <a:r>
              <a:rPr lang="en-US" sz="2100"/>
              <a:t>bandwidth</a:t>
            </a:r>
            <a:r>
              <a:rPr lang="en-US" sz="2100" spc="-20"/>
              <a:t> </a:t>
            </a:r>
            <a:r>
              <a:rPr lang="en-US" sz="2100" spc="-10"/>
              <a:t>(e.g. </a:t>
            </a:r>
            <a:r>
              <a:rPr lang="en-US" sz="2100"/>
              <a:t>research</a:t>
            </a:r>
            <a:r>
              <a:rPr lang="en-US" sz="2100" spc="-30"/>
              <a:t> </a:t>
            </a:r>
            <a:r>
              <a:rPr lang="en-US" sz="2100" spc="-10"/>
              <a:t>datasets)</a:t>
            </a:r>
            <a:endParaRPr lang="en-US" sz="2100"/>
          </a:p>
          <a:p>
            <a:pPr marL="25400" marR="5080">
              <a:lnSpc>
                <a:spcPct val="100000"/>
              </a:lnSpc>
              <a:spcBef>
                <a:spcPts val="420"/>
              </a:spcBef>
            </a:pPr>
            <a:r>
              <a:rPr lang="en-US" sz="2100"/>
              <a:t>Shaping</a:t>
            </a:r>
            <a:r>
              <a:rPr lang="en-US" sz="2100" spc="-30"/>
              <a:t> </a:t>
            </a:r>
            <a:r>
              <a:rPr lang="en-US" sz="2100"/>
              <a:t>and</a:t>
            </a:r>
            <a:r>
              <a:rPr lang="en-US" sz="2100" spc="-25"/>
              <a:t> </a:t>
            </a:r>
            <a:r>
              <a:rPr lang="en-US" sz="2100"/>
              <a:t>prioritization</a:t>
            </a:r>
            <a:r>
              <a:rPr lang="en-US" sz="2100" spc="-25"/>
              <a:t> </a:t>
            </a:r>
            <a:r>
              <a:rPr lang="en-US" sz="2100"/>
              <a:t>won't</a:t>
            </a:r>
            <a:r>
              <a:rPr lang="en-US" sz="2100" spc="-25"/>
              <a:t> </a:t>
            </a:r>
            <a:r>
              <a:rPr lang="en-US" sz="2100"/>
              <a:t>fix</a:t>
            </a:r>
            <a:r>
              <a:rPr lang="en-US" sz="2100" spc="-30"/>
              <a:t> </a:t>
            </a:r>
            <a:r>
              <a:rPr lang="en-US" sz="2100"/>
              <a:t>not</a:t>
            </a:r>
            <a:r>
              <a:rPr lang="en-US" sz="2100" spc="-25"/>
              <a:t> </a:t>
            </a:r>
            <a:r>
              <a:rPr lang="en-US" sz="2100"/>
              <a:t>having</a:t>
            </a:r>
            <a:r>
              <a:rPr lang="en-US" sz="2100" spc="-25"/>
              <a:t> </a:t>
            </a:r>
            <a:r>
              <a:rPr lang="en-US" sz="2100"/>
              <a:t>enough</a:t>
            </a:r>
            <a:r>
              <a:rPr lang="en-US" sz="2100" spc="-25"/>
              <a:t> </a:t>
            </a:r>
            <a:r>
              <a:rPr lang="en-US" sz="2100" spc="-10"/>
              <a:t>bandwidth </a:t>
            </a:r>
            <a:r>
              <a:rPr lang="en-US" sz="2100"/>
              <a:t>to</a:t>
            </a:r>
            <a:r>
              <a:rPr lang="en-US" sz="2100" spc="-15"/>
              <a:t> </a:t>
            </a:r>
            <a:r>
              <a:rPr lang="en-US" sz="2100"/>
              <a:t>meet</a:t>
            </a:r>
            <a:r>
              <a:rPr lang="en-US" sz="2100" spc="-15"/>
              <a:t> </a:t>
            </a:r>
            <a:r>
              <a:rPr lang="en-US" sz="2100" spc="-10"/>
              <a:t>demand</a:t>
            </a:r>
            <a:endParaRPr lang="en-US" sz="2100"/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96EB5BC5-F06B-4D2F-8CFF-2FC12FCE8EB3}"/>
              </a:ext>
            </a:extLst>
          </p:cNvPr>
          <p:cNvSpPr txBox="1"/>
          <p:nvPr/>
        </p:nvSpPr>
        <p:spPr>
          <a:xfrm>
            <a:off x="576542" y="2939901"/>
            <a:ext cx="120650" cy="772160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20"/>
              </a:spcBef>
            </a:pPr>
            <a:endParaRPr sz="2100" dirty="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415"/>
              </a:spcBef>
            </a:pPr>
            <a:endParaRPr sz="2100" dirty="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338214857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AD440622-DF49-46DF-B129-6E6B5A5DD732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B61A871B-1933-4A89-BF54-A745E55D93A5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7B0C5BDA-7FDD-4EDA-B139-8D39B696BD8C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A01D297A-0F89-45F6-AEAF-3186C8D888F9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C2D3238F-81CA-49C8-9D60-0F3631D90CDE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0CB74130-211B-47B6-9635-BD17AC4FB47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68812" y="1399395"/>
            <a:ext cx="8447492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46455">
              <a:lnSpc>
                <a:spcPct val="100000"/>
              </a:lnSpc>
              <a:spcBef>
                <a:spcPts val="100"/>
              </a:spcBef>
            </a:pPr>
            <a:r>
              <a:rPr dirty="0"/>
              <a:t>Deep</a:t>
            </a:r>
            <a:r>
              <a:rPr spc="-35" dirty="0"/>
              <a:t> </a:t>
            </a:r>
            <a:r>
              <a:rPr dirty="0"/>
              <a:t>Packet</a:t>
            </a:r>
            <a:r>
              <a:rPr spc="-35" dirty="0"/>
              <a:t> </a:t>
            </a:r>
            <a:r>
              <a:rPr dirty="0"/>
              <a:t>Inspection</a:t>
            </a:r>
            <a:r>
              <a:rPr spc="-30" dirty="0"/>
              <a:t> </a:t>
            </a:r>
            <a:r>
              <a:rPr spc="-10" dirty="0"/>
              <a:t>(DPI)</a:t>
            </a: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5E241E41-2DDC-40DF-BD1C-534546C31FAB}"/>
              </a:ext>
            </a:extLst>
          </p:cNvPr>
          <p:cNvSpPr txBox="1">
            <a:spLocks/>
          </p:cNvSpPr>
          <p:nvPr/>
        </p:nvSpPr>
        <p:spPr>
          <a:xfrm>
            <a:off x="1047560" y="2297585"/>
            <a:ext cx="7843221" cy="3595856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400">
              <a:lnSpc>
                <a:spcPct val="100000"/>
              </a:lnSpc>
              <a:spcBef>
                <a:spcPts val="520"/>
              </a:spcBef>
            </a:pPr>
            <a:r>
              <a:rPr lang="en-US" sz="2400" spc="-10" dirty="0"/>
              <a:t>Classify,</a:t>
            </a:r>
            <a:r>
              <a:rPr lang="en-US" sz="2400" spc="-35" dirty="0"/>
              <a:t> </a:t>
            </a:r>
            <a:r>
              <a:rPr lang="en-US" sz="2400" dirty="0"/>
              <a:t>shape,</a:t>
            </a:r>
            <a:r>
              <a:rPr lang="en-US" sz="2400" spc="-35" dirty="0"/>
              <a:t> </a:t>
            </a:r>
            <a:r>
              <a:rPr lang="en-US" sz="2400" dirty="0"/>
              <a:t>or</a:t>
            </a:r>
            <a:r>
              <a:rPr lang="en-US" sz="2400" spc="-35" dirty="0"/>
              <a:t> </a:t>
            </a:r>
            <a:r>
              <a:rPr lang="en-US" sz="2400" dirty="0"/>
              <a:t>even</a:t>
            </a:r>
            <a:r>
              <a:rPr lang="en-US" sz="2400" spc="-35" dirty="0"/>
              <a:t> </a:t>
            </a:r>
            <a:r>
              <a:rPr lang="en-US" sz="2400" dirty="0"/>
              <a:t>block</a:t>
            </a:r>
            <a:r>
              <a:rPr lang="en-US" sz="2400" spc="-35" dirty="0"/>
              <a:t> </a:t>
            </a:r>
            <a:r>
              <a:rPr lang="en-US" sz="2400" dirty="0"/>
              <a:t>traffic</a:t>
            </a:r>
            <a:r>
              <a:rPr lang="en-US" sz="2400" spc="-35" dirty="0"/>
              <a:t> </a:t>
            </a:r>
            <a:r>
              <a:rPr lang="en-US" sz="2400" dirty="0"/>
              <a:t>by</a:t>
            </a:r>
            <a:r>
              <a:rPr lang="en-US" sz="2400" spc="-35" dirty="0"/>
              <a:t> </a:t>
            </a:r>
            <a:r>
              <a:rPr lang="en-US" sz="2400" spc="-10" dirty="0"/>
              <a:t>content</a:t>
            </a:r>
            <a:endParaRPr lang="en-US" sz="2400" dirty="0"/>
          </a:p>
          <a:p>
            <a:pPr marL="25400">
              <a:lnSpc>
                <a:spcPct val="100000"/>
              </a:lnSpc>
              <a:spcBef>
                <a:spcPts val="415"/>
              </a:spcBef>
            </a:pPr>
            <a:r>
              <a:rPr lang="en-US" sz="2400" dirty="0"/>
              <a:t>Much</a:t>
            </a:r>
            <a:r>
              <a:rPr lang="en-US" sz="2400" spc="-35" dirty="0"/>
              <a:t> </a:t>
            </a:r>
            <a:r>
              <a:rPr lang="en-US" sz="2400" dirty="0"/>
              <a:t>traffic</a:t>
            </a:r>
            <a:r>
              <a:rPr lang="en-US" sz="2400" spc="-35" dirty="0"/>
              <a:t> </a:t>
            </a:r>
            <a:r>
              <a:rPr lang="en-US" sz="2400" dirty="0"/>
              <a:t>is</a:t>
            </a:r>
            <a:r>
              <a:rPr lang="en-US" sz="2400" spc="-35" dirty="0"/>
              <a:t> </a:t>
            </a:r>
            <a:r>
              <a:rPr lang="en-US" sz="2400" dirty="0"/>
              <a:t>HTTPS</a:t>
            </a:r>
            <a:r>
              <a:rPr lang="en-US" sz="2400" spc="-35" dirty="0"/>
              <a:t> </a:t>
            </a:r>
            <a:r>
              <a:rPr lang="en-US" sz="2400" dirty="0"/>
              <a:t>and</a:t>
            </a:r>
            <a:r>
              <a:rPr lang="en-US" sz="2400" spc="-35" dirty="0"/>
              <a:t> </a:t>
            </a:r>
            <a:r>
              <a:rPr lang="en-US" sz="2400" dirty="0"/>
              <a:t>therefore</a:t>
            </a:r>
            <a:r>
              <a:rPr lang="en-US" sz="2400" spc="-35" dirty="0"/>
              <a:t> </a:t>
            </a:r>
            <a:r>
              <a:rPr lang="en-US" sz="2400" dirty="0"/>
              <a:t>cannot</a:t>
            </a:r>
            <a:r>
              <a:rPr lang="en-US" sz="2400" spc="-30" dirty="0"/>
              <a:t> </a:t>
            </a:r>
            <a:r>
              <a:rPr lang="en-US" sz="2400" dirty="0"/>
              <a:t>be</a:t>
            </a:r>
            <a:r>
              <a:rPr lang="en-US" sz="2400" spc="-35" dirty="0"/>
              <a:t> </a:t>
            </a:r>
            <a:r>
              <a:rPr lang="en-US" sz="2400" spc="-10" dirty="0"/>
              <a:t>inspected</a:t>
            </a:r>
            <a:endParaRPr lang="en-US" sz="2400" dirty="0"/>
          </a:p>
          <a:p>
            <a:pPr marL="25400" marR="241300">
              <a:lnSpc>
                <a:spcPct val="100000"/>
              </a:lnSpc>
              <a:spcBef>
                <a:spcPts val="420"/>
              </a:spcBef>
            </a:pPr>
            <a:r>
              <a:rPr lang="en-US" sz="2400" dirty="0"/>
              <a:t>No</a:t>
            </a:r>
            <a:r>
              <a:rPr lang="en-US" sz="2400" spc="-30" dirty="0"/>
              <a:t> </a:t>
            </a:r>
            <a:r>
              <a:rPr lang="en-US" sz="2400" dirty="0"/>
              <a:t>DPI</a:t>
            </a:r>
            <a:r>
              <a:rPr lang="en-US" sz="2400" spc="-15" dirty="0"/>
              <a:t> </a:t>
            </a:r>
            <a:r>
              <a:rPr lang="en-US" sz="2400" dirty="0"/>
              <a:t>box</a:t>
            </a:r>
            <a:r>
              <a:rPr lang="en-US" sz="2400" spc="-15" dirty="0"/>
              <a:t> </a:t>
            </a:r>
            <a:r>
              <a:rPr lang="en-US" sz="2400" dirty="0"/>
              <a:t>can</a:t>
            </a:r>
            <a:r>
              <a:rPr lang="en-US" sz="2400" spc="-15" dirty="0"/>
              <a:t> </a:t>
            </a:r>
            <a:r>
              <a:rPr lang="en-US" sz="2400" dirty="0"/>
              <a:t>distinguish</a:t>
            </a:r>
            <a:r>
              <a:rPr lang="en-US" sz="2400" spc="-20" dirty="0"/>
              <a:t> </a:t>
            </a:r>
            <a:r>
              <a:rPr lang="en-US" sz="2400" dirty="0"/>
              <a:t>between</a:t>
            </a:r>
            <a:r>
              <a:rPr lang="en-US" sz="2400" spc="-15" dirty="0"/>
              <a:t> </a:t>
            </a:r>
            <a:r>
              <a:rPr lang="en-US" sz="2400" dirty="0"/>
              <a:t>humorous</a:t>
            </a:r>
            <a:r>
              <a:rPr lang="en-US" sz="2400" spc="-15" dirty="0"/>
              <a:t> </a:t>
            </a:r>
            <a:r>
              <a:rPr lang="en-US" sz="2400" dirty="0"/>
              <a:t>cat</a:t>
            </a:r>
            <a:r>
              <a:rPr lang="en-US" sz="2400" spc="-15" dirty="0"/>
              <a:t> </a:t>
            </a:r>
            <a:r>
              <a:rPr lang="en-US" sz="2400" dirty="0"/>
              <a:t>videos</a:t>
            </a:r>
            <a:r>
              <a:rPr lang="en-US" sz="2400" spc="-15" dirty="0"/>
              <a:t> </a:t>
            </a:r>
            <a:r>
              <a:rPr lang="en-US" sz="2400" spc="-25" dirty="0"/>
              <a:t>and </a:t>
            </a:r>
            <a:r>
              <a:rPr lang="en-US" sz="2400" dirty="0"/>
              <a:t>veterinary</a:t>
            </a:r>
            <a:r>
              <a:rPr lang="en-US" sz="2400" spc="-20" dirty="0"/>
              <a:t> </a:t>
            </a:r>
            <a:r>
              <a:rPr lang="en-US" sz="2400" dirty="0"/>
              <a:t>medicine</a:t>
            </a:r>
            <a:r>
              <a:rPr lang="en-US" sz="2400" spc="-15" dirty="0"/>
              <a:t> </a:t>
            </a:r>
            <a:r>
              <a:rPr lang="en-US" sz="2400" spc="-10" dirty="0"/>
              <a:t>videos</a:t>
            </a:r>
            <a:endParaRPr lang="en-US" sz="2400" dirty="0"/>
          </a:p>
          <a:p>
            <a:pPr marL="25400" marR="5080">
              <a:lnSpc>
                <a:spcPct val="100000"/>
              </a:lnSpc>
              <a:spcBef>
                <a:spcPts val="420"/>
              </a:spcBef>
            </a:pPr>
            <a:r>
              <a:rPr lang="en-US" sz="2400" spc="-10" dirty="0"/>
              <a:t>In-</a:t>
            </a:r>
            <a:r>
              <a:rPr lang="en-US" sz="2400" dirty="0"/>
              <a:t>line</a:t>
            </a:r>
            <a:r>
              <a:rPr lang="en-US" sz="2400" spc="-30" dirty="0"/>
              <a:t> </a:t>
            </a:r>
            <a:r>
              <a:rPr lang="en-US" sz="2400" dirty="0"/>
              <a:t>control</a:t>
            </a:r>
            <a:r>
              <a:rPr lang="en-US" sz="2400" spc="-15" dirty="0"/>
              <a:t> </a:t>
            </a:r>
            <a:r>
              <a:rPr lang="en-US" sz="2400" dirty="0"/>
              <a:t>products</a:t>
            </a:r>
            <a:r>
              <a:rPr lang="en-US" sz="2400" spc="-20" dirty="0"/>
              <a:t> </a:t>
            </a:r>
            <a:r>
              <a:rPr lang="en-US" sz="2400" dirty="0"/>
              <a:t>are</a:t>
            </a:r>
            <a:r>
              <a:rPr lang="en-US" sz="2400" spc="-15" dirty="0"/>
              <a:t> </a:t>
            </a:r>
            <a:r>
              <a:rPr lang="en-US" sz="2400" dirty="0"/>
              <a:t>very</a:t>
            </a:r>
            <a:r>
              <a:rPr lang="en-US" sz="2400" spc="-15" dirty="0"/>
              <a:t> </a:t>
            </a:r>
            <a:r>
              <a:rPr lang="en-US" sz="2400" dirty="0"/>
              <a:t>expensive</a:t>
            </a:r>
            <a:r>
              <a:rPr lang="en-US" sz="2400" spc="-20" dirty="0"/>
              <a:t> </a:t>
            </a:r>
            <a:r>
              <a:rPr lang="en-US" sz="2400" dirty="0"/>
              <a:t>and</a:t>
            </a:r>
            <a:r>
              <a:rPr lang="en-US" sz="2400" spc="-15" dirty="0"/>
              <a:t> </a:t>
            </a:r>
            <a:r>
              <a:rPr lang="en-US" sz="2400" dirty="0"/>
              <a:t>cause</a:t>
            </a:r>
            <a:r>
              <a:rPr lang="en-US" sz="2400" spc="-15" dirty="0"/>
              <a:t> </a:t>
            </a:r>
            <a:r>
              <a:rPr lang="en-US" sz="2400" spc="-10" dirty="0"/>
              <a:t>significant bottlenecks</a:t>
            </a:r>
            <a:endParaRPr lang="en-US" sz="2400" dirty="0"/>
          </a:p>
          <a:p>
            <a:pPr marL="25400" marR="5715">
              <a:lnSpc>
                <a:spcPct val="100000"/>
              </a:lnSpc>
              <a:spcBef>
                <a:spcPts val="420"/>
              </a:spcBef>
            </a:pPr>
            <a:r>
              <a:rPr lang="en-US" sz="2400" spc="-20" dirty="0"/>
              <a:t>Out-</a:t>
            </a:r>
            <a:r>
              <a:rPr lang="en-US" sz="2400" spc="-10" dirty="0"/>
              <a:t>of-</a:t>
            </a:r>
            <a:r>
              <a:rPr lang="en-US" sz="2400" dirty="0"/>
              <a:t>line</a:t>
            </a:r>
            <a:r>
              <a:rPr lang="en-US" sz="2400" spc="-20" dirty="0"/>
              <a:t> </a:t>
            </a:r>
            <a:r>
              <a:rPr lang="en-US" sz="2400" dirty="0"/>
              <a:t>(e.g.</a:t>
            </a:r>
            <a:r>
              <a:rPr lang="en-US" sz="2400" spc="-15" dirty="0"/>
              <a:t> </a:t>
            </a:r>
            <a:r>
              <a:rPr lang="en-US" sz="2400" dirty="0"/>
              <a:t>Snort)</a:t>
            </a:r>
            <a:r>
              <a:rPr lang="en-US" sz="2400" spc="-15" dirty="0"/>
              <a:t> </a:t>
            </a:r>
            <a:r>
              <a:rPr lang="en-US" sz="2400" dirty="0"/>
              <a:t>much</a:t>
            </a:r>
            <a:r>
              <a:rPr lang="en-US" sz="2400" spc="-15" dirty="0"/>
              <a:t> </a:t>
            </a:r>
            <a:r>
              <a:rPr lang="en-US" sz="2400" dirty="0"/>
              <a:t>more</a:t>
            </a:r>
            <a:r>
              <a:rPr lang="en-US" sz="2400" spc="-15" dirty="0"/>
              <a:t> </a:t>
            </a:r>
            <a:r>
              <a:rPr lang="en-US" sz="2400" dirty="0"/>
              <a:t>useful</a:t>
            </a:r>
            <a:r>
              <a:rPr lang="en-US" sz="2400" spc="-15" dirty="0"/>
              <a:t> </a:t>
            </a:r>
            <a:r>
              <a:rPr lang="en-US" sz="2400" dirty="0"/>
              <a:t>for</a:t>
            </a:r>
            <a:r>
              <a:rPr lang="en-US" sz="2400" spc="-15" dirty="0"/>
              <a:t> </a:t>
            </a:r>
            <a:r>
              <a:rPr lang="en-US" sz="2400" dirty="0"/>
              <a:t>detecting</a:t>
            </a:r>
            <a:r>
              <a:rPr lang="en-US" sz="2400" spc="-15" dirty="0"/>
              <a:t> </a:t>
            </a:r>
            <a:r>
              <a:rPr lang="en-US" sz="2400" spc="-10" dirty="0"/>
              <a:t>malicious activity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2067390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239036E2-0104-420B-B981-19872FA5EF80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E04F0F20-BEFB-494E-8042-2CCB9C5DAC69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DFA2DEB2-4BDD-474D-9F21-8A246E18EF59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E1185468-0CB1-499C-9958-9E8753175446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5742919A-49CC-404B-9CC9-A5FDE363CC8C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8736E943-A4A9-4E84-B44E-36D7E9FD076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38360" y="1287543"/>
            <a:ext cx="76352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49525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Performance</a:t>
            </a: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567927AE-2DE5-43B9-8263-B660E2359C97}"/>
              </a:ext>
            </a:extLst>
          </p:cNvPr>
          <p:cNvSpPr txBox="1">
            <a:spLocks/>
          </p:cNvSpPr>
          <p:nvPr/>
        </p:nvSpPr>
        <p:spPr>
          <a:xfrm>
            <a:off x="738360" y="2101454"/>
            <a:ext cx="7724140" cy="3536866"/>
          </a:xfrm>
          <a:prstGeom prst="rect">
            <a:avLst/>
          </a:prstGeom>
        </p:spPr>
        <p:txBody>
          <a:bodyPr vert="horz" wrap="square" lIns="0" tIns="5842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400" marR="527685">
              <a:lnSpc>
                <a:spcPct val="100000"/>
              </a:lnSpc>
              <a:spcBef>
                <a:spcPts val="100"/>
              </a:spcBef>
            </a:pPr>
            <a:r>
              <a:rPr lang="en-US" sz="2400" dirty="0"/>
              <a:t>Any</a:t>
            </a:r>
            <a:r>
              <a:rPr lang="en-US" sz="2400" spc="-20" dirty="0"/>
              <a:t> </a:t>
            </a:r>
            <a:r>
              <a:rPr lang="en-US" sz="2400" dirty="0"/>
              <a:t>device</a:t>
            </a:r>
            <a:r>
              <a:rPr lang="en-US" sz="2400" spc="-20" dirty="0"/>
              <a:t> </a:t>
            </a:r>
            <a:r>
              <a:rPr lang="en-US" sz="2400" dirty="0"/>
              <a:t>you</a:t>
            </a:r>
            <a:r>
              <a:rPr lang="en-US" sz="2400" spc="-15" dirty="0"/>
              <a:t> </a:t>
            </a:r>
            <a:r>
              <a:rPr lang="en-US" sz="2400" dirty="0"/>
              <a:t>put</a:t>
            </a:r>
            <a:r>
              <a:rPr lang="en-US" sz="2400" spc="-20" dirty="0"/>
              <a:t> </a:t>
            </a:r>
            <a:r>
              <a:rPr lang="en-US" sz="2400" spc="-10" dirty="0"/>
              <a:t>in-</a:t>
            </a:r>
            <a:r>
              <a:rPr lang="en-US" sz="2400" dirty="0"/>
              <a:t>line</a:t>
            </a:r>
            <a:r>
              <a:rPr lang="en-US" sz="2400" spc="-20" dirty="0"/>
              <a:t> </a:t>
            </a:r>
            <a:r>
              <a:rPr lang="en-US" sz="2400" dirty="0"/>
              <a:t>with</a:t>
            </a:r>
            <a:r>
              <a:rPr lang="en-US" sz="2400" spc="-15" dirty="0"/>
              <a:t> </a:t>
            </a:r>
            <a:r>
              <a:rPr lang="en-US" sz="2400" dirty="0"/>
              <a:t>all</a:t>
            </a:r>
            <a:r>
              <a:rPr lang="en-US" sz="2400" spc="-20" dirty="0"/>
              <a:t> </a:t>
            </a:r>
            <a:r>
              <a:rPr lang="en-US" sz="2400" dirty="0"/>
              <a:t>your</a:t>
            </a:r>
            <a:r>
              <a:rPr lang="en-US" sz="2400" spc="-15" dirty="0"/>
              <a:t> </a:t>
            </a:r>
            <a:r>
              <a:rPr lang="en-US" sz="2400" dirty="0"/>
              <a:t>traffic</a:t>
            </a:r>
            <a:r>
              <a:rPr lang="en-US" sz="2400" spc="-20" dirty="0"/>
              <a:t> </a:t>
            </a:r>
            <a:r>
              <a:rPr lang="en-US" sz="2400" dirty="0"/>
              <a:t>can</a:t>
            </a:r>
            <a:r>
              <a:rPr lang="en-US" sz="2400" spc="-20" dirty="0"/>
              <a:t> </a:t>
            </a:r>
            <a:r>
              <a:rPr lang="en-US" sz="2400" dirty="0"/>
              <a:t>become</a:t>
            </a:r>
            <a:r>
              <a:rPr lang="en-US" sz="2400" spc="-15" dirty="0"/>
              <a:t> </a:t>
            </a:r>
            <a:r>
              <a:rPr lang="en-US" sz="2400" spc="-50" dirty="0"/>
              <a:t>a </a:t>
            </a:r>
            <a:r>
              <a:rPr lang="en-US" sz="2400" spc="-10" dirty="0"/>
              <a:t>bottleneck</a:t>
            </a:r>
            <a:endParaRPr lang="en-US" sz="2400" dirty="0"/>
          </a:p>
          <a:p>
            <a:pPr marL="25400" marR="107950">
              <a:lnSpc>
                <a:spcPct val="100000"/>
              </a:lnSpc>
              <a:spcBef>
                <a:spcPts val="420"/>
              </a:spcBef>
            </a:pPr>
            <a:r>
              <a:rPr lang="en-US" sz="2400" spc="-35" dirty="0"/>
              <a:t>You</a:t>
            </a:r>
            <a:r>
              <a:rPr lang="en-US" sz="2400" spc="-30" dirty="0"/>
              <a:t> </a:t>
            </a:r>
            <a:r>
              <a:rPr lang="en-US" sz="2400" dirty="0"/>
              <a:t>may</a:t>
            </a:r>
            <a:r>
              <a:rPr lang="en-US" sz="2400" spc="-30" dirty="0"/>
              <a:t> </a:t>
            </a:r>
            <a:r>
              <a:rPr lang="en-US" sz="2400" dirty="0"/>
              <a:t>only</a:t>
            </a:r>
            <a:r>
              <a:rPr lang="en-US" sz="2400" spc="-30" dirty="0"/>
              <a:t> </a:t>
            </a:r>
            <a:r>
              <a:rPr lang="en-US" sz="2400" dirty="0"/>
              <a:t>have</a:t>
            </a:r>
            <a:r>
              <a:rPr lang="en-US" sz="2400" spc="-30" dirty="0"/>
              <a:t> </a:t>
            </a:r>
            <a:r>
              <a:rPr lang="en-US" sz="2400" dirty="0"/>
              <a:t>10Mbps</a:t>
            </a:r>
            <a:r>
              <a:rPr lang="en-US" sz="2400" spc="-30" dirty="0"/>
              <a:t> </a:t>
            </a:r>
            <a:r>
              <a:rPr lang="en-US" sz="2400" spc="-10" dirty="0"/>
              <a:t>today,</a:t>
            </a:r>
            <a:r>
              <a:rPr lang="en-US" sz="2400" spc="-30" dirty="0"/>
              <a:t> </a:t>
            </a:r>
            <a:r>
              <a:rPr lang="en-US" sz="2400" dirty="0"/>
              <a:t>but</a:t>
            </a:r>
            <a:r>
              <a:rPr lang="en-US" sz="2400" spc="-30" dirty="0"/>
              <a:t> </a:t>
            </a:r>
            <a:r>
              <a:rPr lang="en-US" sz="2400" dirty="0"/>
              <a:t>soon</a:t>
            </a:r>
            <a:r>
              <a:rPr lang="en-US" sz="2400" spc="-30" dirty="0"/>
              <a:t> </a:t>
            </a:r>
            <a:r>
              <a:rPr lang="en-US" sz="2400" dirty="0"/>
              <a:t>it</a:t>
            </a:r>
            <a:r>
              <a:rPr lang="en-US" sz="2400" spc="-30" dirty="0"/>
              <a:t> </a:t>
            </a:r>
            <a:r>
              <a:rPr lang="en-US" sz="2400" dirty="0"/>
              <a:t>will</a:t>
            </a:r>
            <a:r>
              <a:rPr lang="en-US" sz="2400" spc="-30" dirty="0"/>
              <a:t> </a:t>
            </a:r>
            <a:r>
              <a:rPr lang="en-US" sz="2400" dirty="0"/>
              <a:t>be</a:t>
            </a:r>
            <a:r>
              <a:rPr lang="en-US" sz="2400" spc="-30" dirty="0"/>
              <a:t> </a:t>
            </a:r>
            <a:r>
              <a:rPr lang="en-US" sz="2400" spc="-10" dirty="0"/>
              <a:t>100Mbps, </a:t>
            </a:r>
            <a:r>
              <a:rPr lang="en-US" sz="2400" dirty="0"/>
              <a:t>then</a:t>
            </a:r>
            <a:r>
              <a:rPr lang="en-US" sz="2400" spc="-25" dirty="0"/>
              <a:t> </a:t>
            </a:r>
            <a:r>
              <a:rPr lang="en-US" sz="2400" dirty="0"/>
              <a:t>1Gbps,</a:t>
            </a:r>
            <a:r>
              <a:rPr lang="en-US" sz="2400" spc="-25" dirty="0"/>
              <a:t> </a:t>
            </a:r>
            <a:r>
              <a:rPr lang="en-US" sz="2400" dirty="0"/>
              <a:t>then</a:t>
            </a:r>
            <a:r>
              <a:rPr lang="en-US" sz="2400" spc="-20" dirty="0"/>
              <a:t> </a:t>
            </a:r>
            <a:r>
              <a:rPr lang="en-US" sz="2400" spc="-10" dirty="0"/>
              <a:t>10Gbps</a:t>
            </a:r>
            <a:endParaRPr lang="en-US" sz="2400" dirty="0"/>
          </a:p>
          <a:p>
            <a:pPr marL="25400" marR="5080">
              <a:lnSpc>
                <a:spcPct val="100000"/>
              </a:lnSpc>
              <a:spcBef>
                <a:spcPts val="420"/>
              </a:spcBef>
            </a:pPr>
            <a:r>
              <a:rPr lang="en-US" sz="2400" spc="-10" dirty="0"/>
              <a:t>Traffic</a:t>
            </a:r>
            <a:r>
              <a:rPr lang="en-US" sz="2400" spc="-25" dirty="0"/>
              <a:t> </a:t>
            </a:r>
            <a:r>
              <a:rPr lang="en-US" sz="2400" dirty="0"/>
              <a:t>filtering</a:t>
            </a:r>
            <a:r>
              <a:rPr lang="en-US" sz="2400" spc="-25" dirty="0"/>
              <a:t> </a:t>
            </a:r>
            <a:r>
              <a:rPr lang="en-US" sz="2400" dirty="0"/>
              <a:t>/</a:t>
            </a:r>
            <a:r>
              <a:rPr lang="en-US" sz="2400" spc="-25" dirty="0"/>
              <a:t> </a:t>
            </a:r>
            <a:r>
              <a:rPr lang="en-US" sz="2400" dirty="0"/>
              <a:t>inspection</a:t>
            </a:r>
            <a:r>
              <a:rPr lang="en-US" sz="2400" spc="-25" dirty="0"/>
              <a:t> </a:t>
            </a:r>
            <a:r>
              <a:rPr lang="en-US" sz="2400" dirty="0"/>
              <a:t>/</a:t>
            </a:r>
            <a:r>
              <a:rPr lang="en-US" sz="2400" spc="-25" dirty="0"/>
              <a:t> </a:t>
            </a:r>
            <a:r>
              <a:rPr lang="en-US" sz="2400" dirty="0"/>
              <a:t>shaping</a:t>
            </a:r>
            <a:r>
              <a:rPr lang="en-US" sz="2400" spc="-25" dirty="0"/>
              <a:t> </a:t>
            </a:r>
            <a:r>
              <a:rPr lang="en-US" sz="2400" dirty="0"/>
              <a:t>at</a:t>
            </a:r>
            <a:r>
              <a:rPr lang="en-US" sz="2400" spc="-25" dirty="0"/>
              <a:t> </a:t>
            </a:r>
            <a:r>
              <a:rPr lang="en-US" sz="2400" dirty="0"/>
              <a:t>higher</a:t>
            </a:r>
            <a:r>
              <a:rPr lang="en-US" sz="2400" spc="-25" dirty="0"/>
              <a:t> </a:t>
            </a:r>
            <a:r>
              <a:rPr lang="en-US" sz="2400" dirty="0"/>
              <a:t>rates</a:t>
            </a:r>
            <a:r>
              <a:rPr lang="en-US" sz="2400" spc="-25" dirty="0"/>
              <a:t> </a:t>
            </a:r>
            <a:r>
              <a:rPr lang="en-US" sz="2400" dirty="0"/>
              <a:t>is</a:t>
            </a:r>
            <a:r>
              <a:rPr lang="en-US" sz="2400" spc="-25" dirty="0"/>
              <a:t> </a:t>
            </a:r>
            <a:r>
              <a:rPr lang="en-US" sz="2400" spc="-10" dirty="0"/>
              <a:t>extremely </a:t>
            </a:r>
            <a:r>
              <a:rPr lang="en-US" sz="2400" dirty="0"/>
              <a:t>expensive</a:t>
            </a:r>
            <a:r>
              <a:rPr lang="en-US" sz="2400" spc="-20" dirty="0"/>
              <a:t> </a:t>
            </a:r>
            <a:r>
              <a:rPr lang="en-US" sz="2400" dirty="0"/>
              <a:t>and</a:t>
            </a:r>
            <a:r>
              <a:rPr lang="en-US" sz="2400" spc="-15" dirty="0"/>
              <a:t> </a:t>
            </a:r>
            <a:r>
              <a:rPr lang="en-US" sz="2400" dirty="0"/>
              <a:t>does</a:t>
            </a:r>
            <a:r>
              <a:rPr lang="en-US" sz="2400" spc="-15" dirty="0"/>
              <a:t> </a:t>
            </a:r>
            <a:r>
              <a:rPr lang="en-US" sz="2400" dirty="0"/>
              <a:t>not</a:t>
            </a:r>
            <a:r>
              <a:rPr lang="en-US" sz="2400" spc="-15" dirty="0"/>
              <a:t> </a:t>
            </a:r>
            <a:r>
              <a:rPr lang="en-US" sz="2400" dirty="0"/>
              <a:t>support</a:t>
            </a:r>
            <a:r>
              <a:rPr lang="en-US" sz="2400" spc="-15" dirty="0"/>
              <a:t> </a:t>
            </a:r>
            <a:r>
              <a:rPr lang="en-US" sz="2400" dirty="0"/>
              <a:t>large</a:t>
            </a:r>
            <a:r>
              <a:rPr lang="en-US" sz="2400" spc="-15" dirty="0"/>
              <a:t> </a:t>
            </a:r>
            <a:r>
              <a:rPr lang="en-US" sz="2400" dirty="0"/>
              <a:t>data</a:t>
            </a:r>
            <a:r>
              <a:rPr lang="en-US" sz="2400" spc="-15" dirty="0"/>
              <a:t> </a:t>
            </a:r>
            <a:r>
              <a:rPr lang="en-US" sz="2400" spc="-10" dirty="0"/>
              <a:t>flows</a:t>
            </a:r>
            <a:endParaRPr lang="en-US" sz="2400" dirty="0"/>
          </a:p>
          <a:p>
            <a:pPr marL="25400" marR="196215">
              <a:lnSpc>
                <a:spcPct val="100000"/>
              </a:lnSpc>
              <a:spcBef>
                <a:spcPts val="420"/>
              </a:spcBef>
            </a:pPr>
            <a:r>
              <a:rPr lang="en-US" sz="2400" dirty="0"/>
              <a:t>Search</a:t>
            </a:r>
            <a:r>
              <a:rPr lang="en-US" sz="2400" spc="-15" dirty="0"/>
              <a:t> </a:t>
            </a:r>
            <a:r>
              <a:rPr lang="en-US" sz="2400" spc="-10" dirty="0"/>
              <a:t>on-</a:t>
            </a:r>
            <a:r>
              <a:rPr lang="en-US" sz="2400" dirty="0"/>
              <a:t>line</a:t>
            </a:r>
            <a:r>
              <a:rPr lang="en-US" sz="2400" spc="-15" dirty="0"/>
              <a:t> </a:t>
            </a:r>
            <a:r>
              <a:rPr lang="en-US" sz="2400" dirty="0"/>
              <a:t>for</a:t>
            </a:r>
            <a:r>
              <a:rPr lang="en-US" sz="2400" spc="-15" dirty="0"/>
              <a:t> </a:t>
            </a:r>
            <a:r>
              <a:rPr lang="en-US" sz="2400" dirty="0"/>
              <a:t>“science</a:t>
            </a:r>
            <a:r>
              <a:rPr lang="en-US" sz="2400" spc="-15" dirty="0"/>
              <a:t> </a:t>
            </a:r>
            <a:r>
              <a:rPr lang="en-US" sz="2400" dirty="0"/>
              <a:t>DMZ”</a:t>
            </a:r>
            <a:r>
              <a:rPr lang="en-US" sz="2400" spc="-15" dirty="0"/>
              <a:t> </a:t>
            </a:r>
            <a:r>
              <a:rPr lang="en-US" sz="2400" dirty="0"/>
              <a:t>–</a:t>
            </a:r>
            <a:r>
              <a:rPr lang="en-US" sz="2400" spc="-15" dirty="0"/>
              <a:t> </a:t>
            </a:r>
            <a:r>
              <a:rPr lang="en-US" sz="2400" dirty="0"/>
              <a:t>many</a:t>
            </a:r>
            <a:r>
              <a:rPr lang="en-US" sz="2400" spc="-15" dirty="0"/>
              <a:t> </a:t>
            </a:r>
            <a:r>
              <a:rPr lang="en-US" sz="2400" dirty="0"/>
              <a:t>sites</a:t>
            </a:r>
            <a:r>
              <a:rPr lang="en-US" sz="2400" spc="-15" dirty="0"/>
              <a:t> </a:t>
            </a:r>
            <a:r>
              <a:rPr lang="en-US" sz="2400" dirty="0"/>
              <a:t>now</a:t>
            </a:r>
            <a:r>
              <a:rPr lang="en-US" sz="2400" spc="-15" dirty="0"/>
              <a:t> </a:t>
            </a:r>
            <a:r>
              <a:rPr lang="en-US" sz="2400" spc="-10" dirty="0"/>
              <a:t>bypassing </a:t>
            </a:r>
            <a:r>
              <a:rPr lang="en-US" sz="2400" dirty="0"/>
              <a:t>firewall</a:t>
            </a:r>
            <a:r>
              <a:rPr lang="en-US" sz="2400" spc="-40" dirty="0"/>
              <a:t> </a:t>
            </a:r>
            <a:r>
              <a:rPr lang="en-US" sz="2400" spc="-10" dirty="0"/>
              <a:t>entirely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994644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Picture 24_1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110" name="CustomShape 1"/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1" name="CustomShape 2"/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12" name="Picture 4_1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113" name="TextShape 3"/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pic>
        <p:nvPicPr>
          <p:cNvPr id="7" name="Picture 3" descr="J:\Business\KENET\Transforming-EdthroughICT.png">
            <a:extLst>
              <a:ext uri="{FF2B5EF4-FFF2-40B4-BE49-F238E27FC236}">
                <a16:creationId xmlns:a16="http://schemas.microsoft.com/office/drawing/2014/main" id="{6A552EEF-07EF-48D1-86BC-EABC1B3087EC}"/>
              </a:ext>
            </a:extLst>
          </p:cNvPr>
          <p:cNvPicPr/>
          <p:nvPr/>
        </p:nvPicPr>
        <p:blipFill>
          <a:blip r:embed="rId4"/>
          <a:srcRect l="75287" t="21402" r="13940" b="42866"/>
          <a:stretch/>
        </p:blipFill>
        <p:spPr>
          <a:xfrm>
            <a:off x="285840" y="0"/>
            <a:ext cx="428400" cy="356760"/>
          </a:xfrm>
          <a:prstGeom prst="rect">
            <a:avLst/>
          </a:prstGeom>
          <a:ln>
            <a:noFill/>
          </a:ln>
        </p:spPr>
      </p:pic>
      <p:sp>
        <p:nvSpPr>
          <p:cNvPr id="8" name="CustomShape 1">
            <a:extLst>
              <a:ext uri="{FF2B5EF4-FFF2-40B4-BE49-F238E27FC236}">
                <a16:creationId xmlns:a16="http://schemas.microsoft.com/office/drawing/2014/main" id="{BC5758F6-D80C-4416-883A-327019F82267}"/>
              </a:ext>
            </a:extLst>
          </p:cNvPr>
          <p:cNvSpPr/>
          <p:nvPr/>
        </p:nvSpPr>
        <p:spPr>
          <a:xfrm flipH="1" flipV="1">
            <a:off x="-643680" y="-356760"/>
            <a:ext cx="10164600" cy="4833360"/>
          </a:xfrm>
          <a:custGeom>
            <a:avLst/>
            <a:gdLst/>
            <a:ahLst/>
            <a:cxnLst/>
            <a:rect l="l" t="t" r="r" b="b"/>
            <a:pathLst>
              <a:path w="12540" h="5963">
                <a:moveTo>
                  <a:pt x="12213" y="5963"/>
                </a:moveTo>
                <a:lnTo>
                  <a:pt x="146" y="5699"/>
                </a:lnTo>
                <a:cubicBezTo>
                  <a:pt x="122" y="4042"/>
                  <a:pt x="24" y="2002"/>
                  <a:pt x="0" y="345"/>
                </a:cubicBezTo>
                <a:lnTo>
                  <a:pt x="6405" y="345"/>
                </a:lnTo>
                <a:lnTo>
                  <a:pt x="6855" y="0"/>
                </a:lnTo>
                <a:lnTo>
                  <a:pt x="12540" y="0"/>
                </a:lnTo>
                <a:lnTo>
                  <a:pt x="12213" y="5963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" name="TextShape 2">
            <a:extLst>
              <a:ext uri="{FF2B5EF4-FFF2-40B4-BE49-F238E27FC236}">
                <a16:creationId xmlns:a16="http://schemas.microsoft.com/office/drawing/2014/main" id="{41ED6DA7-0FDD-4CC6-B1C5-CB14BEDF029B}"/>
              </a:ext>
            </a:extLst>
          </p:cNvPr>
          <p:cNvSpPr txBox="1"/>
          <p:nvPr/>
        </p:nvSpPr>
        <p:spPr>
          <a:xfrm>
            <a:off x="640080" y="4476240"/>
            <a:ext cx="7883280" cy="170460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10" name="CustomShape 3">
            <a:extLst>
              <a:ext uri="{FF2B5EF4-FFF2-40B4-BE49-F238E27FC236}">
                <a16:creationId xmlns:a16="http://schemas.microsoft.com/office/drawing/2014/main" id="{8BFC4972-370B-44DA-BA81-E54B71EF702C}"/>
              </a:ext>
            </a:extLst>
          </p:cNvPr>
          <p:cNvSpPr/>
          <p:nvPr/>
        </p:nvSpPr>
        <p:spPr>
          <a:xfrm>
            <a:off x="640080" y="6059520"/>
            <a:ext cx="8503920" cy="80676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" name="CustomShape 4">
            <a:extLst>
              <a:ext uri="{FF2B5EF4-FFF2-40B4-BE49-F238E27FC236}">
                <a16:creationId xmlns:a16="http://schemas.microsoft.com/office/drawing/2014/main" id="{F0D58B18-B331-43FE-BFC5-7396E7BE0A80}"/>
              </a:ext>
            </a:extLst>
          </p:cNvPr>
          <p:cNvSpPr/>
          <p:nvPr/>
        </p:nvSpPr>
        <p:spPr>
          <a:xfrm>
            <a:off x="2377440" y="6583680"/>
            <a:ext cx="6583680" cy="2102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2" name="Picture 4" descr="J:\Business\KENET\Kenet-logo.png">
            <a:extLst>
              <a:ext uri="{FF2B5EF4-FFF2-40B4-BE49-F238E27FC236}">
                <a16:creationId xmlns:a16="http://schemas.microsoft.com/office/drawing/2014/main" id="{2D9AC66D-3CCD-4214-91A2-E3F71D1249FD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5000760" y="73800"/>
            <a:ext cx="3885840" cy="1308600"/>
          </a:xfrm>
          <a:prstGeom prst="rect">
            <a:avLst/>
          </a:prstGeom>
          <a:ln>
            <a:noFill/>
          </a:ln>
        </p:spPr>
      </p:pic>
      <p:sp>
        <p:nvSpPr>
          <p:cNvPr id="13" name="TextShape 5">
            <a:extLst>
              <a:ext uri="{FF2B5EF4-FFF2-40B4-BE49-F238E27FC236}">
                <a16:creationId xmlns:a16="http://schemas.microsoft.com/office/drawing/2014/main" id="{2F8810BE-83A7-4382-BC12-7C4F1A76E20B}"/>
              </a:ext>
            </a:extLst>
          </p:cNvPr>
          <p:cNvSpPr txBox="1"/>
          <p:nvPr/>
        </p:nvSpPr>
        <p:spPr>
          <a:xfrm>
            <a:off x="714240" y="1809000"/>
            <a:ext cx="8131126" cy="20815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70000"/>
              </a:lnSpc>
            </a:pPr>
            <a:r>
              <a:rPr lang="en-US" sz="6000" b="1" strike="noStrike" spc="-1" dirty="0">
                <a:solidFill>
                  <a:schemeClr val="bg1"/>
                </a:solidFill>
                <a:latin typeface="Calibri"/>
              </a:rPr>
              <a:t>POLICY FRAMEWORK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29542B4F-165A-4633-B5C6-86E662C8512C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371600" y="916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F555C63F-A145-4451-B526-154997264666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C9B59F69-4BFE-4E2A-967A-0D9955442DDC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4DC175E9-E628-465D-89F3-205944938257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1A6F7AC6-CD20-4BC8-96A9-3E2A3F0518CB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13" name="object 2">
            <a:extLst>
              <a:ext uri="{FF2B5EF4-FFF2-40B4-BE49-F238E27FC236}">
                <a16:creationId xmlns:a16="http://schemas.microsoft.com/office/drawing/2014/main" id="{9F66432B-26CE-44E6-B1D4-15850A86066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67286" y="2085608"/>
            <a:ext cx="8349018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28090">
              <a:lnSpc>
                <a:spcPct val="100000"/>
              </a:lnSpc>
              <a:spcBef>
                <a:spcPts val="100"/>
              </a:spcBef>
            </a:pPr>
            <a:r>
              <a:rPr dirty="0"/>
              <a:t>Executive</a:t>
            </a:r>
            <a:r>
              <a:rPr spc="-30" dirty="0"/>
              <a:t> </a:t>
            </a:r>
            <a:r>
              <a:rPr dirty="0"/>
              <a:t>summary</a:t>
            </a:r>
            <a:r>
              <a:rPr spc="-20" dirty="0"/>
              <a:t> </a:t>
            </a:r>
            <a:r>
              <a:rPr dirty="0"/>
              <a:t>so</a:t>
            </a:r>
            <a:r>
              <a:rPr spc="-20" dirty="0"/>
              <a:t> </a:t>
            </a:r>
            <a:r>
              <a:rPr spc="-25" dirty="0"/>
              <a:t>far</a:t>
            </a:r>
          </a:p>
        </p:txBody>
      </p:sp>
      <p:sp>
        <p:nvSpPr>
          <p:cNvPr id="14" name="object 3">
            <a:extLst>
              <a:ext uri="{FF2B5EF4-FFF2-40B4-BE49-F238E27FC236}">
                <a16:creationId xmlns:a16="http://schemas.microsoft.com/office/drawing/2014/main" id="{5EEF684F-DDB8-4C4A-B2F2-97977FAADE9B}"/>
              </a:ext>
            </a:extLst>
          </p:cNvPr>
          <p:cNvSpPr txBox="1"/>
          <p:nvPr/>
        </p:nvSpPr>
        <p:spPr>
          <a:xfrm>
            <a:off x="803226" y="2932757"/>
            <a:ext cx="120650" cy="1518920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2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415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5" name="object 4">
            <a:extLst>
              <a:ext uri="{FF2B5EF4-FFF2-40B4-BE49-F238E27FC236}">
                <a16:creationId xmlns:a16="http://schemas.microsoft.com/office/drawing/2014/main" id="{8950DA21-F393-4042-BE0F-69D37AA3259F}"/>
              </a:ext>
            </a:extLst>
          </p:cNvPr>
          <p:cNvSpPr txBox="1"/>
          <p:nvPr/>
        </p:nvSpPr>
        <p:spPr>
          <a:xfrm>
            <a:off x="1060261" y="2976318"/>
            <a:ext cx="3522979" cy="1518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6599"/>
              </a:lnSpc>
              <a:spcBef>
                <a:spcPts val="100"/>
              </a:spcBef>
            </a:pPr>
            <a:r>
              <a:rPr sz="2100" dirty="0">
                <a:latin typeface="Arial MT"/>
                <a:cs typeface="Arial MT"/>
              </a:rPr>
              <a:t>Firewalls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are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useless </a:t>
            </a:r>
            <a:r>
              <a:rPr sz="2100" dirty="0">
                <a:latin typeface="Arial MT"/>
                <a:cs typeface="Arial MT"/>
              </a:rPr>
              <a:t>Bandwidth</a:t>
            </a:r>
            <a:r>
              <a:rPr sz="2100" spc="-4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shaping</a:t>
            </a:r>
            <a:r>
              <a:rPr sz="2100" spc="-3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is</a:t>
            </a:r>
            <a:r>
              <a:rPr sz="2100" spc="-30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useless </a:t>
            </a:r>
            <a:r>
              <a:rPr sz="2100" dirty="0">
                <a:latin typeface="Arial MT"/>
                <a:cs typeface="Arial MT"/>
              </a:rPr>
              <a:t>DPI</a:t>
            </a:r>
            <a:r>
              <a:rPr sz="2100" spc="-1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is</a:t>
            </a:r>
            <a:r>
              <a:rPr sz="2100" spc="-10" dirty="0">
                <a:latin typeface="Arial MT"/>
                <a:cs typeface="Arial MT"/>
              </a:rPr>
              <a:t> useless</a:t>
            </a:r>
            <a:endParaRPr sz="2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2100" dirty="0">
                <a:latin typeface="Arial MT"/>
                <a:cs typeface="Arial MT"/>
              </a:rPr>
              <a:t>What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do</a:t>
            </a:r>
            <a:r>
              <a:rPr sz="2100" spc="-1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we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do</a:t>
            </a:r>
            <a:r>
              <a:rPr sz="2100" spc="-10" dirty="0">
                <a:latin typeface="Arial MT"/>
                <a:cs typeface="Arial MT"/>
              </a:rPr>
              <a:t> </a:t>
            </a:r>
            <a:r>
              <a:rPr sz="2100" spc="-20" dirty="0">
                <a:latin typeface="Arial MT"/>
                <a:cs typeface="Arial MT"/>
              </a:rPr>
              <a:t>now?</a:t>
            </a:r>
            <a:endParaRPr sz="2100">
              <a:latin typeface="Arial MT"/>
              <a:cs typeface="Arial MT"/>
            </a:endParaRPr>
          </a:p>
        </p:txBody>
      </p:sp>
      <p:pic>
        <p:nvPicPr>
          <p:cNvPr id="16" name="object 5">
            <a:extLst>
              <a:ext uri="{FF2B5EF4-FFF2-40B4-BE49-F238E27FC236}">
                <a16:creationId xmlns:a16="http://schemas.microsoft.com/office/drawing/2014/main" id="{314BB100-EF35-428E-961E-449C090BCAEA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637612" y="4216219"/>
            <a:ext cx="231775" cy="231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23964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9FD0AA6D-A427-4479-A6B5-3F56421CCB1C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5513A5B2-E1C5-444E-938E-CCC6305EABD9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2A57B48A-507C-46E7-B525-05A46FE08FF2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EE21AE78-86FE-47C0-BAB6-1FF6B87A86CA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3FB59AF6-3656-47E0-95FA-642F9761A42F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pic>
        <p:nvPicPr>
          <p:cNvPr id="9" name="Picture 24_1" descr="KENET-Watermark.png">
            <a:extLst>
              <a:ext uri="{FF2B5EF4-FFF2-40B4-BE49-F238E27FC236}">
                <a16:creationId xmlns:a16="http://schemas.microsoft.com/office/drawing/2014/main" id="{0B022A87-6416-4AAF-827A-6AB7030E6F6D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10" name="CustomShape 1">
            <a:extLst>
              <a:ext uri="{FF2B5EF4-FFF2-40B4-BE49-F238E27FC236}">
                <a16:creationId xmlns:a16="http://schemas.microsoft.com/office/drawing/2014/main" id="{9E189333-E646-4215-947A-D533CECEB929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" name="CustomShape 2">
            <a:extLst>
              <a:ext uri="{FF2B5EF4-FFF2-40B4-BE49-F238E27FC236}">
                <a16:creationId xmlns:a16="http://schemas.microsoft.com/office/drawing/2014/main" id="{FE72633A-FC7F-46AA-95FC-C84D457F8DE1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2" name="Picture 4_1" descr="J:\Business\KENET\Kenet-logo.png">
            <a:extLst>
              <a:ext uri="{FF2B5EF4-FFF2-40B4-BE49-F238E27FC236}">
                <a16:creationId xmlns:a16="http://schemas.microsoft.com/office/drawing/2014/main" id="{A04C977A-38BE-4B94-AADD-ADA140C57D7D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13" name="TextShape 3">
            <a:extLst>
              <a:ext uri="{FF2B5EF4-FFF2-40B4-BE49-F238E27FC236}">
                <a16:creationId xmlns:a16="http://schemas.microsoft.com/office/drawing/2014/main" id="{9C2BD67B-30AF-445C-809B-8B5F5FA5CE88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pic>
        <p:nvPicPr>
          <p:cNvPr id="14" name="Picture 3" descr="J:\Business\KENET\Transforming-EdthroughICT.png">
            <a:extLst>
              <a:ext uri="{FF2B5EF4-FFF2-40B4-BE49-F238E27FC236}">
                <a16:creationId xmlns:a16="http://schemas.microsoft.com/office/drawing/2014/main" id="{A4F7C4DA-DB43-40D4-81A4-5CEE75C29B7F}"/>
              </a:ext>
            </a:extLst>
          </p:cNvPr>
          <p:cNvPicPr/>
          <p:nvPr/>
        </p:nvPicPr>
        <p:blipFill>
          <a:blip r:embed="rId4"/>
          <a:srcRect l="75287" t="21402" r="13940" b="42866"/>
          <a:stretch/>
        </p:blipFill>
        <p:spPr>
          <a:xfrm>
            <a:off x="285840" y="0"/>
            <a:ext cx="428400" cy="356760"/>
          </a:xfrm>
          <a:prstGeom prst="rect">
            <a:avLst/>
          </a:prstGeom>
          <a:ln>
            <a:noFill/>
          </a:ln>
        </p:spPr>
      </p:pic>
      <p:sp>
        <p:nvSpPr>
          <p:cNvPr id="15" name="CustomShape 1">
            <a:extLst>
              <a:ext uri="{FF2B5EF4-FFF2-40B4-BE49-F238E27FC236}">
                <a16:creationId xmlns:a16="http://schemas.microsoft.com/office/drawing/2014/main" id="{88A4BC0A-841C-4D64-990F-C10D66770BD0}"/>
              </a:ext>
            </a:extLst>
          </p:cNvPr>
          <p:cNvSpPr/>
          <p:nvPr/>
        </p:nvSpPr>
        <p:spPr>
          <a:xfrm flipH="1" flipV="1">
            <a:off x="-643680" y="-356760"/>
            <a:ext cx="10164600" cy="4833360"/>
          </a:xfrm>
          <a:custGeom>
            <a:avLst/>
            <a:gdLst/>
            <a:ahLst/>
            <a:cxnLst/>
            <a:rect l="l" t="t" r="r" b="b"/>
            <a:pathLst>
              <a:path w="12540" h="5963">
                <a:moveTo>
                  <a:pt x="12213" y="5963"/>
                </a:moveTo>
                <a:lnTo>
                  <a:pt x="146" y="5699"/>
                </a:lnTo>
                <a:cubicBezTo>
                  <a:pt x="122" y="4042"/>
                  <a:pt x="24" y="2002"/>
                  <a:pt x="0" y="345"/>
                </a:cubicBezTo>
                <a:lnTo>
                  <a:pt x="6405" y="345"/>
                </a:lnTo>
                <a:lnTo>
                  <a:pt x="6855" y="0"/>
                </a:lnTo>
                <a:lnTo>
                  <a:pt x="12540" y="0"/>
                </a:lnTo>
                <a:lnTo>
                  <a:pt x="12213" y="5963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" name="TextShape 2">
            <a:extLst>
              <a:ext uri="{FF2B5EF4-FFF2-40B4-BE49-F238E27FC236}">
                <a16:creationId xmlns:a16="http://schemas.microsoft.com/office/drawing/2014/main" id="{0B880E1A-4C72-4446-B48D-3F993988370B}"/>
              </a:ext>
            </a:extLst>
          </p:cNvPr>
          <p:cNvSpPr txBox="1"/>
          <p:nvPr/>
        </p:nvSpPr>
        <p:spPr>
          <a:xfrm>
            <a:off x="640080" y="4476240"/>
            <a:ext cx="7883280" cy="170460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17" name="CustomShape 3">
            <a:extLst>
              <a:ext uri="{FF2B5EF4-FFF2-40B4-BE49-F238E27FC236}">
                <a16:creationId xmlns:a16="http://schemas.microsoft.com/office/drawing/2014/main" id="{4B209D86-225D-49D5-9046-BE04E0F04180}"/>
              </a:ext>
            </a:extLst>
          </p:cNvPr>
          <p:cNvSpPr/>
          <p:nvPr/>
        </p:nvSpPr>
        <p:spPr>
          <a:xfrm>
            <a:off x="640080" y="6059520"/>
            <a:ext cx="8503920" cy="80676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" name="CustomShape 4">
            <a:extLst>
              <a:ext uri="{FF2B5EF4-FFF2-40B4-BE49-F238E27FC236}">
                <a16:creationId xmlns:a16="http://schemas.microsoft.com/office/drawing/2014/main" id="{D7C4FDD3-902C-46F9-8D40-A2D9A3747185}"/>
              </a:ext>
            </a:extLst>
          </p:cNvPr>
          <p:cNvSpPr/>
          <p:nvPr/>
        </p:nvSpPr>
        <p:spPr>
          <a:xfrm>
            <a:off x="2377440" y="6583680"/>
            <a:ext cx="6583680" cy="2102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9" name="Picture 4" descr="J:\Business\KENET\Kenet-logo.png">
            <a:extLst>
              <a:ext uri="{FF2B5EF4-FFF2-40B4-BE49-F238E27FC236}">
                <a16:creationId xmlns:a16="http://schemas.microsoft.com/office/drawing/2014/main" id="{ABC8D351-E3D7-4E74-A994-D459DEF405F6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5000760" y="73800"/>
            <a:ext cx="3885840" cy="1308600"/>
          </a:xfrm>
          <a:prstGeom prst="rect">
            <a:avLst/>
          </a:prstGeom>
          <a:ln>
            <a:noFill/>
          </a:ln>
        </p:spPr>
      </p:pic>
      <p:sp>
        <p:nvSpPr>
          <p:cNvPr id="20" name="TextShape 5">
            <a:extLst>
              <a:ext uri="{FF2B5EF4-FFF2-40B4-BE49-F238E27FC236}">
                <a16:creationId xmlns:a16="http://schemas.microsoft.com/office/drawing/2014/main" id="{6C5FA2A0-4BC6-42FA-AC9D-117F6BC9B3E0}"/>
              </a:ext>
            </a:extLst>
          </p:cNvPr>
          <p:cNvSpPr txBox="1"/>
          <p:nvPr/>
        </p:nvSpPr>
        <p:spPr>
          <a:xfrm>
            <a:off x="714240" y="1809000"/>
            <a:ext cx="8131126" cy="20815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70000"/>
              </a:lnSpc>
            </a:pPr>
            <a:r>
              <a:rPr lang="en-US" sz="6000" b="1" strike="noStrike" spc="-1" dirty="0">
                <a:solidFill>
                  <a:schemeClr val="bg1"/>
                </a:solidFill>
                <a:latin typeface="Calibri"/>
              </a:rPr>
              <a:t>CAMPUS NETWORK ARCHITECTURE</a:t>
            </a:r>
          </a:p>
        </p:txBody>
      </p:sp>
    </p:spTree>
    <p:extLst>
      <p:ext uri="{BB962C8B-B14F-4D97-AF65-F5344CB8AC3E}">
        <p14:creationId xmlns:p14="http://schemas.microsoft.com/office/powerpoint/2010/main" val="69680538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4C82A736-D326-4853-ABF7-DD2DA3B7FB44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DDBD942B-7E61-4AC0-9E61-92BA0ED9CDCF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E727587E-8FA7-43C9-BF65-80363C2DCE3D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17AEA907-52C1-406B-A517-2FF09C8E8893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D0E44F03-10A1-4B4C-8331-16F63715A569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4AB63767-1853-47D9-9B54-56954A73026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12580" y="1263034"/>
            <a:ext cx="8686800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40690">
              <a:lnSpc>
                <a:spcPct val="100000"/>
              </a:lnSpc>
              <a:spcBef>
                <a:spcPts val="100"/>
              </a:spcBef>
            </a:pPr>
            <a:r>
              <a:rPr sz="4000" b="1" dirty="0"/>
              <a:t>Architecture</a:t>
            </a:r>
            <a:r>
              <a:rPr sz="4000" b="1" spc="-40" dirty="0"/>
              <a:t> </a:t>
            </a:r>
            <a:r>
              <a:rPr sz="4000" b="1" dirty="0"/>
              <a:t>to</a:t>
            </a:r>
            <a:r>
              <a:rPr sz="4000" b="1" spc="-25" dirty="0"/>
              <a:t> </a:t>
            </a:r>
            <a:r>
              <a:rPr sz="4000" b="1" dirty="0"/>
              <a:t>Help</a:t>
            </a:r>
            <a:r>
              <a:rPr sz="4000" b="1" spc="-30" dirty="0"/>
              <a:t> </a:t>
            </a:r>
            <a:r>
              <a:rPr sz="4000" b="1" dirty="0"/>
              <a:t>With</a:t>
            </a:r>
            <a:r>
              <a:rPr sz="4000" b="1" spc="-25" dirty="0"/>
              <a:t> </a:t>
            </a:r>
            <a:r>
              <a:rPr sz="4000" b="1" spc="-10" dirty="0"/>
              <a:t>Security</a:t>
            </a:r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AE21B5D0-5DFC-4037-8BEF-3259CDED9DA4}"/>
              </a:ext>
            </a:extLst>
          </p:cNvPr>
          <p:cNvSpPr txBox="1"/>
          <p:nvPr/>
        </p:nvSpPr>
        <p:spPr>
          <a:xfrm>
            <a:off x="451300" y="2161544"/>
            <a:ext cx="7932420" cy="371640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400" marR="17780">
              <a:lnSpc>
                <a:spcPct val="100000"/>
              </a:lnSpc>
              <a:spcBef>
                <a:spcPts val="100"/>
              </a:spcBef>
            </a:pPr>
            <a:r>
              <a:rPr sz="2800" dirty="0">
                <a:latin typeface="Arial MT"/>
                <a:cs typeface="Arial MT"/>
              </a:rPr>
              <a:t>Key</a:t>
            </a:r>
            <a:r>
              <a:rPr sz="2800" spc="-3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architectural</a:t>
            </a:r>
            <a:r>
              <a:rPr sz="2800" spc="-2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issue</a:t>
            </a:r>
            <a:r>
              <a:rPr sz="2800" spc="-2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to</a:t>
            </a:r>
            <a:r>
              <a:rPr sz="2800" spc="-2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help</a:t>
            </a:r>
            <a:r>
              <a:rPr sz="2800" spc="-2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with</a:t>
            </a:r>
            <a:r>
              <a:rPr sz="2800" spc="-2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security</a:t>
            </a:r>
            <a:r>
              <a:rPr sz="2800" spc="-2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is</a:t>
            </a:r>
            <a:r>
              <a:rPr sz="2800" spc="-2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segmentation</a:t>
            </a:r>
            <a:r>
              <a:rPr sz="2800" spc="-2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and</a:t>
            </a:r>
            <a:r>
              <a:rPr sz="2800" spc="-15" dirty="0">
                <a:latin typeface="Arial MT"/>
                <a:cs typeface="Arial MT"/>
              </a:rPr>
              <a:t> </a:t>
            </a:r>
            <a:r>
              <a:rPr sz="2800" spc="-25" dirty="0">
                <a:latin typeface="Arial MT"/>
                <a:cs typeface="Arial MT"/>
              </a:rPr>
              <a:t>IP </a:t>
            </a:r>
            <a:r>
              <a:rPr sz="2800" dirty="0">
                <a:latin typeface="Arial MT"/>
                <a:cs typeface="Arial MT"/>
              </a:rPr>
              <a:t>addressing</a:t>
            </a:r>
            <a:r>
              <a:rPr sz="2800" spc="-25" dirty="0">
                <a:latin typeface="Arial MT"/>
                <a:cs typeface="Arial MT"/>
              </a:rPr>
              <a:t> </a:t>
            </a:r>
            <a:r>
              <a:rPr sz="2800" spc="-10" dirty="0">
                <a:latin typeface="Arial MT"/>
                <a:cs typeface="Arial MT"/>
              </a:rPr>
              <a:t>schemes</a:t>
            </a:r>
            <a:endParaRPr sz="2800" dirty="0">
              <a:latin typeface="Arial MT"/>
              <a:cs typeface="Arial MT"/>
            </a:endParaRPr>
          </a:p>
          <a:p>
            <a:pPr marL="582295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582295" algn="l"/>
              </a:tabLst>
            </a:pPr>
            <a:r>
              <a:rPr sz="2400" dirty="0">
                <a:latin typeface="Arial MT"/>
                <a:cs typeface="Arial MT"/>
              </a:rPr>
              <a:t>Follow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campus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network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best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practices</a:t>
            </a:r>
            <a:endParaRPr sz="2400" dirty="0">
              <a:latin typeface="Arial MT"/>
              <a:cs typeface="Arial MT"/>
            </a:endParaRPr>
          </a:p>
          <a:p>
            <a:pPr marL="582295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582295" algn="l"/>
              </a:tabLst>
            </a:pPr>
            <a:r>
              <a:rPr sz="2400" dirty="0">
                <a:latin typeface="Arial MT"/>
                <a:cs typeface="Arial MT"/>
              </a:rPr>
              <a:t>Route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in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the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spc="-20" dirty="0">
                <a:latin typeface="Arial MT"/>
                <a:cs typeface="Arial MT"/>
              </a:rPr>
              <a:t>core</a:t>
            </a:r>
            <a:endParaRPr sz="2400" dirty="0">
              <a:latin typeface="Arial MT"/>
              <a:cs typeface="Arial MT"/>
            </a:endParaRPr>
          </a:p>
          <a:p>
            <a:pPr marL="582295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582295" algn="l"/>
              </a:tabLst>
            </a:pPr>
            <a:r>
              <a:rPr sz="2400" dirty="0">
                <a:latin typeface="Arial MT"/>
                <a:cs typeface="Arial MT"/>
              </a:rPr>
              <a:t>One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IP</a:t>
            </a:r>
            <a:r>
              <a:rPr sz="2400" spc="-4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Subnet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per</a:t>
            </a:r>
            <a:r>
              <a:rPr sz="2400" spc="-10" dirty="0">
                <a:latin typeface="Arial MT"/>
                <a:cs typeface="Arial MT"/>
              </a:rPr>
              <a:t> building</a:t>
            </a:r>
            <a:endParaRPr sz="2400" dirty="0">
              <a:latin typeface="Arial MT"/>
              <a:cs typeface="Arial MT"/>
            </a:endParaRPr>
          </a:p>
          <a:p>
            <a:pPr marL="582295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582295" algn="l"/>
              </a:tabLst>
            </a:pPr>
            <a:r>
              <a:rPr sz="2400" dirty="0">
                <a:latin typeface="Arial MT"/>
                <a:cs typeface="Arial MT"/>
              </a:rPr>
              <a:t>Put</a:t>
            </a:r>
            <a:r>
              <a:rPr sz="2400" spc="-10" dirty="0">
                <a:latin typeface="Arial MT"/>
                <a:cs typeface="Arial MT"/>
              </a:rPr>
              <a:t> campus-</a:t>
            </a:r>
            <a:r>
              <a:rPr sz="2400" dirty="0">
                <a:latin typeface="Arial MT"/>
                <a:cs typeface="Arial MT"/>
              </a:rPr>
              <a:t>level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servers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on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IP</a:t>
            </a:r>
            <a:r>
              <a:rPr sz="2400" spc="-4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subnet</a:t>
            </a:r>
            <a:r>
              <a:rPr sz="2400" spc="-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that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is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separate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from</a:t>
            </a:r>
            <a:r>
              <a:rPr sz="2400" spc="-5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users</a:t>
            </a:r>
            <a:endParaRPr sz="2400" dirty="0">
              <a:latin typeface="Arial MT"/>
              <a:cs typeface="Arial MT"/>
            </a:endParaRPr>
          </a:p>
          <a:p>
            <a:pPr marL="582295" marR="281940" indent="-214629">
              <a:lnSpc>
                <a:spcPct val="100000"/>
              </a:lnSpc>
              <a:spcBef>
                <a:spcPts val="360"/>
              </a:spcBef>
              <a:buChar char="–"/>
              <a:tabLst>
                <a:tab pos="582295" algn="l"/>
              </a:tabLst>
            </a:pPr>
            <a:r>
              <a:rPr sz="2400" dirty="0">
                <a:latin typeface="Arial MT"/>
                <a:cs typeface="Arial MT"/>
              </a:rPr>
              <a:t>Servers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with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sensitive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information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(for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example,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Moodle)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should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be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spc="-25" dirty="0">
                <a:latin typeface="Arial MT"/>
                <a:cs typeface="Arial MT"/>
              </a:rPr>
              <a:t>on </a:t>
            </a:r>
            <a:r>
              <a:rPr sz="2400" dirty="0">
                <a:latin typeface="Arial MT"/>
                <a:cs typeface="Arial MT"/>
              </a:rPr>
              <a:t>different</a:t>
            </a:r>
            <a:r>
              <a:rPr sz="2400" spc="-75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subnets</a:t>
            </a:r>
            <a:endParaRPr sz="2400" dirty="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148370808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D3AC421C-F3C0-4A9B-A3E4-10F3AE72A9E7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C5417263-1763-4533-AF6B-FCBD1C43D0DD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F0D7EC2E-1FEE-4106-AB2A-70BA862A6EC4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02160C54-1618-4E83-9BEA-C957FFBBD511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F35BFAB9-63F6-44DE-B503-D8F51ECDBC0E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5E2B6B38-8DAC-4EB5-970E-4CB640DF666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29372" y="1466858"/>
            <a:ext cx="76352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16355">
              <a:lnSpc>
                <a:spcPct val="100000"/>
              </a:lnSpc>
              <a:spcBef>
                <a:spcPts val="100"/>
              </a:spcBef>
            </a:pPr>
            <a:r>
              <a:rPr dirty="0"/>
              <a:t>How</a:t>
            </a:r>
            <a:r>
              <a:rPr spc="-20" dirty="0"/>
              <a:t> </a:t>
            </a:r>
            <a:r>
              <a:rPr dirty="0"/>
              <a:t>useful</a:t>
            </a:r>
            <a:r>
              <a:rPr spc="-20" dirty="0"/>
              <a:t> </a:t>
            </a:r>
            <a:r>
              <a:rPr dirty="0"/>
              <a:t>are</a:t>
            </a:r>
            <a:r>
              <a:rPr spc="-20" dirty="0"/>
              <a:t> </a:t>
            </a:r>
            <a:r>
              <a:rPr spc="-10" dirty="0"/>
              <a:t>firewalls?</a:t>
            </a:r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9C4C6333-93B2-43E6-BEC9-4587AE974B67}"/>
              </a:ext>
            </a:extLst>
          </p:cNvPr>
          <p:cNvSpPr txBox="1"/>
          <p:nvPr/>
        </p:nvSpPr>
        <p:spPr>
          <a:xfrm>
            <a:off x="451534" y="2309261"/>
            <a:ext cx="12065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B10C03D8-6FD9-4777-8FEB-D6CF64B3700E}"/>
              </a:ext>
            </a:extLst>
          </p:cNvPr>
          <p:cNvSpPr txBox="1"/>
          <p:nvPr/>
        </p:nvSpPr>
        <p:spPr>
          <a:xfrm>
            <a:off x="695869" y="2352822"/>
            <a:ext cx="7666990" cy="2799080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25400" marR="17780">
              <a:lnSpc>
                <a:spcPct val="100000"/>
              </a:lnSpc>
              <a:spcBef>
                <a:spcPts val="100"/>
              </a:spcBef>
            </a:pPr>
            <a:r>
              <a:rPr sz="2100" dirty="0">
                <a:latin typeface="Arial MT"/>
                <a:cs typeface="Arial MT"/>
              </a:rPr>
              <a:t>A</a:t>
            </a:r>
            <a:r>
              <a:rPr sz="2100" spc="-14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long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time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ago,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end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user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machines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used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to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get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infected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through </a:t>
            </a:r>
            <a:r>
              <a:rPr sz="2100" dirty="0">
                <a:latin typeface="Arial MT"/>
                <a:cs typeface="Arial MT"/>
              </a:rPr>
              <a:t>direct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network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attacks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(no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action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by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the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user)</a:t>
            </a:r>
            <a:endParaRPr sz="2100" dirty="0">
              <a:latin typeface="Arial MT"/>
              <a:cs typeface="Arial MT"/>
            </a:endParaRPr>
          </a:p>
          <a:p>
            <a:pPr marL="25400">
              <a:lnSpc>
                <a:spcPct val="100000"/>
              </a:lnSpc>
              <a:spcBef>
                <a:spcPts val="420"/>
              </a:spcBef>
            </a:pPr>
            <a:r>
              <a:rPr sz="2100" dirty="0">
                <a:latin typeface="Arial MT"/>
                <a:cs typeface="Arial MT"/>
              </a:rPr>
              <a:t>All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end-</a:t>
            </a:r>
            <a:r>
              <a:rPr sz="2100" dirty="0">
                <a:latin typeface="Arial MT"/>
                <a:cs typeface="Arial MT"/>
              </a:rPr>
              <a:t>user</a:t>
            </a:r>
            <a:r>
              <a:rPr sz="2100" spc="-1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systems</a:t>
            </a:r>
            <a:r>
              <a:rPr sz="2100" spc="-1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have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firewalls</a:t>
            </a:r>
            <a:r>
              <a:rPr sz="2100" spc="-1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turned</a:t>
            </a:r>
            <a:r>
              <a:rPr sz="2100" spc="-1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on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by</a:t>
            </a:r>
            <a:r>
              <a:rPr sz="2100" spc="-10" dirty="0">
                <a:latin typeface="Arial MT"/>
                <a:cs typeface="Arial MT"/>
              </a:rPr>
              <a:t> default</a:t>
            </a:r>
            <a:endParaRPr sz="2100" dirty="0">
              <a:latin typeface="Arial MT"/>
              <a:cs typeface="Arial MT"/>
            </a:endParaRPr>
          </a:p>
          <a:p>
            <a:pPr marL="325120" indent="-213995">
              <a:lnSpc>
                <a:spcPct val="100000"/>
              </a:lnSpc>
              <a:spcBef>
                <a:spcPts val="359"/>
              </a:spcBef>
              <a:buChar char="–"/>
              <a:tabLst>
                <a:tab pos="325120" algn="l"/>
              </a:tabLst>
            </a:pPr>
            <a:r>
              <a:rPr sz="1800" dirty="0">
                <a:latin typeface="Arial MT"/>
                <a:cs typeface="Arial MT"/>
              </a:rPr>
              <a:t>Windows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(since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XP</a:t>
            </a:r>
            <a:r>
              <a:rPr sz="1800" spc="-5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SP2),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MacOS,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and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Linux</a:t>
            </a:r>
            <a:endParaRPr sz="1800" dirty="0">
              <a:latin typeface="Arial MT"/>
              <a:cs typeface="Arial MT"/>
            </a:endParaRPr>
          </a:p>
          <a:p>
            <a:pPr marL="325120" indent="-213995">
              <a:lnSpc>
                <a:spcPct val="100000"/>
              </a:lnSpc>
              <a:spcBef>
                <a:spcPts val="359"/>
              </a:spcBef>
              <a:buChar char="–"/>
              <a:tabLst>
                <a:tab pos="325120" algn="l"/>
              </a:tabLst>
            </a:pPr>
            <a:r>
              <a:rPr sz="1800" dirty="0">
                <a:solidFill>
                  <a:srgbClr val="FF0000"/>
                </a:solidFill>
                <a:latin typeface="Arial MT"/>
                <a:cs typeface="Arial MT"/>
              </a:rPr>
              <a:t>Don’t</a:t>
            </a:r>
            <a:r>
              <a:rPr sz="1800" spc="-15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1800" dirty="0">
                <a:solidFill>
                  <a:srgbClr val="FF0000"/>
                </a:solidFill>
                <a:latin typeface="Arial MT"/>
                <a:cs typeface="Arial MT"/>
              </a:rPr>
              <a:t>turn</a:t>
            </a:r>
            <a:r>
              <a:rPr sz="1800" spc="-1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1800" dirty="0">
                <a:solidFill>
                  <a:srgbClr val="FF0000"/>
                </a:solidFill>
                <a:latin typeface="Arial MT"/>
                <a:cs typeface="Arial MT"/>
              </a:rPr>
              <a:t>the</a:t>
            </a:r>
            <a:r>
              <a:rPr sz="1800" spc="-10" dirty="0">
                <a:solidFill>
                  <a:srgbClr val="FF0000"/>
                </a:solidFill>
                <a:latin typeface="Arial MT"/>
                <a:cs typeface="Arial MT"/>
              </a:rPr>
              <a:t> end-</a:t>
            </a:r>
            <a:r>
              <a:rPr sz="1800" dirty="0">
                <a:solidFill>
                  <a:srgbClr val="FF0000"/>
                </a:solidFill>
                <a:latin typeface="Arial MT"/>
                <a:cs typeface="Arial MT"/>
              </a:rPr>
              <a:t>user</a:t>
            </a:r>
            <a:r>
              <a:rPr sz="1800" spc="-1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1800" dirty="0">
                <a:solidFill>
                  <a:srgbClr val="FF0000"/>
                </a:solidFill>
                <a:latin typeface="Arial MT"/>
                <a:cs typeface="Arial MT"/>
              </a:rPr>
              <a:t>systems</a:t>
            </a:r>
            <a:r>
              <a:rPr sz="1800" spc="-1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1800" dirty="0">
                <a:solidFill>
                  <a:srgbClr val="FF0000"/>
                </a:solidFill>
                <a:latin typeface="Arial MT"/>
                <a:cs typeface="Arial MT"/>
              </a:rPr>
              <a:t>firewalls</a:t>
            </a:r>
            <a:r>
              <a:rPr sz="1800" spc="-1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1800" spc="-20" dirty="0">
                <a:solidFill>
                  <a:srgbClr val="FF0000"/>
                </a:solidFill>
                <a:latin typeface="Arial MT"/>
                <a:cs typeface="Arial MT"/>
              </a:rPr>
              <a:t>off!</a:t>
            </a:r>
            <a:endParaRPr sz="1800" dirty="0">
              <a:latin typeface="Arial MT"/>
              <a:cs typeface="Arial MT"/>
            </a:endParaRPr>
          </a:p>
          <a:p>
            <a:pPr marL="25400" marR="1363345">
              <a:lnSpc>
                <a:spcPct val="116599"/>
              </a:lnSpc>
            </a:pPr>
            <a:r>
              <a:rPr sz="2100" dirty="0">
                <a:latin typeface="Arial MT"/>
                <a:cs typeface="Arial MT"/>
              </a:rPr>
              <a:t>User</a:t>
            </a:r>
            <a:r>
              <a:rPr sz="2100" spc="-3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machines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don’t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get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viruses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without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users’</a:t>
            </a:r>
            <a:r>
              <a:rPr sz="2100" spc="-90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action </a:t>
            </a:r>
            <a:r>
              <a:rPr sz="2100" dirty="0">
                <a:latin typeface="Arial MT"/>
                <a:cs typeface="Arial MT"/>
              </a:rPr>
              <a:t>We've</a:t>
            </a:r>
            <a:r>
              <a:rPr sz="2100" spc="-3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already</a:t>
            </a:r>
            <a:r>
              <a:rPr sz="2100" spc="-3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discussed</a:t>
            </a:r>
            <a:r>
              <a:rPr sz="2100" spc="-3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how</a:t>
            </a:r>
            <a:r>
              <a:rPr sz="2100" spc="-3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firewalls</a:t>
            </a:r>
            <a:r>
              <a:rPr sz="2100" spc="-3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don’t</a:t>
            </a:r>
            <a:r>
              <a:rPr sz="2100" spc="-30" dirty="0">
                <a:latin typeface="Arial MT"/>
                <a:cs typeface="Arial MT"/>
              </a:rPr>
              <a:t> </a:t>
            </a:r>
            <a:r>
              <a:rPr sz="2100" spc="-20" dirty="0">
                <a:latin typeface="Arial MT"/>
                <a:cs typeface="Arial MT"/>
              </a:rPr>
              <a:t>help </a:t>
            </a:r>
            <a:endParaRPr lang="en-US" sz="2100" dirty="0">
              <a:latin typeface="Arial MT"/>
              <a:cs typeface="Arial MT"/>
            </a:endParaRPr>
          </a:p>
          <a:p>
            <a:pPr marL="25400" marR="1363345">
              <a:lnSpc>
                <a:spcPct val="116599"/>
              </a:lnSpc>
            </a:pPr>
            <a:r>
              <a:rPr sz="2100" dirty="0">
                <a:latin typeface="Arial MT"/>
                <a:cs typeface="Arial MT"/>
              </a:rPr>
              <a:t>People</a:t>
            </a:r>
            <a:r>
              <a:rPr sz="2100" spc="-3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still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design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networks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as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if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firewalls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would</a:t>
            </a:r>
            <a:r>
              <a:rPr sz="2100" spc="-20" dirty="0">
                <a:latin typeface="Arial MT"/>
                <a:cs typeface="Arial MT"/>
              </a:rPr>
              <a:t> help</a:t>
            </a:r>
            <a:endParaRPr sz="2100" dirty="0">
              <a:latin typeface="Arial MT"/>
              <a:cs typeface="Arial MT"/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46B4E209-D499-47C5-8401-F0EA41622C4A}"/>
              </a:ext>
            </a:extLst>
          </p:cNvPr>
          <p:cNvSpPr txBox="1"/>
          <p:nvPr/>
        </p:nvSpPr>
        <p:spPr>
          <a:xfrm>
            <a:off x="451534" y="3002618"/>
            <a:ext cx="12065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3" name="object 6">
            <a:extLst>
              <a:ext uri="{FF2B5EF4-FFF2-40B4-BE49-F238E27FC236}">
                <a16:creationId xmlns:a16="http://schemas.microsoft.com/office/drawing/2014/main" id="{F763D908-619F-435A-A0CA-EC1379566C12}"/>
              </a:ext>
            </a:extLst>
          </p:cNvPr>
          <p:cNvSpPr txBox="1"/>
          <p:nvPr/>
        </p:nvSpPr>
        <p:spPr>
          <a:xfrm>
            <a:off x="451534" y="3962801"/>
            <a:ext cx="120650" cy="1145540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2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415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1972931480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FA3ABF98-92EE-4579-855A-16B644C69099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76157934-35AE-405E-BE02-247372C9C4E8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CA98D34B-BB02-4740-AC84-36471A720259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88D16BFB-1F0A-4C34-A709-117B7FAF1BB7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23827D00-E739-47FD-86FA-B4F90B2510A0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0E94F410-13FC-4F07-B873-6B4D4C0F531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1384683"/>
            <a:ext cx="7635240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583690">
              <a:lnSpc>
                <a:spcPct val="100000"/>
              </a:lnSpc>
              <a:spcBef>
                <a:spcPts val="100"/>
              </a:spcBef>
            </a:pPr>
            <a:r>
              <a:rPr b="1" dirty="0"/>
              <a:t>Where</a:t>
            </a:r>
            <a:r>
              <a:rPr b="1" spc="-30" dirty="0"/>
              <a:t> </a:t>
            </a:r>
            <a:r>
              <a:rPr b="1" dirty="0"/>
              <a:t>to</a:t>
            </a:r>
            <a:r>
              <a:rPr b="1" spc="-15" dirty="0"/>
              <a:t> </a:t>
            </a:r>
            <a:r>
              <a:rPr b="1" dirty="0"/>
              <a:t>put</a:t>
            </a:r>
            <a:r>
              <a:rPr b="1" spc="-20" dirty="0"/>
              <a:t> </a:t>
            </a:r>
            <a:r>
              <a:rPr b="1" spc="-10" dirty="0"/>
              <a:t>Firewalls</a:t>
            </a: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455FE5DA-69F8-4422-81B4-0ACBC013CDB3}"/>
              </a:ext>
            </a:extLst>
          </p:cNvPr>
          <p:cNvSpPr txBox="1">
            <a:spLocks/>
          </p:cNvSpPr>
          <p:nvPr/>
        </p:nvSpPr>
        <p:spPr>
          <a:xfrm>
            <a:off x="820877" y="2211775"/>
            <a:ext cx="7724140" cy="3026470"/>
          </a:xfrm>
          <a:prstGeom prst="rect">
            <a:avLst/>
          </a:prstGeom>
        </p:spPr>
        <p:txBody>
          <a:bodyPr vert="horz" wrap="square" lIns="0" tIns="5842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400" marR="1011555">
              <a:lnSpc>
                <a:spcPct val="100000"/>
              </a:lnSpc>
              <a:spcBef>
                <a:spcPts val="100"/>
              </a:spcBef>
            </a:pPr>
            <a:r>
              <a:rPr lang="en-US" sz="2400" dirty="0"/>
              <a:t>Traditional</a:t>
            </a:r>
            <a:r>
              <a:rPr lang="en-US" sz="2400" spc="-45" dirty="0"/>
              <a:t> </a:t>
            </a:r>
            <a:r>
              <a:rPr lang="en-US" sz="2400" dirty="0"/>
              <a:t>recommendation</a:t>
            </a:r>
            <a:r>
              <a:rPr lang="en-US" sz="2400" spc="-45" dirty="0"/>
              <a:t> </a:t>
            </a:r>
            <a:r>
              <a:rPr lang="en-US" sz="2400" dirty="0"/>
              <a:t>for</a:t>
            </a:r>
            <a:r>
              <a:rPr lang="en-US" sz="2400" spc="-45" dirty="0"/>
              <a:t> </a:t>
            </a:r>
            <a:r>
              <a:rPr lang="en-US" sz="2400" dirty="0"/>
              <a:t>firewalls</a:t>
            </a:r>
            <a:r>
              <a:rPr lang="en-US" sz="2400" spc="-45" dirty="0"/>
              <a:t> </a:t>
            </a:r>
            <a:r>
              <a:rPr lang="en-US" sz="2400" dirty="0"/>
              <a:t>is</a:t>
            </a:r>
            <a:r>
              <a:rPr lang="en-US" sz="2400" spc="-45" dirty="0"/>
              <a:t> </a:t>
            </a:r>
            <a:r>
              <a:rPr lang="en-US" sz="2400" dirty="0"/>
              <a:t>based</a:t>
            </a:r>
            <a:r>
              <a:rPr lang="en-US" sz="2400" spc="-45" dirty="0"/>
              <a:t> </a:t>
            </a:r>
            <a:r>
              <a:rPr lang="en-US" sz="2400" dirty="0"/>
              <a:t>on</a:t>
            </a:r>
            <a:r>
              <a:rPr lang="en-US" sz="2400" spc="-40" dirty="0"/>
              <a:t> </a:t>
            </a:r>
            <a:r>
              <a:rPr lang="en-US" sz="2400" spc="-25" dirty="0"/>
              <a:t>old </a:t>
            </a:r>
            <a:r>
              <a:rPr lang="en-US" sz="2400" dirty="0"/>
              <a:t>experience</a:t>
            </a:r>
            <a:r>
              <a:rPr lang="en-US" sz="2400" spc="-30" dirty="0"/>
              <a:t> </a:t>
            </a:r>
            <a:r>
              <a:rPr lang="en-US" sz="2400" dirty="0"/>
              <a:t>with</a:t>
            </a:r>
            <a:r>
              <a:rPr lang="en-US" sz="2400" spc="-20" dirty="0"/>
              <a:t> </a:t>
            </a:r>
            <a:r>
              <a:rPr lang="en-US" sz="2400" dirty="0"/>
              <a:t>Windows</a:t>
            </a:r>
            <a:r>
              <a:rPr lang="en-US" sz="2400" spc="-15" dirty="0"/>
              <a:t> </a:t>
            </a:r>
            <a:r>
              <a:rPr lang="en-US" sz="2400" dirty="0"/>
              <a:t>prior</a:t>
            </a:r>
            <a:r>
              <a:rPr lang="en-US" sz="2400" spc="-20" dirty="0"/>
              <a:t> </a:t>
            </a:r>
            <a:r>
              <a:rPr lang="en-US" sz="2400" dirty="0"/>
              <a:t>to</a:t>
            </a:r>
            <a:r>
              <a:rPr lang="en-US" sz="2400" spc="-15" dirty="0"/>
              <a:t> </a:t>
            </a:r>
            <a:r>
              <a:rPr lang="en-US" sz="2400" dirty="0"/>
              <a:t>XP</a:t>
            </a:r>
            <a:r>
              <a:rPr lang="en-US" sz="2400" spc="-50" dirty="0"/>
              <a:t> </a:t>
            </a:r>
            <a:r>
              <a:rPr lang="en-US" sz="2400" dirty="0"/>
              <a:t>service</a:t>
            </a:r>
            <a:r>
              <a:rPr lang="en-US" sz="2400" spc="-20" dirty="0"/>
              <a:t> </a:t>
            </a:r>
            <a:r>
              <a:rPr lang="en-US" sz="2400" dirty="0"/>
              <a:t>pack</a:t>
            </a:r>
            <a:r>
              <a:rPr lang="en-US" sz="2400" spc="-15" dirty="0"/>
              <a:t> </a:t>
            </a:r>
            <a:r>
              <a:rPr lang="en-US" sz="2400" spc="-50" dirty="0"/>
              <a:t>2</a:t>
            </a:r>
            <a:endParaRPr lang="en-US" sz="2400" dirty="0"/>
          </a:p>
          <a:p>
            <a:pPr marL="110491" marR="17780" indent="0">
              <a:lnSpc>
                <a:spcPct val="100000"/>
              </a:lnSpc>
              <a:spcBef>
                <a:spcPts val="360"/>
              </a:spcBef>
              <a:buNone/>
            </a:pPr>
            <a:r>
              <a:rPr lang="en-US" baseline="9259" dirty="0"/>
              <a:t>–</a:t>
            </a:r>
            <a:r>
              <a:rPr lang="en-US" spc="254" baseline="9259" dirty="0"/>
              <a:t> </a:t>
            </a:r>
            <a:r>
              <a:rPr lang="en-US" sz="2000" dirty="0"/>
              <a:t>Windows</a:t>
            </a:r>
            <a:r>
              <a:rPr lang="en-US" sz="2000" spc="-20" dirty="0"/>
              <a:t> </a:t>
            </a:r>
            <a:r>
              <a:rPr lang="en-US" sz="2000" dirty="0"/>
              <a:t>machines</a:t>
            </a:r>
            <a:r>
              <a:rPr lang="en-US" sz="2000" spc="-15" dirty="0"/>
              <a:t> </a:t>
            </a:r>
            <a:r>
              <a:rPr lang="en-US" sz="2000" dirty="0"/>
              <a:t>would</a:t>
            </a:r>
            <a:r>
              <a:rPr lang="en-US" sz="2000" spc="-10" dirty="0"/>
              <a:t> </a:t>
            </a:r>
            <a:r>
              <a:rPr lang="en-US" sz="2000" dirty="0"/>
              <a:t>get</a:t>
            </a:r>
            <a:r>
              <a:rPr lang="en-US" sz="2000" spc="-15" dirty="0"/>
              <a:t> </a:t>
            </a:r>
            <a:r>
              <a:rPr lang="en-US" sz="2000" dirty="0"/>
              <a:t>infected</a:t>
            </a:r>
            <a:r>
              <a:rPr lang="en-US" sz="2000" spc="-15" dirty="0"/>
              <a:t> </a:t>
            </a:r>
            <a:r>
              <a:rPr lang="en-US" sz="2000" dirty="0"/>
              <a:t>from</a:t>
            </a:r>
            <a:r>
              <a:rPr lang="en-US" sz="2000" spc="-10" dirty="0"/>
              <a:t> </a:t>
            </a:r>
            <a:r>
              <a:rPr lang="en-US" sz="2000" dirty="0"/>
              <a:t>the</a:t>
            </a:r>
            <a:r>
              <a:rPr lang="en-US" sz="2000" spc="-10" dirty="0"/>
              <a:t> </a:t>
            </a:r>
            <a:r>
              <a:rPr lang="en-US" sz="2000" dirty="0"/>
              <a:t>Internet</a:t>
            </a:r>
            <a:r>
              <a:rPr lang="en-US" sz="2000" spc="-15" dirty="0"/>
              <a:t> </a:t>
            </a:r>
            <a:r>
              <a:rPr lang="en-US" sz="2000" dirty="0"/>
              <a:t>just</a:t>
            </a:r>
            <a:r>
              <a:rPr lang="en-US" sz="2000" spc="-15" dirty="0"/>
              <a:t> </a:t>
            </a:r>
            <a:r>
              <a:rPr lang="en-US" sz="2000" dirty="0"/>
              <a:t>by</a:t>
            </a:r>
            <a:r>
              <a:rPr lang="en-US" sz="2000" spc="-20" dirty="0"/>
              <a:t> </a:t>
            </a:r>
            <a:r>
              <a:rPr lang="en-US" sz="2000" dirty="0"/>
              <a:t>being</a:t>
            </a:r>
            <a:r>
              <a:rPr lang="en-US" sz="2000" spc="-15" dirty="0"/>
              <a:t> </a:t>
            </a:r>
            <a:r>
              <a:rPr lang="en-US" sz="2000" spc="-25" dirty="0"/>
              <a:t>on </a:t>
            </a:r>
            <a:r>
              <a:rPr lang="en-US" sz="2000" dirty="0"/>
              <a:t>the</a:t>
            </a:r>
            <a:r>
              <a:rPr lang="en-US" sz="2000" spc="-10" dirty="0"/>
              <a:t> network</a:t>
            </a:r>
            <a:endParaRPr lang="en-US" sz="2000" dirty="0"/>
          </a:p>
          <a:p>
            <a:pPr marL="25400" marR="329565">
              <a:lnSpc>
                <a:spcPct val="108300"/>
              </a:lnSpc>
              <a:spcBef>
                <a:spcPts val="210"/>
              </a:spcBef>
            </a:pPr>
            <a:r>
              <a:rPr lang="en-US" sz="2400" dirty="0"/>
              <a:t>Firewalls</a:t>
            </a:r>
            <a:r>
              <a:rPr lang="en-US" sz="2400" spc="-25" dirty="0"/>
              <a:t> </a:t>
            </a:r>
            <a:r>
              <a:rPr lang="en-US" sz="2400" dirty="0"/>
              <a:t>were</a:t>
            </a:r>
            <a:r>
              <a:rPr lang="en-US" sz="2400" spc="-20" dirty="0"/>
              <a:t> </a:t>
            </a:r>
            <a:r>
              <a:rPr lang="en-US" sz="2400" dirty="0"/>
              <a:t>placed</a:t>
            </a:r>
            <a:r>
              <a:rPr lang="en-US" sz="2400" spc="-20" dirty="0"/>
              <a:t> </a:t>
            </a:r>
            <a:r>
              <a:rPr lang="en-US" sz="2400" dirty="0"/>
              <a:t>to</a:t>
            </a:r>
            <a:r>
              <a:rPr lang="en-US" sz="2400" spc="-20" dirty="0"/>
              <a:t> </a:t>
            </a:r>
            <a:r>
              <a:rPr lang="en-US" sz="2400" dirty="0"/>
              <a:t>do</a:t>
            </a:r>
            <a:r>
              <a:rPr lang="en-US" sz="2400" spc="-20" dirty="0"/>
              <a:t> </a:t>
            </a:r>
            <a:r>
              <a:rPr lang="en-US" sz="2400" spc="-40" dirty="0"/>
              <a:t>NAT</a:t>
            </a:r>
            <a:r>
              <a:rPr lang="en-US" sz="2400" spc="-55" dirty="0"/>
              <a:t> </a:t>
            </a:r>
            <a:r>
              <a:rPr lang="en-US" sz="2400" dirty="0"/>
              <a:t>and</a:t>
            </a:r>
            <a:r>
              <a:rPr lang="en-US" sz="2400" spc="-20" dirty="0"/>
              <a:t> </a:t>
            </a:r>
            <a:r>
              <a:rPr lang="en-US" sz="2400" dirty="0"/>
              <a:t>to</a:t>
            </a:r>
            <a:r>
              <a:rPr lang="en-US" sz="2400" spc="-20" dirty="0"/>
              <a:t> </a:t>
            </a:r>
            <a:r>
              <a:rPr lang="en-US" sz="2400" dirty="0"/>
              <a:t>protect</a:t>
            </a:r>
            <a:r>
              <a:rPr lang="en-US" sz="2400" spc="-20" dirty="0"/>
              <a:t> </a:t>
            </a:r>
            <a:r>
              <a:rPr lang="en-US" sz="2400" dirty="0"/>
              <a:t>entire</a:t>
            </a:r>
            <a:r>
              <a:rPr lang="en-US" sz="2400" spc="-20" dirty="0"/>
              <a:t> </a:t>
            </a:r>
            <a:r>
              <a:rPr lang="en-US" sz="2400" spc="-10" dirty="0"/>
              <a:t>campus </a:t>
            </a:r>
            <a:r>
              <a:rPr lang="en-US" sz="2400" dirty="0"/>
              <a:t>This</a:t>
            </a:r>
            <a:r>
              <a:rPr lang="en-US" sz="2400" spc="-20" dirty="0"/>
              <a:t> </a:t>
            </a:r>
            <a:r>
              <a:rPr lang="en-US" sz="2400" dirty="0"/>
              <a:t>is</a:t>
            </a:r>
            <a:r>
              <a:rPr lang="en-US" sz="2400" spc="-15" dirty="0"/>
              <a:t> </a:t>
            </a:r>
            <a:r>
              <a:rPr lang="en-US" sz="2400" dirty="0"/>
              <a:t>a</a:t>
            </a:r>
            <a:r>
              <a:rPr lang="en-US" sz="2400" spc="-15" dirty="0"/>
              <a:t> </a:t>
            </a:r>
            <a:r>
              <a:rPr lang="en-US" sz="2400" dirty="0"/>
              <a:t>very</a:t>
            </a:r>
            <a:r>
              <a:rPr lang="en-US" sz="2400" spc="-15" dirty="0"/>
              <a:t> </a:t>
            </a:r>
            <a:r>
              <a:rPr lang="en-US" sz="2400" dirty="0"/>
              <a:t>“Corporate”</a:t>
            </a:r>
            <a:r>
              <a:rPr lang="en-US" sz="2400" spc="-20" dirty="0"/>
              <a:t> </a:t>
            </a:r>
            <a:r>
              <a:rPr lang="en-US" sz="2400" dirty="0"/>
              <a:t>approach</a:t>
            </a:r>
            <a:r>
              <a:rPr lang="en-US" sz="2400" spc="-15" dirty="0"/>
              <a:t> </a:t>
            </a:r>
            <a:r>
              <a:rPr lang="en-US" sz="2400" dirty="0"/>
              <a:t>and</a:t>
            </a:r>
            <a:r>
              <a:rPr lang="en-US" sz="2400" spc="-15" dirty="0"/>
              <a:t> </a:t>
            </a:r>
            <a:r>
              <a:rPr lang="en-US" sz="2400" dirty="0"/>
              <a:t>doesn’t</a:t>
            </a:r>
            <a:r>
              <a:rPr lang="en-US" sz="2400" spc="-15" dirty="0"/>
              <a:t> </a:t>
            </a:r>
            <a:r>
              <a:rPr lang="en-US" sz="2400" dirty="0"/>
              <a:t>allow</a:t>
            </a:r>
            <a:r>
              <a:rPr lang="en-US" sz="2400" spc="-20" dirty="0"/>
              <a:t> </a:t>
            </a:r>
            <a:r>
              <a:rPr lang="en-US" sz="2400" spc="-25" dirty="0"/>
              <a:t>for </a:t>
            </a:r>
            <a:r>
              <a:rPr lang="en-US" sz="2400" dirty="0"/>
              <a:t>innovation</a:t>
            </a:r>
            <a:r>
              <a:rPr lang="en-US" sz="2400" spc="-30" dirty="0"/>
              <a:t> </a:t>
            </a:r>
            <a:r>
              <a:rPr lang="en-US" sz="2400" dirty="0"/>
              <a:t>by</a:t>
            </a:r>
            <a:r>
              <a:rPr lang="en-US" sz="2400" spc="-25" dirty="0"/>
              <a:t> </a:t>
            </a:r>
            <a:r>
              <a:rPr lang="en-US" sz="2400" spc="-20" dirty="0"/>
              <a:t>users</a:t>
            </a:r>
            <a:endParaRPr lang="en-US" sz="2400" dirty="0"/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F5129FA7-658B-4995-A139-A8B85E6C3772}"/>
              </a:ext>
            </a:extLst>
          </p:cNvPr>
          <p:cNvSpPr txBox="1"/>
          <p:nvPr/>
        </p:nvSpPr>
        <p:spPr>
          <a:xfrm>
            <a:off x="576542" y="3448451"/>
            <a:ext cx="120650" cy="772160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20"/>
              </a:spcBef>
            </a:pPr>
            <a:endParaRPr sz="2100" dirty="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415"/>
              </a:spcBef>
            </a:pPr>
            <a:endParaRPr sz="2100" dirty="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186309544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D4900C1A-3A0D-4795-BF58-008C8556D7C6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C549F87D-A4D9-4E82-AE4F-F34FBE3BB5ED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F6A2025E-12EE-4B5D-988F-4BE8320BE086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B5899B17-6AF5-48BA-A0D3-2C624A10B254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061BA445-A5E0-4B30-AA85-17D75F33D719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3E4B25D6-B9CE-44C9-9B74-5F43B8EB388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43439" y="1419551"/>
            <a:ext cx="76352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26589">
              <a:lnSpc>
                <a:spcPct val="100000"/>
              </a:lnSpc>
              <a:spcBef>
                <a:spcPts val="100"/>
              </a:spcBef>
            </a:pPr>
            <a:r>
              <a:rPr dirty="0"/>
              <a:t>Firewall</a:t>
            </a:r>
            <a:r>
              <a:rPr spc="-40" dirty="0"/>
              <a:t> </a:t>
            </a:r>
            <a:r>
              <a:rPr spc="-10" dirty="0"/>
              <a:t>Placement</a:t>
            </a:r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A544DBB6-62FA-42CE-A0FF-0D2574594733}"/>
              </a:ext>
            </a:extLst>
          </p:cNvPr>
          <p:cNvSpPr txBox="1"/>
          <p:nvPr/>
        </p:nvSpPr>
        <p:spPr>
          <a:xfrm>
            <a:off x="465601" y="2261954"/>
            <a:ext cx="12065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E2659F1E-6D29-47AD-8C11-65FA7FA1ABC6}"/>
              </a:ext>
            </a:extLst>
          </p:cNvPr>
          <p:cNvSpPr txBox="1"/>
          <p:nvPr/>
        </p:nvSpPr>
        <p:spPr>
          <a:xfrm>
            <a:off x="692477" y="2138515"/>
            <a:ext cx="7606030" cy="298799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400" marR="196215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Arial MT"/>
                <a:cs typeface="Arial MT"/>
              </a:rPr>
              <a:t>Firewalls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don’t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protect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users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from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getting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viruses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that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come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spc="-25" dirty="0">
                <a:latin typeface="Arial MT"/>
                <a:cs typeface="Arial MT"/>
              </a:rPr>
              <a:t>via </a:t>
            </a:r>
            <a:r>
              <a:rPr sz="2400" dirty="0">
                <a:latin typeface="Arial MT"/>
                <a:cs typeface="Arial MT"/>
              </a:rPr>
              <a:t>the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two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most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common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mechanisms</a:t>
            </a:r>
            <a:endParaRPr sz="2400" dirty="0">
              <a:latin typeface="Arial MT"/>
              <a:cs typeface="Arial MT"/>
            </a:endParaRPr>
          </a:p>
          <a:p>
            <a:pPr marL="325120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325120" algn="l"/>
              </a:tabLst>
            </a:pPr>
            <a:r>
              <a:rPr sz="2000" dirty="0">
                <a:latin typeface="Arial MT"/>
                <a:cs typeface="Arial MT"/>
              </a:rPr>
              <a:t>“clicked</a:t>
            </a:r>
            <a:r>
              <a:rPr sz="2000" spc="-3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links”</a:t>
            </a:r>
            <a:r>
              <a:rPr sz="2000" spc="-3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while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web</a:t>
            </a:r>
            <a:r>
              <a:rPr sz="2000" spc="-35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browsing</a:t>
            </a:r>
            <a:endParaRPr sz="2000" dirty="0">
              <a:latin typeface="Arial MT"/>
              <a:cs typeface="Arial MT"/>
            </a:endParaRPr>
          </a:p>
          <a:p>
            <a:pPr marL="325120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325120" algn="l"/>
              </a:tabLst>
            </a:pPr>
            <a:r>
              <a:rPr sz="2000" dirty="0">
                <a:latin typeface="Arial MT"/>
                <a:cs typeface="Arial MT"/>
              </a:rPr>
              <a:t>Email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attachments</a:t>
            </a:r>
            <a:endParaRPr sz="2000" dirty="0">
              <a:latin typeface="Arial MT"/>
              <a:cs typeface="Arial MT"/>
            </a:endParaRPr>
          </a:p>
          <a:p>
            <a:pPr marL="325120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325120" algn="l"/>
              </a:tabLst>
            </a:pPr>
            <a:r>
              <a:rPr sz="2000" dirty="0">
                <a:latin typeface="Arial MT"/>
                <a:cs typeface="Arial MT"/>
              </a:rPr>
              <a:t>Both</a:t>
            </a:r>
            <a:r>
              <a:rPr sz="2000" spc="-3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are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encrypted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and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firewalls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won't</a:t>
            </a:r>
            <a:r>
              <a:rPr sz="2000" spc="-20" dirty="0">
                <a:latin typeface="Arial MT"/>
                <a:cs typeface="Arial MT"/>
              </a:rPr>
              <a:t> help</a:t>
            </a:r>
            <a:endParaRPr sz="2000" dirty="0">
              <a:latin typeface="Arial MT"/>
              <a:cs typeface="Arial MT"/>
            </a:endParaRPr>
          </a:p>
          <a:p>
            <a:pPr marL="25400" marR="17780">
              <a:lnSpc>
                <a:spcPct val="100000"/>
              </a:lnSpc>
              <a:spcBef>
                <a:spcPts val="420"/>
              </a:spcBef>
              <a:tabLst>
                <a:tab pos="894080" algn="l"/>
              </a:tabLst>
            </a:pPr>
            <a:r>
              <a:rPr sz="2400" dirty="0">
                <a:latin typeface="Arial MT"/>
                <a:cs typeface="Arial MT"/>
              </a:rPr>
              <a:t>As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bandwidth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increases,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in-</a:t>
            </a:r>
            <a:r>
              <a:rPr sz="2400" dirty="0">
                <a:latin typeface="Arial MT"/>
                <a:cs typeface="Arial MT"/>
              </a:rPr>
              <a:t>line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firewalls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limit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performance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for</a:t>
            </a:r>
            <a:r>
              <a:rPr sz="2400" spc="-25" dirty="0">
                <a:latin typeface="Arial MT"/>
                <a:cs typeface="Arial MT"/>
              </a:rPr>
              <a:t> all </a:t>
            </a:r>
            <a:r>
              <a:rPr sz="2400" spc="-10" dirty="0">
                <a:latin typeface="Arial MT"/>
                <a:cs typeface="Arial MT"/>
              </a:rPr>
              <a:t>users.</a:t>
            </a:r>
            <a:r>
              <a:rPr sz="2400" dirty="0">
                <a:latin typeface="Arial MT"/>
                <a:cs typeface="Arial MT"/>
              </a:rPr>
              <a:t>	This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gets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to</a:t>
            </a:r>
            <a:r>
              <a:rPr sz="2400" spc="-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be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bigger</a:t>
            </a:r>
            <a:r>
              <a:rPr sz="2400" spc="-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problem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at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higher</a:t>
            </a:r>
            <a:r>
              <a:rPr sz="2400" spc="-5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speeds.</a:t>
            </a:r>
            <a:endParaRPr sz="2400" dirty="0">
              <a:latin typeface="Arial MT"/>
              <a:cs typeface="Arial MT"/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F691C211-1714-4420-994A-83B7DB0687EE}"/>
              </a:ext>
            </a:extLst>
          </p:cNvPr>
          <p:cNvSpPr txBox="1"/>
          <p:nvPr/>
        </p:nvSpPr>
        <p:spPr>
          <a:xfrm>
            <a:off x="465601" y="3915431"/>
            <a:ext cx="12065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257089291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5F3B63CD-E2EB-4722-958F-1E889D57B070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0CCFBC56-7970-484A-A90C-0764B94D0AAC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394F0EA2-4076-4207-84EC-E02486096E89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E4F9945B-79E0-4565-8863-8BD059034B69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53EE1193-2995-4C0A-A0D7-5E8C249FB689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01FFCD03-3F32-4A7E-9CD5-3B42D0E1FA7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939546" y="1135887"/>
            <a:ext cx="4759554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Traditional</a:t>
            </a:r>
            <a:r>
              <a:rPr spc="-220" dirty="0"/>
              <a:t> </a:t>
            </a:r>
            <a:r>
              <a:rPr spc="-10" dirty="0"/>
              <a:t>Design</a:t>
            </a:r>
          </a:p>
        </p:txBody>
      </p:sp>
      <p:grpSp>
        <p:nvGrpSpPr>
          <p:cNvPr id="10" name="object 3">
            <a:extLst>
              <a:ext uri="{FF2B5EF4-FFF2-40B4-BE49-F238E27FC236}">
                <a16:creationId xmlns:a16="http://schemas.microsoft.com/office/drawing/2014/main" id="{08F26D28-9BBF-49F9-ABF6-A808086CD741}"/>
              </a:ext>
            </a:extLst>
          </p:cNvPr>
          <p:cNvGrpSpPr/>
          <p:nvPr/>
        </p:nvGrpSpPr>
        <p:grpSpPr>
          <a:xfrm>
            <a:off x="5718226" y="2596991"/>
            <a:ext cx="1506220" cy="1143000"/>
            <a:chOff x="5717273" y="1325056"/>
            <a:chExt cx="1506220" cy="1143000"/>
          </a:xfrm>
        </p:grpSpPr>
        <p:pic>
          <p:nvPicPr>
            <p:cNvPr id="11" name="object 4">
              <a:extLst>
                <a:ext uri="{FF2B5EF4-FFF2-40B4-BE49-F238E27FC236}">
                  <a16:creationId xmlns:a16="http://schemas.microsoft.com/office/drawing/2014/main" id="{A9F4CD55-705F-4945-8FBF-09389F8456B3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705571" y="1621436"/>
              <a:ext cx="290213" cy="186673"/>
            </a:xfrm>
            <a:prstGeom prst="rect">
              <a:avLst/>
            </a:prstGeom>
          </p:spPr>
        </p:pic>
        <p:sp>
          <p:nvSpPr>
            <p:cNvPr id="12" name="object 5">
              <a:extLst>
                <a:ext uri="{FF2B5EF4-FFF2-40B4-BE49-F238E27FC236}">
                  <a16:creationId xmlns:a16="http://schemas.microsoft.com/office/drawing/2014/main" id="{85D51D32-DA7C-4CC1-8208-2C3240301C48}"/>
                </a:ext>
              </a:extLst>
            </p:cNvPr>
            <p:cNvSpPr/>
            <p:nvPr/>
          </p:nvSpPr>
          <p:spPr>
            <a:xfrm>
              <a:off x="6704634" y="1621436"/>
              <a:ext cx="264795" cy="161925"/>
            </a:xfrm>
            <a:custGeom>
              <a:avLst/>
              <a:gdLst/>
              <a:ahLst/>
              <a:cxnLst/>
              <a:rect l="l" t="t" r="r" b="b"/>
              <a:pathLst>
                <a:path w="264795" h="161925">
                  <a:moveTo>
                    <a:pt x="0" y="56883"/>
                  </a:moveTo>
                  <a:lnTo>
                    <a:pt x="80645" y="0"/>
                  </a:lnTo>
                  <a:lnTo>
                    <a:pt x="264248" y="106210"/>
                  </a:lnTo>
                  <a:lnTo>
                    <a:pt x="180009" y="161645"/>
                  </a:lnTo>
                  <a:lnTo>
                    <a:pt x="0" y="56883"/>
                  </a:lnTo>
                  <a:close/>
                </a:path>
              </a:pathLst>
            </a:custGeom>
            <a:ln w="685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6">
              <a:extLst>
                <a:ext uri="{FF2B5EF4-FFF2-40B4-BE49-F238E27FC236}">
                  <a16:creationId xmlns:a16="http://schemas.microsoft.com/office/drawing/2014/main" id="{22054696-523D-4FAC-8F69-2BA068217078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873893" y="1567359"/>
              <a:ext cx="349100" cy="152361"/>
            </a:xfrm>
            <a:prstGeom prst="rect">
              <a:avLst/>
            </a:prstGeom>
          </p:spPr>
        </p:pic>
        <p:sp>
          <p:nvSpPr>
            <p:cNvPr id="14" name="object 7">
              <a:extLst>
                <a:ext uri="{FF2B5EF4-FFF2-40B4-BE49-F238E27FC236}">
                  <a16:creationId xmlns:a16="http://schemas.microsoft.com/office/drawing/2014/main" id="{70859B21-FED6-4001-89C0-6D7B81A21AB6}"/>
                </a:ext>
              </a:extLst>
            </p:cNvPr>
            <p:cNvSpPr/>
            <p:nvPr/>
          </p:nvSpPr>
          <p:spPr>
            <a:xfrm>
              <a:off x="6865785" y="1562762"/>
              <a:ext cx="271780" cy="5080"/>
            </a:xfrm>
            <a:custGeom>
              <a:avLst/>
              <a:gdLst/>
              <a:ahLst/>
              <a:cxnLst/>
              <a:rect l="l" t="t" r="r" b="b"/>
              <a:pathLst>
                <a:path w="271779" h="5080">
                  <a:moveTo>
                    <a:pt x="271411" y="0"/>
                  </a:moveTo>
                  <a:lnTo>
                    <a:pt x="0" y="0"/>
                  </a:lnTo>
                  <a:lnTo>
                    <a:pt x="4610" y="4064"/>
                  </a:lnTo>
                  <a:lnTo>
                    <a:pt x="4610" y="4597"/>
                  </a:lnTo>
                  <a:lnTo>
                    <a:pt x="5219" y="4597"/>
                  </a:lnTo>
                  <a:lnTo>
                    <a:pt x="5727" y="5041"/>
                  </a:lnTo>
                  <a:lnTo>
                    <a:pt x="262750" y="5041"/>
                  </a:lnTo>
                  <a:lnTo>
                    <a:pt x="263512" y="4597"/>
                  </a:lnTo>
                  <a:lnTo>
                    <a:pt x="264604" y="4597"/>
                  </a:lnTo>
                  <a:lnTo>
                    <a:pt x="264604" y="3975"/>
                  </a:lnTo>
                  <a:lnTo>
                    <a:pt x="271411" y="0"/>
                  </a:lnTo>
                  <a:close/>
                </a:path>
              </a:pathLst>
            </a:custGeom>
            <a:solidFill>
              <a:srgbClr val="F2F2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8">
              <a:extLst>
                <a:ext uri="{FF2B5EF4-FFF2-40B4-BE49-F238E27FC236}">
                  <a16:creationId xmlns:a16="http://schemas.microsoft.com/office/drawing/2014/main" id="{389F2568-C19F-4F2F-975B-A9995C6B5720}"/>
                </a:ext>
              </a:extLst>
            </p:cNvPr>
            <p:cNvSpPr/>
            <p:nvPr/>
          </p:nvSpPr>
          <p:spPr>
            <a:xfrm>
              <a:off x="6856996" y="1555205"/>
              <a:ext cx="293370" cy="9525"/>
            </a:xfrm>
            <a:custGeom>
              <a:avLst/>
              <a:gdLst/>
              <a:ahLst/>
              <a:cxnLst/>
              <a:rect l="l" t="t" r="r" b="b"/>
              <a:pathLst>
                <a:path w="293370" h="9525">
                  <a:moveTo>
                    <a:pt x="293204" y="0"/>
                  </a:moveTo>
                  <a:lnTo>
                    <a:pt x="0" y="0"/>
                  </a:lnTo>
                  <a:lnTo>
                    <a:pt x="6273" y="5397"/>
                  </a:lnTo>
                  <a:lnTo>
                    <a:pt x="10452" y="8991"/>
                  </a:lnTo>
                  <a:lnTo>
                    <a:pt x="277736" y="8991"/>
                  </a:lnTo>
                  <a:lnTo>
                    <a:pt x="283908" y="5397"/>
                  </a:lnTo>
                  <a:lnTo>
                    <a:pt x="286385" y="3962"/>
                  </a:lnTo>
                  <a:lnTo>
                    <a:pt x="293204" y="0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9">
              <a:extLst>
                <a:ext uri="{FF2B5EF4-FFF2-40B4-BE49-F238E27FC236}">
                  <a16:creationId xmlns:a16="http://schemas.microsoft.com/office/drawing/2014/main" id="{4AF8AFDC-8CD4-4694-BB83-BB944D38DE27}"/>
                </a:ext>
              </a:extLst>
            </p:cNvPr>
            <p:cNvSpPr/>
            <p:nvPr/>
          </p:nvSpPr>
          <p:spPr>
            <a:xfrm>
              <a:off x="6848614" y="1548004"/>
              <a:ext cx="314325" cy="9525"/>
            </a:xfrm>
            <a:custGeom>
              <a:avLst/>
              <a:gdLst/>
              <a:ahLst/>
              <a:cxnLst/>
              <a:rect l="l" t="t" r="r" b="b"/>
              <a:pathLst>
                <a:path w="314325" h="9525">
                  <a:moveTo>
                    <a:pt x="313969" y="0"/>
                  </a:moveTo>
                  <a:lnTo>
                    <a:pt x="0" y="0"/>
                  </a:lnTo>
                  <a:lnTo>
                    <a:pt x="4178" y="3594"/>
                  </a:lnTo>
                  <a:lnTo>
                    <a:pt x="10464" y="8991"/>
                  </a:lnTo>
                  <a:lnTo>
                    <a:pt x="298500" y="8991"/>
                  </a:lnTo>
                  <a:lnTo>
                    <a:pt x="305282" y="5041"/>
                  </a:lnTo>
                  <a:lnTo>
                    <a:pt x="307784" y="3594"/>
                  </a:lnTo>
                  <a:lnTo>
                    <a:pt x="313969" y="0"/>
                  </a:lnTo>
                  <a:close/>
                </a:path>
              </a:pathLst>
            </a:custGeom>
            <a:solidFill>
              <a:srgbClr val="F0F0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D708B240-9812-4D56-B1AF-5DB3228D65AF}"/>
                </a:ext>
              </a:extLst>
            </p:cNvPr>
            <p:cNvSpPr/>
            <p:nvPr/>
          </p:nvSpPr>
          <p:spPr>
            <a:xfrm>
              <a:off x="6844423" y="1544398"/>
              <a:ext cx="324485" cy="5080"/>
            </a:xfrm>
            <a:custGeom>
              <a:avLst/>
              <a:gdLst/>
              <a:ahLst/>
              <a:cxnLst/>
              <a:rect l="l" t="t" r="r" b="b"/>
              <a:pathLst>
                <a:path w="324484" h="5080">
                  <a:moveTo>
                    <a:pt x="324372" y="0"/>
                  </a:moveTo>
                  <a:lnTo>
                    <a:pt x="0" y="0"/>
                  </a:lnTo>
                  <a:lnTo>
                    <a:pt x="5865" y="5041"/>
                  </a:lnTo>
                  <a:lnTo>
                    <a:pt x="315700" y="5041"/>
                  </a:lnTo>
                  <a:lnTo>
                    <a:pt x="324372" y="0"/>
                  </a:lnTo>
                  <a:close/>
                </a:path>
              </a:pathLst>
            </a:custGeom>
            <a:solidFill>
              <a:srgbClr val="EFEF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1">
              <a:extLst>
                <a:ext uri="{FF2B5EF4-FFF2-40B4-BE49-F238E27FC236}">
                  <a16:creationId xmlns:a16="http://schemas.microsoft.com/office/drawing/2014/main" id="{954349CB-ADEC-431A-8BCF-E3B8CC279852}"/>
                </a:ext>
              </a:extLst>
            </p:cNvPr>
            <p:cNvSpPr/>
            <p:nvPr/>
          </p:nvSpPr>
          <p:spPr>
            <a:xfrm>
              <a:off x="6837146" y="1536879"/>
              <a:ext cx="338455" cy="9525"/>
            </a:xfrm>
            <a:custGeom>
              <a:avLst/>
              <a:gdLst/>
              <a:ahLst/>
              <a:cxnLst/>
              <a:rect l="l" t="t" r="r" b="b"/>
              <a:pathLst>
                <a:path w="338454" h="9525">
                  <a:moveTo>
                    <a:pt x="338023" y="2540"/>
                  </a:moveTo>
                  <a:lnTo>
                    <a:pt x="336384" y="2540"/>
                  </a:lnTo>
                  <a:lnTo>
                    <a:pt x="336384" y="0"/>
                  </a:lnTo>
                  <a:lnTo>
                    <a:pt x="0" y="0"/>
                  </a:lnTo>
                  <a:lnTo>
                    <a:pt x="0" y="2540"/>
                  </a:lnTo>
                  <a:lnTo>
                    <a:pt x="2959" y="2540"/>
                  </a:lnTo>
                  <a:lnTo>
                    <a:pt x="2959" y="5080"/>
                  </a:lnTo>
                  <a:lnTo>
                    <a:pt x="4419" y="5080"/>
                  </a:lnTo>
                  <a:lnTo>
                    <a:pt x="8953" y="8966"/>
                  </a:lnTo>
                  <a:lnTo>
                    <a:pt x="329158" y="8966"/>
                  </a:lnTo>
                  <a:lnTo>
                    <a:pt x="335826" y="5080"/>
                  </a:lnTo>
                  <a:lnTo>
                    <a:pt x="338023" y="5080"/>
                  </a:lnTo>
                  <a:lnTo>
                    <a:pt x="338023" y="2540"/>
                  </a:lnTo>
                  <a:close/>
                </a:path>
              </a:pathLst>
            </a:custGeom>
            <a:solidFill>
              <a:srgbClr val="EEEE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2">
              <a:extLst>
                <a:ext uri="{FF2B5EF4-FFF2-40B4-BE49-F238E27FC236}">
                  <a16:creationId xmlns:a16="http://schemas.microsoft.com/office/drawing/2014/main" id="{7A34301C-E403-4715-AD79-091C89CCE174}"/>
                </a:ext>
              </a:extLst>
            </p:cNvPr>
            <p:cNvSpPr/>
            <p:nvPr/>
          </p:nvSpPr>
          <p:spPr>
            <a:xfrm>
              <a:off x="6832117" y="1529259"/>
              <a:ext cx="338455" cy="8890"/>
            </a:xfrm>
            <a:custGeom>
              <a:avLst/>
              <a:gdLst/>
              <a:ahLst/>
              <a:cxnLst/>
              <a:rect l="l" t="t" r="r" b="b"/>
              <a:pathLst>
                <a:path w="338454" h="8890">
                  <a:moveTo>
                    <a:pt x="338150" y="5080"/>
                  </a:moveTo>
                  <a:lnTo>
                    <a:pt x="335991" y="5080"/>
                  </a:lnTo>
                  <a:lnTo>
                    <a:pt x="333819" y="5080"/>
                  </a:lnTo>
                  <a:lnTo>
                    <a:pt x="333819" y="3810"/>
                  </a:lnTo>
                  <a:lnTo>
                    <a:pt x="330568" y="3810"/>
                  </a:lnTo>
                  <a:lnTo>
                    <a:pt x="330568" y="0"/>
                  </a:lnTo>
                  <a:lnTo>
                    <a:pt x="3213" y="0"/>
                  </a:lnTo>
                  <a:lnTo>
                    <a:pt x="3213" y="3810"/>
                  </a:lnTo>
                  <a:lnTo>
                    <a:pt x="0" y="3810"/>
                  </a:lnTo>
                  <a:lnTo>
                    <a:pt x="0" y="5080"/>
                  </a:lnTo>
                  <a:lnTo>
                    <a:pt x="1333" y="5080"/>
                  </a:lnTo>
                  <a:lnTo>
                    <a:pt x="1333" y="6350"/>
                  </a:lnTo>
                  <a:lnTo>
                    <a:pt x="2819" y="6350"/>
                  </a:lnTo>
                  <a:lnTo>
                    <a:pt x="2819" y="8890"/>
                  </a:lnTo>
                  <a:lnTo>
                    <a:pt x="338150" y="8890"/>
                  </a:lnTo>
                  <a:lnTo>
                    <a:pt x="338150" y="5080"/>
                  </a:lnTo>
                  <a:close/>
                </a:path>
              </a:pathLst>
            </a:custGeom>
            <a:solidFill>
              <a:srgbClr val="EDED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13">
              <a:extLst>
                <a:ext uri="{FF2B5EF4-FFF2-40B4-BE49-F238E27FC236}">
                  <a16:creationId xmlns:a16="http://schemas.microsoft.com/office/drawing/2014/main" id="{2D483BEF-6A35-4A73-B702-3A2CC55C7809}"/>
                </a:ext>
              </a:extLst>
            </p:cNvPr>
            <p:cNvSpPr/>
            <p:nvPr/>
          </p:nvSpPr>
          <p:spPr>
            <a:xfrm>
              <a:off x="6835927" y="1522439"/>
              <a:ext cx="326390" cy="9525"/>
            </a:xfrm>
            <a:custGeom>
              <a:avLst/>
              <a:gdLst/>
              <a:ahLst/>
              <a:cxnLst/>
              <a:rect l="l" t="t" r="r" b="b"/>
              <a:pathLst>
                <a:path w="326390" h="9525">
                  <a:moveTo>
                    <a:pt x="326148" y="9004"/>
                  </a:moveTo>
                  <a:lnTo>
                    <a:pt x="319379" y="5041"/>
                  </a:lnTo>
                  <a:lnTo>
                    <a:pt x="316928" y="3606"/>
                  </a:lnTo>
                  <a:lnTo>
                    <a:pt x="310756" y="0"/>
                  </a:lnTo>
                  <a:lnTo>
                    <a:pt x="15151" y="0"/>
                  </a:lnTo>
                  <a:lnTo>
                    <a:pt x="9080" y="3606"/>
                  </a:lnTo>
                  <a:lnTo>
                    <a:pt x="6667" y="5041"/>
                  </a:lnTo>
                  <a:lnTo>
                    <a:pt x="0" y="9004"/>
                  </a:lnTo>
                  <a:lnTo>
                    <a:pt x="326148" y="9004"/>
                  </a:lnTo>
                  <a:close/>
                </a:path>
              </a:pathLst>
            </a:custGeom>
            <a:solidFill>
              <a:srgbClr val="ECEC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14">
              <a:extLst>
                <a:ext uri="{FF2B5EF4-FFF2-40B4-BE49-F238E27FC236}">
                  <a16:creationId xmlns:a16="http://schemas.microsoft.com/office/drawing/2014/main" id="{FC822977-FB8F-4ECA-ADFF-E0620B0E8675}"/>
                </a:ext>
              </a:extLst>
            </p:cNvPr>
            <p:cNvSpPr/>
            <p:nvPr/>
          </p:nvSpPr>
          <p:spPr>
            <a:xfrm>
              <a:off x="6848649" y="1518845"/>
              <a:ext cx="300990" cy="5080"/>
            </a:xfrm>
            <a:custGeom>
              <a:avLst/>
              <a:gdLst/>
              <a:ahLst/>
              <a:cxnLst/>
              <a:rect l="l" t="t" r="r" b="b"/>
              <a:pathLst>
                <a:path w="300990" h="5080">
                  <a:moveTo>
                    <a:pt x="291904" y="0"/>
                  </a:moveTo>
                  <a:lnTo>
                    <a:pt x="8486" y="0"/>
                  </a:lnTo>
                  <a:lnTo>
                    <a:pt x="0" y="5041"/>
                  </a:lnTo>
                  <a:lnTo>
                    <a:pt x="300518" y="5041"/>
                  </a:lnTo>
                  <a:lnTo>
                    <a:pt x="291904" y="0"/>
                  </a:lnTo>
                  <a:close/>
                </a:path>
              </a:pathLst>
            </a:custGeom>
            <a:solidFill>
              <a:srgbClr val="EBEB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15">
              <a:extLst>
                <a:ext uri="{FF2B5EF4-FFF2-40B4-BE49-F238E27FC236}">
                  <a16:creationId xmlns:a16="http://schemas.microsoft.com/office/drawing/2014/main" id="{1D223038-AD46-4161-B9E7-C0D7117ECCD1}"/>
                </a:ext>
              </a:extLst>
            </p:cNvPr>
            <p:cNvSpPr/>
            <p:nvPr/>
          </p:nvSpPr>
          <p:spPr>
            <a:xfrm>
              <a:off x="6854710" y="1511644"/>
              <a:ext cx="288290" cy="8890"/>
            </a:xfrm>
            <a:custGeom>
              <a:avLst/>
              <a:gdLst/>
              <a:ahLst/>
              <a:cxnLst/>
              <a:rect l="l" t="t" r="r" b="b"/>
              <a:pathLst>
                <a:path w="288290" h="8890">
                  <a:moveTo>
                    <a:pt x="288290" y="8636"/>
                  </a:moveTo>
                  <a:lnTo>
                    <a:pt x="282143" y="5041"/>
                  </a:lnTo>
                  <a:lnTo>
                    <a:pt x="279679" y="3594"/>
                  </a:lnTo>
                  <a:lnTo>
                    <a:pt x="273532" y="0"/>
                  </a:lnTo>
                  <a:lnTo>
                    <a:pt x="14541" y="0"/>
                  </a:lnTo>
                  <a:lnTo>
                    <a:pt x="8496" y="3594"/>
                  </a:lnTo>
                  <a:lnTo>
                    <a:pt x="6946" y="4508"/>
                  </a:lnTo>
                  <a:lnTo>
                    <a:pt x="6057" y="5041"/>
                  </a:lnTo>
                  <a:lnTo>
                    <a:pt x="0" y="8636"/>
                  </a:lnTo>
                  <a:lnTo>
                    <a:pt x="288290" y="8636"/>
                  </a:lnTo>
                  <a:close/>
                </a:path>
              </a:pathLst>
            </a:custGeom>
            <a:solidFill>
              <a:srgbClr val="EAEA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16">
              <a:extLst>
                <a:ext uri="{FF2B5EF4-FFF2-40B4-BE49-F238E27FC236}">
                  <a16:creationId xmlns:a16="http://schemas.microsoft.com/office/drawing/2014/main" id="{0CC72A3B-0D1E-4020-8104-49EEDD387AB6}"/>
                </a:ext>
              </a:extLst>
            </p:cNvPr>
            <p:cNvSpPr/>
            <p:nvPr/>
          </p:nvSpPr>
          <p:spPr>
            <a:xfrm>
              <a:off x="6866840" y="1507682"/>
              <a:ext cx="264160" cy="5715"/>
            </a:xfrm>
            <a:custGeom>
              <a:avLst/>
              <a:gdLst/>
              <a:ahLst/>
              <a:cxnLst/>
              <a:rect l="l" t="t" r="r" b="b"/>
              <a:pathLst>
                <a:path w="264159" h="5715">
                  <a:moveTo>
                    <a:pt x="254642" y="0"/>
                  </a:moveTo>
                  <a:lnTo>
                    <a:pt x="9084" y="0"/>
                  </a:lnTo>
                  <a:lnTo>
                    <a:pt x="0" y="5397"/>
                  </a:lnTo>
                  <a:lnTo>
                    <a:pt x="263863" y="5397"/>
                  </a:lnTo>
                  <a:lnTo>
                    <a:pt x="254642" y="0"/>
                  </a:lnTo>
                  <a:close/>
                </a:path>
              </a:pathLst>
            </a:custGeom>
            <a:solidFill>
              <a:srgbClr val="E9E9E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4" name="object 17">
              <a:extLst>
                <a:ext uri="{FF2B5EF4-FFF2-40B4-BE49-F238E27FC236}">
                  <a16:creationId xmlns:a16="http://schemas.microsoft.com/office/drawing/2014/main" id="{4A3F72D8-56FE-4E2B-A002-CD5C1FE72835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872890" y="1435279"/>
              <a:ext cx="251674" cy="74206"/>
            </a:xfrm>
            <a:prstGeom prst="rect">
              <a:avLst/>
            </a:prstGeom>
          </p:spPr>
        </p:pic>
        <p:sp>
          <p:nvSpPr>
            <p:cNvPr id="25" name="object 18">
              <a:extLst>
                <a:ext uri="{FF2B5EF4-FFF2-40B4-BE49-F238E27FC236}">
                  <a16:creationId xmlns:a16="http://schemas.microsoft.com/office/drawing/2014/main" id="{8CE66A01-4DD4-4814-9C0B-52CE178BD68D}"/>
                </a:ext>
              </a:extLst>
            </p:cNvPr>
            <p:cNvSpPr/>
            <p:nvPr/>
          </p:nvSpPr>
          <p:spPr>
            <a:xfrm>
              <a:off x="6832079" y="1435317"/>
              <a:ext cx="344805" cy="201295"/>
            </a:xfrm>
            <a:custGeom>
              <a:avLst/>
              <a:gdLst/>
              <a:ahLst/>
              <a:cxnLst/>
              <a:rect l="l" t="t" r="r" b="b"/>
              <a:pathLst>
                <a:path w="344804" h="201294">
                  <a:moveTo>
                    <a:pt x="177838" y="201244"/>
                  </a:moveTo>
                  <a:lnTo>
                    <a:pt x="344525" y="104406"/>
                  </a:lnTo>
                  <a:lnTo>
                    <a:pt x="165595" y="0"/>
                  </a:lnTo>
                  <a:lnTo>
                    <a:pt x="0" y="98285"/>
                  </a:lnTo>
                  <a:lnTo>
                    <a:pt x="39531" y="132244"/>
                  </a:lnTo>
                  <a:lnTo>
                    <a:pt x="82708" y="160970"/>
                  </a:lnTo>
                  <a:lnTo>
                    <a:pt x="128991" y="184094"/>
                  </a:lnTo>
                  <a:lnTo>
                    <a:pt x="177838" y="201244"/>
                  </a:lnTo>
                  <a:close/>
                </a:path>
              </a:pathLst>
            </a:custGeom>
            <a:ln w="685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6" name="object 19">
              <a:extLst>
                <a:ext uri="{FF2B5EF4-FFF2-40B4-BE49-F238E27FC236}">
                  <a16:creationId xmlns:a16="http://schemas.microsoft.com/office/drawing/2014/main" id="{BB45A0C9-2C3A-4F63-A566-56468C08EDF6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701208" y="1328933"/>
              <a:ext cx="478821" cy="479176"/>
            </a:xfrm>
            <a:prstGeom prst="rect">
              <a:avLst/>
            </a:prstGeom>
          </p:spPr>
        </p:pic>
        <p:sp>
          <p:nvSpPr>
            <p:cNvPr id="27" name="object 20">
              <a:extLst>
                <a:ext uri="{FF2B5EF4-FFF2-40B4-BE49-F238E27FC236}">
                  <a16:creationId xmlns:a16="http://schemas.microsoft.com/office/drawing/2014/main" id="{83632BC2-4D18-40CC-9F56-B74FCDEF1310}"/>
                </a:ext>
              </a:extLst>
            </p:cNvPr>
            <p:cNvSpPr/>
            <p:nvPr/>
          </p:nvSpPr>
          <p:spPr>
            <a:xfrm>
              <a:off x="6832041" y="1349135"/>
              <a:ext cx="190500" cy="361950"/>
            </a:xfrm>
            <a:custGeom>
              <a:avLst/>
              <a:gdLst/>
              <a:ahLst/>
              <a:cxnLst/>
              <a:rect l="l" t="t" r="r" b="b"/>
              <a:pathLst>
                <a:path w="190500" h="361950">
                  <a:moveTo>
                    <a:pt x="0" y="184619"/>
                  </a:moveTo>
                  <a:lnTo>
                    <a:pt x="0" y="258457"/>
                  </a:lnTo>
                  <a:lnTo>
                    <a:pt x="39345" y="292608"/>
                  </a:lnTo>
                  <a:lnTo>
                    <a:pt x="82481" y="321376"/>
                  </a:lnTo>
                  <a:lnTo>
                    <a:pt x="128867" y="344454"/>
                  </a:lnTo>
                  <a:lnTo>
                    <a:pt x="177965" y="361530"/>
                  </a:lnTo>
                  <a:lnTo>
                    <a:pt x="177965" y="287578"/>
                  </a:lnTo>
                  <a:lnTo>
                    <a:pt x="128901" y="270468"/>
                  </a:lnTo>
                  <a:lnTo>
                    <a:pt x="82534" y="247400"/>
                  </a:lnTo>
                  <a:lnTo>
                    <a:pt x="39390" y="218682"/>
                  </a:lnTo>
                  <a:lnTo>
                    <a:pt x="0" y="184619"/>
                  </a:lnTo>
                  <a:close/>
                </a:path>
                <a:path w="190500" h="361950">
                  <a:moveTo>
                    <a:pt x="40474" y="0"/>
                  </a:moveTo>
                  <a:lnTo>
                    <a:pt x="40474" y="173850"/>
                  </a:lnTo>
                  <a:lnTo>
                    <a:pt x="73635" y="202120"/>
                  </a:lnTo>
                  <a:lnTo>
                    <a:pt x="109947" y="225817"/>
                  </a:lnTo>
                  <a:lnTo>
                    <a:pt x="148949" y="244682"/>
                  </a:lnTo>
                  <a:lnTo>
                    <a:pt x="190182" y="258457"/>
                  </a:lnTo>
                  <a:lnTo>
                    <a:pt x="190182" y="86144"/>
                  </a:lnTo>
                  <a:lnTo>
                    <a:pt x="149522" y="70676"/>
                  </a:lnTo>
                  <a:lnTo>
                    <a:pt x="110809" y="51044"/>
                  </a:lnTo>
                  <a:lnTo>
                    <a:pt x="74355" y="27426"/>
                  </a:lnTo>
                  <a:lnTo>
                    <a:pt x="40474" y="0"/>
                  </a:lnTo>
                  <a:close/>
                </a:path>
              </a:pathLst>
            </a:custGeom>
            <a:solidFill>
              <a:srgbClr val="BFBF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8" name="object 21">
              <a:extLst>
                <a:ext uri="{FF2B5EF4-FFF2-40B4-BE49-F238E27FC236}">
                  <a16:creationId xmlns:a16="http://schemas.microsoft.com/office/drawing/2014/main" id="{075FDE99-2248-451F-A6AB-CAFCB61A332B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907225" y="1377098"/>
              <a:ext cx="114998" cy="208413"/>
            </a:xfrm>
            <a:prstGeom prst="rect">
              <a:avLst/>
            </a:prstGeom>
          </p:spPr>
        </p:pic>
        <p:sp>
          <p:nvSpPr>
            <p:cNvPr id="29" name="object 22">
              <a:extLst>
                <a:ext uri="{FF2B5EF4-FFF2-40B4-BE49-F238E27FC236}">
                  <a16:creationId xmlns:a16="http://schemas.microsoft.com/office/drawing/2014/main" id="{F2C10656-930A-4599-9D75-65BC5E2D6BB4}"/>
                </a:ext>
              </a:extLst>
            </p:cNvPr>
            <p:cNvSpPr/>
            <p:nvPr/>
          </p:nvSpPr>
          <p:spPr>
            <a:xfrm>
              <a:off x="6872401" y="1349288"/>
              <a:ext cx="149860" cy="259079"/>
            </a:xfrm>
            <a:custGeom>
              <a:avLst/>
              <a:gdLst/>
              <a:ahLst/>
              <a:cxnLst/>
              <a:rect l="l" t="t" r="r" b="b"/>
              <a:pathLst>
                <a:path w="149859" h="259080">
                  <a:moveTo>
                    <a:pt x="149758" y="258470"/>
                  </a:moveTo>
                  <a:lnTo>
                    <a:pt x="108588" y="244541"/>
                  </a:lnTo>
                  <a:lnTo>
                    <a:pt x="69611" y="225582"/>
                  </a:lnTo>
                  <a:lnTo>
                    <a:pt x="33268" y="201829"/>
                  </a:lnTo>
                  <a:lnTo>
                    <a:pt x="0" y="173520"/>
                  </a:lnTo>
                  <a:lnTo>
                    <a:pt x="0" y="0"/>
                  </a:lnTo>
                  <a:lnTo>
                    <a:pt x="33981" y="27361"/>
                  </a:lnTo>
                  <a:lnTo>
                    <a:pt x="70426" y="50977"/>
                  </a:lnTo>
                  <a:lnTo>
                    <a:pt x="109097" y="70612"/>
                  </a:lnTo>
                  <a:lnTo>
                    <a:pt x="149758" y="86029"/>
                  </a:lnTo>
                  <a:lnTo>
                    <a:pt x="149758" y="258470"/>
                  </a:lnTo>
                  <a:close/>
                </a:path>
              </a:pathLst>
            </a:custGeom>
            <a:ln w="68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0" name="object 23">
              <a:extLst>
                <a:ext uri="{FF2B5EF4-FFF2-40B4-BE49-F238E27FC236}">
                  <a16:creationId xmlns:a16="http://schemas.microsoft.com/office/drawing/2014/main" id="{82CCFFBF-CC48-4B7F-AC6A-3D6569799DFE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828653" y="1355765"/>
              <a:ext cx="261184" cy="358377"/>
            </a:xfrm>
            <a:prstGeom prst="rect">
              <a:avLst/>
            </a:prstGeom>
          </p:spPr>
        </p:pic>
        <p:sp>
          <p:nvSpPr>
            <p:cNvPr id="31" name="object 24">
              <a:extLst>
                <a:ext uri="{FF2B5EF4-FFF2-40B4-BE49-F238E27FC236}">
                  <a16:creationId xmlns:a16="http://schemas.microsoft.com/office/drawing/2014/main" id="{501ABB3B-7AE6-48E0-8BC0-05D520568FA2}"/>
                </a:ext>
              </a:extLst>
            </p:cNvPr>
            <p:cNvSpPr/>
            <p:nvPr/>
          </p:nvSpPr>
          <p:spPr>
            <a:xfrm>
              <a:off x="6704634" y="1332359"/>
              <a:ext cx="472440" cy="472440"/>
            </a:xfrm>
            <a:custGeom>
              <a:avLst/>
              <a:gdLst/>
              <a:ahLst/>
              <a:cxnLst/>
              <a:rect l="l" t="t" r="r" b="b"/>
              <a:pathLst>
                <a:path w="472440" h="472439">
                  <a:moveTo>
                    <a:pt x="305282" y="378358"/>
                  </a:moveTo>
                  <a:lnTo>
                    <a:pt x="471970" y="281520"/>
                  </a:lnTo>
                  <a:lnTo>
                    <a:pt x="471970" y="207365"/>
                  </a:lnTo>
                  <a:lnTo>
                    <a:pt x="416890" y="175323"/>
                  </a:lnTo>
                  <a:lnTo>
                    <a:pt x="416890" y="73799"/>
                  </a:lnTo>
                  <a:lnTo>
                    <a:pt x="300964" y="6121"/>
                  </a:lnTo>
                  <a:lnTo>
                    <a:pt x="247319" y="21247"/>
                  </a:lnTo>
                  <a:lnTo>
                    <a:pt x="210604" y="0"/>
                  </a:lnTo>
                  <a:lnTo>
                    <a:pt x="167767" y="16929"/>
                  </a:lnTo>
                  <a:lnTo>
                    <a:pt x="167767" y="178206"/>
                  </a:lnTo>
                  <a:lnTo>
                    <a:pt x="127444" y="201244"/>
                  </a:lnTo>
                  <a:lnTo>
                    <a:pt x="127444" y="275399"/>
                  </a:lnTo>
                  <a:lnTo>
                    <a:pt x="166776" y="309308"/>
                  </a:lnTo>
                  <a:lnTo>
                    <a:pt x="209886" y="337951"/>
                  </a:lnTo>
                  <a:lnTo>
                    <a:pt x="256235" y="361058"/>
                  </a:lnTo>
                  <a:lnTo>
                    <a:pt x="305282" y="378358"/>
                  </a:lnTo>
                  <a:close/>
                </a:path>
                <a:path w="472440" h="472439">
                  <a:moveTo>
                    <a:pt x="0" y="345960"/>
                  </a:moveTo>
                  <a:lnTo>
                    <a:pt x="80645" y="289077"/>
                  </a:lnTo>
                  <a:lnTo>
                    <a:pt x="264248" y="395287"/>
                  </a:lnTo>
                  <a:lnTo>
                    <a:pt x="264248" y="422998"/>
                  </a:lnTo>
                  <a:lnTo>
                    <a:pt x="180009" y="472325"/>
                  </a:lnTo>
                  <a:lnTo>
                    <a:pt x="0" y="367563"/>
                  </a:lnTo>
                  <a:lnTo>
                    <a:pt x="0" y="345960"/>
                  </a:lnTo>
                  <a:close/>
                </a:path>
              </a:pathLst>
            </a:custGeom>
            <a:ln w="1427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2" name="object 25">
              <a:extLst>
                <a:ext uri="{FF2B5EF4-FFF2-40B4-BE49-F238E27FC236}">
                  <a16:creationId xmlns:a16="http://schemas.microsoft.com/office/drawing/2014/main" id="{3853A280-43EE-428F-A86E-855CEB00070F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924233" y="1614959"/>
              <a:ext cx="78697" cy="70052"/>
            </a:xfrm>
            <a:prstGeom prst="rect">
              <a:avLst/>
            </a:prstGeom>
          </p:spPr>
        </p:pic>
        <p:pic>
          <p:nvPicPr>
            <p:cNvPr id="33" name="object 26">
              <a:extLst>
                <a:ext uri="{FF2B5EF4-FFF2-40B4-BE49-F238E27FC236}">
                  <a16:creationId xmlns:a16="http://schemas.microsoft.com/office/drawing/2014/main" id="{72834AC3-016F-41E9-9C26-1D82C6917AE8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6887340" y="1384013"/>
              <a:ext cx="115563" cy="208123"/>
            </a:xfrm>
            <a:prstGeom prst="rect">
              <a:avLst/>
            </a:prstGeom>
          </p:spPr>
        </p:pic>
        <p:sp>
          <p:nvSpPr>
            <p:cNvPr id="34" name="object 27">
              <a:extLst>
                <a:ext uri="{FF2B5EF4-FFF2-40B4-BE49-F238E27FC236}">
                  <a16:creationId xmlns:a16="http://schemas.microsoft.com/office/drawing/2014/main" id="{0EAC5891-1C0F-4887-BE33-F8E9CD920A0A}"/>
                </a:ext>
              </a:extLst>
            </p:cNvPr>
            <p:cNvSpPr/>
            <p:nvPr/>
          </p:nvSpPr>
          <p:spPr>
            <a:xfrm>
              <a:off x="5731560" y="1714324"/>
              <a:ext cx="1035050" cy="739775"/>
            </a:xfrm>
            <a:custGeom>
              <a:avLst/>
              <a:gdLst/>
              <a:ahLst/>
              <a:cxnLst/>
              <a:rect l="l" t="t" r="r" b="b"/>
              <a:pathLst>
                <a:path w="1035050" h="739775">
                  <a:moveTo>
                    <a:pt x="1034643" y="0"/>
                  </a:moveTo>
                  <a:lnTo>
                    <a:pt x="0" y="739432"/>
                  </a:lnTo>
                </a:path>
              </a:pathLst>
            </a:custGeom>
            <a:ln w="2843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5" name="object 28">
            <a:extLst>
              <a:ext uri="{FF2B5EF4-FFF2-40B4-BE49-F238E27FC236}">
                <a16:creationId xmlns:a16="http://schemas.microsoft.com/office/drawing/2014/main" id="{3B7242F7-9264-4B16-9B16-2B3C97A0762B}"/>
              </a:ext>
            </a:extLst>
          </p:cNvPr>
          <p:cNvSpPr txBox="1"/>
          <p:nvPr/>
        </p:nvSpPr>
        <p:spPr>
          <a:xfrm>
            <a:off x="5053813" y="2332755"/>
            <a:ext cx="923290" cy="6648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95"/>
              </a:spcBef>
            </a:pPr>
            <a:r>
              <a:rPr sz="1050" dirty="0">
                <a:latin typeface="Arial MT"/>
                <a:cs typeface="Arial MT"/>
              </a:rPr>
              <a:t>Port</a:t>
            </a:r>
            <a:r>
              <a:rPr sz="1050" spc="-45" dirty="0">
                <a:latin typeface="Arial MT"/>
                <a:cs typeface="Arial MT"/>
              </a:rPr>
              <a:t> </a:t>
            </a:r>
            <a:r>
              <a:rPr sz="1050" spc="-10" dirty="0">
                <a:latin typeface="Arial MT"/>
                <a:cs typeface="Arial MT"/>
              </a:rPr>
              <a:t>configured </a:t>
            </a:r>
            <a:r>
              <a:rPr sz="1050" dirty="0">
                <a:latin typeface="Arial MT"/>
                <a:cs typeface="Arial MT"/>
              </a:rPr>
              <a:t>on</a:t>
            </a:r>
            <a:r>
              <a:rPr sz="1050" spc="-40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router</a:t>
            </a:r>
            <a:r>
              <a:rPr sz="1050" spc="-35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as</a:t>
            </a:r>
            <a:r>
              <a:rPr sz="1050" spc="-35" dirty="0">
                <a:latin typeface="Arial MT"/>
                <a:cs typeface="Arial MT"/>
              </a:rPr>
              <a:t> </a:t>
            </a:r>
            <a:r>
              <a:rPr sz="1050" spc="-50" dirty="0">
                <a:latin typeface="Arial MT"/>
                <a:cs typeface="Arial MT"/>
              </a:rPr>
              <a:t>a </a:t>
            </a:r>
            <a:r>
              <a:rPr sz="1050" spc="-10" dirty="0">
                <a:latin typeface="Arial MT"/>
                <a:cs typeface="Arial MT"/>
              </a:rPr>
              <a:t>mirrored</a:t>
            </a:r>
            <a:r>
              <a:rPr sz="1050" spc="-15" dirty="0">
                <a:latin typeface="Arial MT"/>
                <a:cs typeface="Arial MT"/>
              </a:rPr>
              <a:t> </a:t>
            </a:r>
            <a:r>
              <a:rPr sz="1050" spc="-25" dirty="0">
                <a:latin typeface="Arial MT"/>
                <a:cs typeface="Arial MT"/>
              </a:rPr>
              <a:t>or SPAN</a:t>
            </a:r>
            <a:r>
              <a:rPr sz="1050" spc="-40" dirty="0">
                <a:latin typeface="Arial MT"/>
                <a:cs typeface="Arial MT"/>
              </a:rPr>
              <a:t> </a:t>
            </a:r>
            <a:r>
              <a:rPr sz="1050" spc="-20" dirty="0">
                <a:latin typeface="Arial MT"/>
                <a:cs typeface="Arial MT"/>
              </a:rPr>
              <a:t>port</a:t>
            </a:r>
            <a:endParaRPr sz="1050">
              <a:latin typeface="Arial MT"/>
              <a:cs typeface="Arial MT"/>
            </a:endParaRPr>
          </a:p>
        </p:txBody>
      </p:sp>
      <p:grpSp>
        <p:nvGrpSpPr>
          <p:cNvPr id="36" name="object 29">
            <a:extLst>
              <a:ext uri="{FF2B5EF4-FFF2-40B4-BE49-F238E27FC236}">
                <a16:creationId xmlns:a16="http://schemas.microsoft.com/office/drawing/2014/main" id="{F9CFBE6C-1B3B-4DCF-88A7-A3D1C2B8BFEE}"/>
              </a:ext>
            </a:extLst>
          </p:cNvPr>
          <p:cNvGrpSpPr/>
          <p:nvPr/>
        </p:nvGrpSpPr>
        <p:grpSpPr>
          <a:xfrm>
            <a:off x="2558148" y="2988329"/>
            <a:ext cx="4305935" cy="1941830"/>
            <a:chOff x="2557195" y="1716394"/>
            <a:chExt cx="4305935" cy="1941830"/>
          </a:xfrm>
        </p:grpSpPr>
        <p:sp>
          <p:nvSpPr>
            <p:cNvPr id="37" name="object 30">
              <a:extLst>
                <a:ext uri="{FF2B5EF4-FFF2-40B4-BE49-F238E27FC236}">
                  <a16:creationId xmlns:a16="http://schemas.microsoft.com/office/drawing/2014/main" id="{1069190D-83D0-41E0-9C4B-3E42E8517D02}"/>
                </a:ext>
              </a:extLst>
            </p:cNvPr>
            <p:cNvSpPr/>
            <p:nvPr/>
          </p:nvSpPr>
          <p:spPr>
            <a:xfrm>
              <a:off x="5813996" y="1721156"/>
              <a:ext cx="293370" cy="292735"/>
            </a:xfrm>
            <a:custGeom>
              <a:avLst/>
              <a:gdLst/>
              <a:ahLst/>
              <a:cxnLst/>
              <a:rect l="l" t="t" r="r" b="b"/>
              <a:pathLst>
                <a:path w="293370" h="292735">
                  <a:moveTo>
                    <a:pt x="0" y="0"/>
                  </a:moveTo>
                  <a:lnTo>
                    <a:pt x="293039" y="292684"/>
                  </a:lnTo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1">
              <a:extLst>
                <a:ext uri="{FF2B5EF4-FFF2-40B4-BE49-F238E27FC236}">
                  <a16:creationId xmlns:a16="http://schemas.microsoft.com/office/drawing/2014/main" id="{D8E9D910-3B81-4975-BC08-05CA618CD133}"/>
                </a:ext>
              </a:extLst>
            </p:cNvPr>
            <p:cNvSpPr/>
            <p:nvPr/>
          </p:nvSpPr>
          <p:spPr>
            <a:xfrm>
              <a:off x="6076797" y="1983602"/>
              <a:ext cx="80645" cy="80645"/>
            </a:xfrm>
            <a:custGeom>
              <a:avLst/>
              <a:gdLst/>
              <a:ahLst/>
              <a:cxnLst/>
              <a:rect l="l" t="t" r="r" b="b"/>
              <a:pathLst>
                <a:path w="80645" h="80644">
                  <a:moveTo>
                    <a:pt x="53644" y="0"/>
                  </a:moveTo>
                  <a:lnTo>
                    <a:pt x="0" y="53644"/>
                  </a:lnTo>
                  <a:lnTo>
                    <a:pt x="80276" y="80276"/>
                  </a:lnTo>
                  <a:lnTo>
                    <a:pt x="5364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2">
              <a:extLst>
                <a:ext uri="{FF2B5EF4-FFF2-40B4-BE49-F238E27FC236}">
                  <a16:creationId xmlns:a16="http://schemas.microsoft.com/office/drawing/2014/main" id="{E2ED5AFE-3B85-42A9-AB6B-DEB5800E15B5}"/>
                </a:ext>
              </a:extLst>
            </p:cNvPr>
            <p:cNvSpPr/>
            <p:nvPr/>
          </p:nvSpPr>
          <p:spPr>
            <a:xfrm>
              <a:off x="5539270" y="2551609"/>
              <a:ext cx="210820" cy="12065"/>
            </a:xfrm>
            <a:custGeom>
              <a:avLst/>
              <a:gdLst/>
              <a:ahLst/>
              <a:cxnLst/>
              <a:rect l="l" t="t" r="r" b="b"/>
              <a:pathLst>
                <a:path w="210820" h="12064">
                  <a:moveTo>
                    <a:pt x="210312" y="0"/>
                  </a:moveTo>
                  <a:lnTo>
                    <a:pt x="0" y="0"/>
                  </a:lnTo>
                  <a:lnTo>
                    <a:pt x="0" y="1270"/>
                  </a:lnTo>
                  <a:lnTo>
                    <a:pt x="9613" y="1270"/>
                  </a:lnTo>
                  <a:lnTo>
                    <a:pt x="9613" y="6350"/>
                  </a:lnTo>
                  <a:lnTo>
                    <a:pt x="18592" y="6350"/>
                  </a:lnTo>
                  <a:lnTo>
                    <a:pt x="37160" y="11595"/>
                  </a:lnTo>
                  <a:lnTo>
                    <a:pt x="173164" y="11595"/>
                  </a:lnTo>
                  <a:lnTo>
                    <a:pt x="191706" y="6350"/>
                  </a:lnTo>
                  <a:lnTo>
                    <a:pt x="200710" y="6350"/>
                  </a:lnTo>
                  <a:lnTo>
                    <a:pt x="200710" y="1270"/>
                  </a:lnTo>
                  <a:lnTo>
                    <a:pt x="210312" y="1270"/>
                  </a:lnTo>
                  <a:lnTo>
                    <a:pt x="210312" y="0"/>
                  </a:lnTo>
                  <a:close/>
                </a:path>
              </a:pathLst>
            </a:custGeom>
            <a:solidFill>
              <a:srgbClr val="FCFCF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33">
              <a:extLst>
                <a:ext uri="{FF2B5EF4-FFF2-40B4-BE49-F238E27FC236}">
                  <a16:creationId xmlns:a16="http://schemas.microsoft.com/office/drawing/2014/main" id="{7C366BFE-5AFE-4770-B52C-3B39850A7D38}"/>
                </a:ext>
              </a:extLst>
            </p:cNvPr>
            <p:cNvSpPr/>
            <p:nvPr/>
          </p:nvSpPr>
          <p:spPr>
            <a:xfrm>
              <a:off x="5520106" y="2542325"/>
              <a:ext cx="248920" cy="11430"/>
            </a:xfrm>
            <a:custGeom>
              <a:avLst/>
              <a:gdLst/>
              <a:ahLst/>
              <a:cxnLst/>
              <a:rect l="l" t="t" r="r" b="b"/>
              <a:pathLst>
                <a:path w="248920" h="11430">
                  <a:moveTo>
                    <a:pt x="248640" y="0"/>
                  </a:moveTo>
                  <a:lnTo>
                    <a:pt x="0" y="0"/>
                  </a:lnTo>
                  <a:lnTo>
                    <a:pt x="9029" y="4673"/>
                  </a:lnTo>
                  <a:lnTo>
                    <a:pt x="21120" y="10934"/>
                  </a:lnTo>
                  <a:lnTo>
                    <a:pt x="21894" y="11150"/>
                  </a:lnTo>
                  <a:lnTo>
                    <a:pt x="226745" y="11150"/>
                  </a:lnTo>
                  <a:lnTo>
                    <a:pt x="227520" y="10934"/>
                  </a:lnTo>
                  <a:lnTo>
                    <a:pt x="236118" y="6477"/>
                  </a:lnTo>
                  <a:lnTo>
                    <a:pt x="239610" y="4673"/>
                  </a:lnTo>
                  <a:lnTo>
                    <a:pt x="248640" y="0"/>
                  </a:lnTo>
                  <a:close/>
                </a:path>
              </a:pathLst>
            </a:custGeom>
            <a:solidFill>
              <a:srgbClr val="FBFBF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34">
              <a:extLst>
                <a:ext uri="{FF2B5EF4-FFF2-40B4-BE49-F238E27FC236}">
                  <a16:creationId xmlns:a16="http://schemas.microsoft.com/office/drawing/2014/main" id="{C1585BAB-6425-4640-BF64-F61562CF2562}"/>
                </a:ext>
              </a:extLst>
            </p:cNvPr>
            <p:cNvSpPr/>
            <p:nvPr/>
          </p:nvSpPr>
          <p:spPr>
            <a:xfrm>
              <a:off x="5511056" y="2537639"/>
              <a:ext cx="267335" cy="6985"/>
            </a:xfrm>
            <a:custGeom>
              <a:avLst/>
              <a:gdLst/>
              <a:ahLst/>
              <a:cxnLst/>
              <a:rect l="l" t="t" r="r" b="b"/>
              <a:pathLst>
                <a:path w="267335" h="6985">
                  <a:moveTo>
                    <a:pt x="266754" y="0"/>
                  </a:moveTo>
                  <a:lnTo>
                    <a:pt x="0" y="0"/>
                  </a:lnTo>
                  <a:lnTo>
                    <a:pt x="12516" y="6476"/>
                  </a:lnTo>
                  <a:lnTo>
                    <a:pt x="254238" y="6476"/>
                  </a:lnTo>
                  <a:lnTo>
                    <a:pt x="266754" y="0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35">
              <a:extLst>
                <a:ext uri="{FF2B5EF4-FFF2-40B4-BE49-F238E27FC236}">
                  <a16:creationId xmlns:a16="http://schemas.microsoft.com/office/drawing/2014/main" id="{53907B20-F66A-400E-AD29-460D6EC87E7D}"/>
                </a:ext>
              </a:extLst>
            </p:cNvPr>
            <p:cNvSpPr/>
            <p:nvPr/>
          </p:nvSpPr>
          <p:spPr>
            <a:xfrm>
              <a:off x="5495328" y="2527924"/>
              <a:ext cx="298450" cy="11430"/>
            </a:xfrm>
            <a:custGeom>
              <a:avLst/>
              <a:gdLst/>
              <a:ahLst/>
              <a:cxnLst/>
              <a:rect l="l" t="t" r="r" b="b"/>
              <a:pathLst>
                <a:path w="298450" h="11430">
                  <a:moveTo>
                    <a:pt x="298196" y="0"/>
                  </a:moveTo>
                  <a:lnTo>
                    <a:pt x="0" y="0"/>
                  </a:lnTo>
                  <a:lnTo>
                    <a:pt x="4521" y="3924"/>
                  </a:lnTo>
                  <a:lnTo>
                    <a:pt x="9461" y="6477"/>
                  </a:lnTo>
                  <a:lnTo>
                    <a:pt x="18516" y="11163"/>
                  </a:lnTo>
                  <a:lnTo>
                    <a:pt x="279679" y="11163"/>
                  </a:lnTo>
                  <a:lnTo>
                    <a:pt x="288721" y="6477"/>
                  </a:lnTo>
                  <a:lnTo>
                    <a:pt x="292214" y="4673"/>
                  </a:lnTo>
                  <a:lnTo>
                    <a:pt x="293674" y="3924"/>
                  </a:lnTo>
                  <a:lnTo>
                    <a:pt x="298196" y="0"/>
                  </a:lnTo>
                  <a:close/>
                </a:path>
              </a:pathLst>
            </a:custGeom>
            <a:solidFill>
              <a:srgbClr val="F9F9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36">
              <a:extLst>
                <a:ext uri="{FF2B5EF4-FFF2-40B4-BE49-F238E27FC236}">
                  <a16:creationId xmlns:a16="http://schemas.microsoft.com/office/drawing/2014/main" id="{A577AE23-DD81-4E46-ADAB-D32C961E5A54}"/>
                </a:ext>
              </a:extLst>
            </p:cNvPr>
            <p:cNvSpPr/>
            <p:nvPr/>
          </p:nvSpPr>
          <p:spPr>
            <a:xfrm>
              <a:off x="5484101" y="2518195"/>
              <a:ext cx="320675" cy="12065"/>
            </a:xfrm>
            <a:custGeom>
              <a:avLst/>
              <a:gdLst/>
              <a:ahLst/>
              <a:cxnLst/>
              <a:rect l="l" t="t" r="r" b="b"/>
              <a:pathLst>
                <a:path w="320675" h="12064">
                  <a:moveTo>
                    <a:pt x="320649" y="0"/>
                  </a:moveTo>
                  <a:lnTo>
                    <a:pt x="0" y="0"/>
                  </a:lnTo>
                  <a:lnTo>
                    <a:pt x="5410" y="4686"/>
                  </a:lnTo>
                  <a:lnTo>
                    <a:pt x="13309" y="11531"/>
                  </a:lnTo>
                  <a:lnTo>
                    <a:pt x="307340" y="11531"/>
                  </a:lnTo>
                  <a:lnTo>
                    <a:pt x="313156" y="6489"/>
                  </a:lnTo>
                  <a:lnTo>
                    <a:pt x="315239" y="4686"/>
                  </a:lnTo>
                  <a:lnTo>
                    <a:pt x="320649" y="0"/>
                  </a:lnTo>
                  <a:close/>
                </a:path>
              </a:pathLst>
            </a:custGeom>
            <a:solidFill>
              <a:srgbClr val="F8F8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37">
              <a:extLst>
                <a:ext uri="{FF2B5EF4-FFF2-40B4-BE49-F238E27FC236}">
                  <a16:creationId xmlns:a16="http://schemas.microsoft.com/office/drawing/2014/main" id="{EBAD6259-DEDF-4199-ACB9-B45354C13028}"/>
                </a:ext>
              </a:extLst>
            </p:cNvPr>
            <p:cNvSpPr/>
            <p:nvPr/>
          </p:nvSpPr>
          <p:spPr>
            <a:xfrm>
              <a:off x="5472900" y="2508480"/>
              <a:ext cx="343535" cy="12065"/>
            </a:xfrm>
            <a:custGeom>
              <a:avLst/>
              <a:gdLst/>
              <a:ahLst/>
              <a:cxnLst/>
              <a:rect l="l" t="t" r="r" b="b"/>
              <a:pathLst>
                <a:path w="343535" h="12064">
                  <a:moveTo>
                    <a:pt x="343052" y="0"/>
                  </a:moveTo>
                  <a:lnTo>
                    <a:pt x="0" y="0"/>
                  </a:lnTo>
                  <a:lnTo>
                    <a:pt x="5816" y="5041"/>
                  </a:lnTo>
                  <a:lnTo>
                    <a:pt x="13284" y="11518"/>
                  </a:lnTo>
                  <a:lnTo>
                    <a:pt x="329768" y="11518"/>
                  </a:lnTo>
                  <a:lnTo>
                    <a:pt x="335153" y="6845"/>
                  </a:lnTo>
                  <a:lnTo>
                    <a:pt x="337235" y="5041"/>
                  </a:lnTo>
                  <a:lnTo>
                    <a:pt x="343052" y="0"/>
                  </a:lnTo>
                  <a:close/>
                </a:path>
              </a:pathLst>
            </a:custGeom>
            <a:solidFill>
              <a:srgbClr val="F7F7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38">
              <a:extLst>
                <a:ext uri="{FF2B5EF4-FFF2-40B4-BE49-F238E27FC236}">
                  <a16:creationId xmlns:a16="http://schemas.microsoft.com/office/drawing/2014/main" id="{4130FC66-3C75-46A3-85A2-05E820EBD19F}"/>
                </a:ext>
              </a:extLst>
            </p:cNvPr>
            <p:cNvSpPr/>
            <p:nvPr/>
          </p:nvSpPr>
          <p:spPr>
            <a:xfrm>
              <a:off x="5467782" y="2503349"/>
              <a:ext cx="353695" cy="6350"/>
            </a:xfrm>
            <a:custGeom>
              <a:avLst/>
              <a:gdLst/>
              <a:ahLst/>
              <a:cxnLst/>
              <a:rect l="l" t="t" r="r" b="b"/>
              <a:pathLst>
                <a:path w="353695" h="6350">
                  <a:moveTo>
                    <a:pt x="353288" y="0"/>
                  </a:moveTo>
                  <a:lnTo>
                    <a:pt x="0" y="0"/>
                  </a:lnTo>
                  <a:lnTo>
                    <a:pt x="0" y="1270"/>
                  </a:lnTo>
                  <a:lnTo>
                    <a:pt x="3594" y="1270"/>
                  </a:lnTo>
                  <a:lnTo>
                    <a:pt x="3594" y="6350"/>
                  </a:lnTo>
                  <a:lnTo>
                    <a:pt x="349694" y="6350"/>
                  </a:lnTo>
                  <a:lnTo>
                    <a:pt x="349694" y="1270"/>
                  </a:lnTo>
                  <a:lnTo>
                    <a:pt x="353288" y="1270"/>
                  </a:lnTo>
                  <a:lnTo>
                    <a:pt x="353288" y="0"/>
                  </a:lnTo>
                  <a:close/>
                </a:path>
              </a:pathLst>
            </a:custGeom>
            <a:solidFill>
              <a:srgbClr val="F6F6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39">
              <a:extLst>
                <a:ext uri="{FF2B5EF4-FFF2-40B4-BE49-F238E27FC236}">
                  <a16:creationId xmlns:a16="http://schemas.microsoft.com/office/drawing/2014/main" id="{BDEBD323-80B2-469C-909E-AAAD7607A9AC}"/>
                </a:ext>
              </a:extLst>
            </p:cNvPr>
            <p:cNvSpPr/>
            <p:nvPr/>
          </p:nvSpPr>
          <p:spPr>
            <a:xfrm>
              <a:off x="5461546" y="2494078"/>
              <a:ext cx="365760" cy="12065"/>
            </a:xfrm>
            <a:custGeom>
              <a:avLst/>
              <a:gdLst/>
              <a:ahLst/>
              <a:cxnLst/>
              <a:rect l="l" t="t" r="r" b="b"/>
              <a:pathLst>
                <a:path w="365760" h="12064">
                  <a:moveTo>
                    <a:pt x="365760" y="0"/>
                  </a:moveTo>
                  <a:lnTo>
                    <a:pt x="0" y="0"/>
                  </a:lnTo>
                  <a:lnTo>
                    <a:pt x="3175" y="5041"/>
                  </a:lnTo>
                  <a:lnTo>
                    <a:pt x="6337" y="10058"/>
                  </a:lnTo>
                  <a:lnTo>
                    <a:pt x="8026" y="11518"/>
                  </a:lnTo>
                  <a:lnTo>
                    <a:pt x="357733" y="11518"/>
                  </a:lnTo>
                  <a:lnTo>
                    <a:pt x="359422" y="10058"/>
                  </a:lnTo>
                  <a:lnTo>
                    <a:pt x="361442" y="6845"/>
                  </a:lnTo>
                  <a:lnTo>
                    <a:pt x="362585" y="5041"/>
                  </a:lnTo>
                  <a:lnTo>
                    <a:pt x="365760" y="0"/>
                  </a:lnTo>
                  <a:close/>
                </a:path>
              </a:pathLst>
            </a:custGeom>
            <a:solidFill>
              <a:srgbClr val="F5F5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0">
              <a:extLst>
                <a:ext uri="{FF2B5EF4-FFF2-40B4-BE49-F238E27FC236}">
                  <a16:creationId xmlns:a16="http://schemas.microsoft.com/office/drawing/2014/main" id="{5E9E33FA-C78A-4DF3-8648-037BFF0D07BB}"/>
                </a:ext>
              </a:extLst>
            </p:cNvPr>
            <p:cNvSpPr/>
            <p:nvPr/>
          </p:nvSpPr>
          <p:spPr>
            <a:xfrm>
              <a:off x="5455653" y="2484718"/>
              <a:ext cx="377825" cy="11430"/>
            </a:xfrm>
            <a:custGeom>
              <a:avLst/>
              <a:gdLst/>
              <a:ahLst/>
              <a:cxnLst/>
              <a:rect l="l" t="t" r="r" b="b"/>
              <a:pathLst>
                <a:path w="377825" h="11430">
                  <a:moveTo>
                    <a:pt x="377545" y="0"/>
                  </a:moveTo>
                  <a:lnTo>
                    <a:pt x="0" y="0"/>
                  </a:lnTo>
                  <a:lnTo>
                    <a:pt x="2946" y="4686"/>
                  </a:lnTo>
                  <a:lnTo>
                    <a:pt x="7023" y="11163"/>
                  </a:lnTo>
                  <a:lnTo>
                    <a:pt x="370522" y="11163"/>
                  </a:lnTo>
                  <a:lnTo>
                    <a:pt x="373468" y="6477"/>
                  </a:lnTo>
                  <a:lnTo>
                    <a:pt x="374599" y="4686"/>
                  </a:lnTo>
                  <a:lnTo>
                    <a:pt x="377545" y="0"/>
                  </a:lnTo>
                  <a:close/>
                </a:path>
              </a:pathLst>
            </a:custGeom>
            <a:solidFill>
              <a:srgbClr val="F4F4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1">
              <a:extLst>
                <a:ext uri="{FF2B5EF4-FFF2-40B4-BE49-F238E27FC236}">
                  <a16:creationId xmlns:a16="http://schemas.microsoft.com/office/drawing/2014/main" id="{41026008-34C4-472F-B2AE-985C60F6B204}"/>
                </a:ext>
              </a:extLst>
            </p:cNvPr>
            <p:cNvSpPr/>
            <p:nvPr/>
          </p:nvSpPr>
          <p:spPr>
            <a:xfrm>
              <a:off x="5452478" y="2479676"/>
              <a:ext cx="384175" cy="6985"/>
            </a:xfrm>
            <a:custGeom>
              <a:avLst/>
              <a:gdLst/>
              <a:ahLst/>
              <a:cxnLst/>
              <a:rect l="l" t="t" r="r" b="b"/>
              <a:pathLst>
                <a:path w="384175" h="6985">
                  <a:moveTo>
                    <a:pt x="383908" y="0"/>
                  </a:moveTo>
                  <a:lnTo>
                    <a:pt x="0" y="0"/>
                  </a:lnTo>
                  <a:lnTo>
                    <a:pt x="4089" y="6489"/>
                  </a:lnTo>
                  <a:lnTo>
                    <a:pt x="379819" y="6489"/>
                  </a:lnTo>
                  <a:lnTo>
                    <a:pt x="383908" y="0"/>
                  </a:lnTo>
                  <a:close/>
                </a:path>
              </a:pathLst>
            </a:custGeom>
            <a:solidFill>
              <a:srgbClr val="F3F3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2">
              <a:extLst>
                <a:ext uri="{FF2B5EF4-FFF2-40B4-BE49-F238E27FC236}">
                  <a16:creationId xmlns:a16="http://schemas.microsoft.com/office/drawing/2014/main" id="{D77B3880-6046-428E-A4D0-95D5F435225F}"/>
                </a:ext>
              </a:extLst>
            </p:cNvPr>
            <p:cNvSpPr/>
            <p:nvPr/>
          </p:nvSpPr>
          <p:spPr>
            <a:xfrm>
              <a:off x="5447170" y="2470329"/>
              <a:ext cx="394970" cy="11430"/>
            </a:xfrm>
            <a:custGeom>
              <a:avLst/>
              <a:gdLst/>
              <a:ahLst/>
              <a:cxnLst/>
              <a:rect l="l" t="t" r="r" b="b"/>
              <a:pathLst>
                <a:path w="394970" h="11430">
                  <a:moveTo>
                    <a:pt x="394512" y="0"/>
                  </a:moveTo>
                  <a:lnTo>
                    <a:pt x="0" y="0"/>
                  </a:lnTo>
                  <a:lnTo>
                    <a:pt x="0" y="1270"/>
                  </a:lnTo>
                  <a:lnTo>
                    <a:pt x="1816" y="1270"/>
                  </a:lnTo>
                  <a:lnTo>
                    <a:pt x="1816" y="6350"/>
                  </a:lnTo>
                  <a:lnTo>
                    <a:pt x="3416" y="6350"/>
                  </a:lnTo>
                  <a:lnTo>
                    <a:pt x="6438" y="11150"/>
                  </a:lnTo>
                  <a:lnTo>
                    <a:pt x="388073" y="11150"/>
                  </a:lnTo>
                  <a:lnTo>
                    <a:pt x="391083" y="6350"/>
                  </a:lnTo>
                  <a:lnTo>
                    <a:pt x="392696" y="6350"/>
                  </a:lnTo>
                  <a:lnTo>
                    <a:pt x="392696" y="1270"/>
                  </a:lnTo>
                  <a:lnTo>
                    <a:pt x="394512" y="1270"/>
                  </a:lnTo>
                  <a:lnTo>
                    <a:pt x="394512" y="0"/>
                  </a:lnTo>
                  <a:close/>
                </a:path>
              </a:pathLst>
            </a:custGeom>
            <a:solidFill>
              <a:srgbClr val="F2F2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43">
              <a:extLst>
                <a:ext uri="{FF2B5EF4-FFF2-40B4-BE49-F238E27FC236}">
                  <a16:creationId xmlns:a16="http://schemas.microsoft.com/office/drawing/2014/main" id="{56A8E8F9-636F-4E4A-BD06-68BD2ADBF74B}"/>
                </a:ext>
              </a:extLst>
            </p:cNvPr>
            <p:cNvSpPr/>
            <p:nvPr/>
          </p:nvSpPr>
          <p:spPr>
            <a:xfrm>
              <a:off x="5445100" y="2460601"/>
              <a:ext cx="398780" cy="11430"/>
            </a:xfrm>
            <a:custGeom>
              <a:avLst/>
              <a:gdLst/>
              <a:ahLst/>
              <a:cxnLst/>
              <a:rect l="l" t="t" r="r" b="b"/>
              <a:pathLst>
                <a:path w="398779" h="11430">
                  <a:moveTo>
                    <a:pt x="398653" y="0"/>
                  </a:moveTo>
                  <a:lnTo>
                    <a:pt x="0" y="0"/>
                  </a:lnTo>
                  <a:lnTo>
                    <a:pt x="1295" y="6477"/>
                  </a:lnTo>
                  <a:lnTo>
                    <a:pt x="2171" y="10820"/>
                  </a:lnTo>
                  <a:lnTo>
                    <a:pt x="2387" y="11163"/>
                  </a:lnTo>
                  <a:lnTo>
                    <a:pt x="396265" y="11163"/>
                  </a:lnTo>
                  <a:lnTo>
                    <a:pt x="396481" y="10820"/>
                  </a:lnTo>
                  <a:lnTo>
                    <a:pt x="397344" y="6477"/>
                  </a:lnTo>
                  <a:lnTo>
                    <a:pt x="397713" y="4686"/>
                  </a:lnTo>
                  <a:lnTo>
                    <a:pt x="398653" y="0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44">
              <a:extLst>
                <a:ext uri="{FF2B5EF4-FFF2-40B4-BE49-F238E27FC236}">
                  <a16:creationId xmlns:a16="http://schemas.microsoft.com/office/drawing/2014/main" id="{93729A8E-C19E-4524-A335-69E8064F6295}"/>
                </a:ext>
              </a:extLst>
            </p:cNvPr>
            <p:cNvSpPr/>
            <p:nvPr/>
          </p:nvSpPr>
          <p:spPr>
            <a:xfrm>
              <a:off x="5443144" y="2450885"/>
              <a:ext cx="402590" cy="12065"/>
            </a:xfrm>
            <a:custGeom>
              <a:avLst/>
              <a:gdLst/>
              <a:ahLst/>
              <a:cxnLst/>
              <a:rect l="l" t="t" r="r" b="b"/>
              <a:pathLst>
                <a:path w="402589" h="12064">
                  <a:moveTo>
                    <a:pt x="402564" y="0"/>
                  </a:moveTo>
                  <a:lnTo>
                    <a:pt x="0" y="0"/>
                  </a:lnTo>
                  <a:lnTo>
                    <a:pt x="1016" y="5041"/>
                  </a:lnTo>
                  <a:lnTo>
                    <a:pt x="2311" y="11518"/>
                  </a:lnTo>
                  <a:lnTo>
                    <a:pt x="400253" y="11518"/>
                  </a:lnTo>
                  <a:lnTo>
                    <a:pt x="401256" y="6477"/>
                  </a:lnTo>
                  <a:lnTo>
                    <a:pt x="401548" y="5041"/>
                  </a:lnTo>
                  <a:lnTo>
                    <a:pt x="402564" y="0"/>
                  </a:lnTo>
                  <a:close/>
                </a:path>
              </a:pathLst>
            </a:custGeom>
            <a:solidFill>
              <a:srgbClr val="F0F0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45">
              <a:extLst>
                <a:ext uri="{FF2B5EF4-FFF2-40B4-BE49-F238E27FC236}">
                  <a16:creationId xmlns:a16="http://schemas.microsoft.com/office/drawing/2014/main" id="{FCFEB62C-9985-484A-BEBB-AFAF6E84B5E5}"/>
                </a:ext>
              </a:extLst>
            </p:cNvPr>
            <p:cNvSpPr/>
            <p:nvPr/>
          </p:nvSpPr>
          <p:spPr>
            <a:xfrm>
              <a:off x="5442213" y="2446199"/>
              <a:ext cx="404495" cy="6985"/>
            </a:xfrm>
            <a:custGeom>
              <a:avLst/>
              <a:gdLst/>
              <a:ahLst/>
              <a:cxnLst/>
              <a:rect l="l" t="t" r="r" b="b"/>
              <a:pathLst>
                <a:path w="404495" h="6985">
                  <a:moveTo>
                    <a:pt x="404437" y="0"/>
                  </a:moveTo>
                  <a:lnTo>
                    <a:pt x="0" y="0"/>
                  </a:lnTo>
                  <a:lnTo>
                    <a:pt x="1299" y="6477"/>
                  </a:lnTo>
                  <a:lnTo>
                    <a:pt x="403138" y="6477"/>
                  </a:lnTo>
                  <a:lnTo>
                    <a:pt x="404437" y="0"/>
                  </a:lnTo>
                  <a:close/>
                </a:path>
              </a:pathLst>
            </a:custGeom>
            <a:solidFill>
              <a:srgbClr val="EFEF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46">
              <a:extLst>
                <a:ext uri="{FF2B5EF4-FFF2-40B4-BE49-F238E27FC236}">
                  <a16:creationId xmlns:a16="http://schemas.microsoft.com/office/drawing/2014/main" id="{2FED10E2-19EF-4F19-9C00-22BDDE20620B}"/>
                </a:ext>
              </a:extLst>
            </p:cNvPr>
            <p:cNvSpPr/>
            <p:nvPr/>
          </p:nvSpPr>
          <p:spPr>
            <a:xfrm>
              <a:off x="5440261" y="2436484"/>
              <a:ext cx="408940" cy="12065"/>
            </a:xfrm>
            <a:custGeom>
              <a:avLst/>
              <a:gdLst/>
              <a:ahLst/>
              <a:cxnLst/>
              <a:rect l="l" t="t" r="r" b="b"/>
              <a:pathLst>
                <a:path w="408939" h="12064">
                  <a:moveTo>
                    <a:pt x="408330" y="0"/>
                  </a:moveTo>
                  <a:lnTo>
                    <a:pt x="0" y="0"/>
                  </a:lnTo>
                  <a:lnTo>
                    <a:pt x="1003" y="5041"/>
                  </a:lnTo>
                  <a:lnTo>
                    <a:pt x="2311" y="11518"/>
                  </a:lnTo>
                  <a:lnTo>
                    <a:pt x="406019" y="11518"/>
                  </a:lnTo>
                  <a:lnTo>
                    <a:pt x="407035" y="6477"/>
                  </a:lnTo>
                  <a:lnTo>
                    <a:pt x="407327" y="5041"/>
                  </a:lnTo>
                  <a:lnTo>
                    <a:pt x="408330" y="0"/>
                  </a:lnTo>
                  <a:close/>
                </a:path>
              </a:pathLst>
            </a:custGeom>
            <a:solidFill>
              <a:srgbClr val="EEEE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47">
              <a:extLst>
                <a:ext uri="{FF2B5EF4-FFF2-40B4-BE49-F238E27FC236}">
                  <a16:creationId xmlns:a16="http://schemas.microsoft.com/office/drawing/2014/main" id="{CA79C09F-0F83-47FE-A8A3-591C199C73CA}"/>
                </a:ext>
              </a:extLst>
            </p:cNvPr>
            <p:cNvSpPr/>
            <p:nvPr/>
          </p:nvSpPr>
          <p:spPr>
            <a:xfrm>
              <a:off x="5440248" y="2427124"/>
              <a:ext cx="408940" cy="12065"/>
            </a:xfrm>
            <a:custGeom>
              <a:avLst/>
              <a:gdLst/>
              <a:ahLst/>
              <a:cxnLst/>
              <a:rect l="l" t="t" r="r" b="b"/>
              <a:pathLst>
                <a:path w="408939" h="12064">
                  <a:moveTo>
                    <a:pt x="408343" y="5105"/>
                  </a:moveTo>
                  <a:lnTo>
                    <a:pt x="408076" y="5105"/>
                  </a:lnTo>
                  <a:lnTo>
                    <a:pt x="407060" y="0"/>
                  </a:lnTo>
                  <a:lnTo>
                    <a:pt x="1295" y="0"/>
                  </a:lnTo>
                  <a:lnTo>
                    <a:pt x="266" y="5105"/>
                  </a:lnTo>
                  <a:lnTo>
                    <a:pt x="12" y="5105"/>
                  </a:lnTo>
                  <a:lnTo>
                    <a:pt x="12" y="6413"/>
                  </a:lnTo>
                  <a:lnTo>
                    <a:pt x="12" y="7645"/>
                  </a:lnTo>
                  <a:lnTo>
                    <a:pt x="50" y="11455"/>
                  </a:lnTo>
                  <a:lnTo>
                    <a:pt x="408305" y="11455"/>
                  </a:lnTo>
                  <a:lnTo>
                    <a:pt x="408305" y="7645"/>
                  </a:lnTo>
                  <a:lnTo>
                    <a:pt x="408343" y="6477"/>
                  </a:lnTo>
                  <a:lnTo>
                    <a:pt x="408343" y="5105"/>
                  </a:lnTo>
                  <a:close/>
                </a:path>
              </a:pathLst>
            </a:custGeom>
            <a:solidFill>
              <a:srgbClr val="EDED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48">
              <a:extLst>
                <a:ext uri="{FF2B5EF4-FFF2-40B4-BE49-F238E27FC236}">
                  <a16:creationId xmlns:a16="http://schemas.microsoft.com/office/drawing/2014/main" id="{5BC220A2-D5DC-4318-8E5F-A7E37F555639}"/>
                </a:ext>
              </a:extLst>
            </p:cNvPr>
            <p:cNvSpPr/>
            <p:nvPr/>
          </p:nvSpPr>
          <p:spPr>
            <a:xfrm>
              <a:off x="5441251" y="2417396"/>
              <a:ext cx="406400" cy="11430"/>
            </a:xfrm>
            <a:custGeom>
              <a:avLst/>
              <a:gdLst/>
              <a:ahLst/>
              <a:cxnLst/>
              <a:rect l="l" t="t" r="r" b="b"/>
              <a:pathLst>
                <a:path w="406400" h="11430">
                  <a:moveTo>
                    <a:pt x="406349" y="11163"/>
                  </a:moveTo>
                  <a:lnTo>
                    <a:pt x="405396" y="6489"/>
                  </a:lnTo>
                  <a:lnTo>
                    <a:pt x="405041" y="4686"/>
                  </a:lnTo>
                  <a:lnTo>
                    <a:pt x="404101" y="0"/>
                  </a:lnTo>
                  <a:lnTo>
                    <a:pt x="2247" y="0"/>
                  </a:lnTo>
                  <a:lnTo>
                    <a:pt x="939" y="6489"/>
                  </a:lnTo>
                  <a:lnTo>
                    <a:pt x="0" y="11163"/>
                  </a:lnTo>
                  <a:lnTo>
                    <a:pt x="406349" y="11163"/>
                  </a:lnTo>
                  <a:close/>
                </a:path>
              </a:pathLst>
            </a:custGeom>
            <a:solidFill>
              <a:srgbClr val="ECEC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49">
              <a:extLst>
                <a:ext uri="{FF2B5EF4-FFF2-40B4-BE49-F238E27FC236}">
                  <a16:creationId xmlns:a16="http://schemas.microsoft.com/office/drawing/2014/main" id="{BA8E1E70-4E76-4443-A5D7-3DC56809EA21}"/>
                </a:ext>
              </a:extLst>
            </p:cNvPr>
            <p:cNvSpPr/>
            <p:nvPr/>
          </p:nvSpPr>
          <p:spPr>
            <a:xfrm>
              <a:off x="5443141" y="2412366"/>
              <a:ext cx="402590" cy="6985"/>
            </a:xfrm>
            <a:custGeom>
              <a:avLst/>
              <a:gdLst/>
              <a:ahLst/>
              <a:cxnLst/>
              <a:rect l="l" t="t" r="r" b="b"/>
              <a:pathLst>
                <a:path w="402589" h="6985">
                  <a:moveTo>
                    <a:pt x="401210" y="0"/>
                  </a:moveTo>
                  <a:lnTo>
                    <a:pt x="1371" y="0"/>
                  </a:lnTo>
                  <a:lnTo>
                    <a:pt x="0" y="6832"/>
                  </a:lnTo>
                  <a:lnTo>
                    <a:pt x="402581" y="6832"/>
                  </a:lnTo>
                  <a:lnTo>
                    <a:pt x="401210" y="0"/>
                  </a:lnTo>
                  <a:close/>
                </a:path>
              </a:pathLst>
            </a:custGeom>
            <a:solidFill>
              <a:srgbClr val="EBEB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0">
              <a:extLst>
                <a:ext uri="{FF2B5EF4-FFF2-40B4-BE49-F238E27FC236}">
                  <a16:creationId xmlns:a16="http://schemas.microsoft.com/office/drawing/2014/main" id="{7D5504F7-721C-43ED-B03A-382CA2758805}"/>
                </a:ext>
              </a:extLst>
            </p:cNvPr>
            <p:cNvSpPr/>
            <p:nvPr/>
          </p:nvSpPr>
          <p:spPr>
            <a:xfrm>
              <a:off x="5444147" y="2403006"/>
              <a:ext cx="400685" cy="11430"/>
            </a:xfrm>
            <a:custGeom>
              <a:avLst/>
              <a:gdLst/>
              <a:ahLst/>
              <a:cxnLst/>
              <a:rect l="l" t="t" r="r" b="b"/>
              <a:pathLst>
                <a:path w="400685" h="11430">
                  <a:moveTo>
                    <a:pt x="400558" y="11150"/>
                  </a:moveTo>
                  <a:lnTo>
                    <a:pt x="399618" y="6477"/>
                  </a:lnTo>
                  <a:lnTo>
                    <a:pt x="399262" y="4673"/>
                  </a:lnTo>
                  <a:lnTo>
                    <a:pt x="398322" y="0"/>
                  </a:lnTo>
                  <a:lnTo>
                    <a:pt x="2235" y="0"/>
                  </a:lnTo>
                  <a:lnTo>
                    <a:pt x="1295" y="4673"/>
                  </a:lnTo>
                  <a:lnTo>
                    <a:pt x="0" y="11150"/>
                  </a:lnTo>
                  <a:lnTo>
                    <a:pt x="400558" y="11150"/>
                  </a:lnTo>
                  <a:close/>
                </a:path>
              </a:pathLst>
            </a:custGeom>
            <a:solidFill>
              <a:srgbClr val="EAEA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1">
              <a:extLst>
                <a:ext uri="{FF2B5EF4-FFF2-40B4-BE49-F238E27FC236}">
                  <a16:creationId xmlns:a16="http://schemas.microsoft.com/office/drawing/2014/main" id="{C65E6DC2-17F0-40BD-AF08-4AB78A2A39B6}"/>
                </a:ext>
              </a:extLst>
            </p:cNvPr>
            <p:cNvSpPr/>
            <p:nvPr/>
          </p:nvSpPr>
          <p:spPr>
            <a:xfrm>
              <a:off x="5446636" y="2393278"/>
              <a:ext cx="395605" cy="11430"/>
            </a:xfrm>
            <a:custGeom>
              <a:avLst/>
              <a:gdLst/>
              <a:ahLst/>
              <a:cxnLst/>
              <a:rect l="l" t="t" r="r" b="b"/>
              <a:pathLst>
                <a:path w="395604" h="11430">
                  <a:moveTo>
                    <a:pt x="395579" y="5930"/>
                  </a:moveTo>
                  <a:lnTo>
                    <a:pt x="395058" y="5930"/>
                  </a:lnTo>
                  <a:lnTo>
                    <a:pt x="394944" y="5334"/>
                  </a:lnTo>
                  <a:lnTo>
                    <a:pt x="394931" y="4660"/>
                  </a:lnTo>
                  <a:lnTo>
                    <a:pt x="394512" y="4660"/>
                  </a:lnTo>
                  <a:lnTo>
                    <a:pt x="391591" y="0"/>
                  </a:lnTo>
                  <a:lnTo>
                    <a:pt x="3987" y="0"/>
                  </a:lnTo>
                  <a:lnTo>
                    <a:pt x="1054" y="4660"/>
                  </a:lnTo>
                  <a:lnTo>
                    <a:pt x="647" y="4660"/>
                  </a:lnTo>
                  <a:lnTo>
                    <a:pt x="647" y="5321"/>
                  </a:lnTo>
                  <a:lnTo>
                    <a:pt x="508" y="5930"/>
                  </a:lnTo>
                  <a:lnTo>
                    <a:pt x="0" y="5930"/>
                  </a:lnTo>
                  <a:lnTo>
                    <a:pt x="0" y="11010"/>
                  </a:lnTo>
                  <a:lnTo>
                    <a:pt x="395579" y="11010"/>
                  </a:lnTo>
                  <a:lnTo>
                    <a:pt x="395579" y="5930"/>
                  </a:lnTo>
                  <a:close/>
                </a:path>
              </a:pathLst>
            </a:custGeom>
            <a:solidFill>
              <a:srgbClr val="E9E9E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2">
              <a:extLst>
                <a:ext uri="{FF2B5EF4-FFF2-40B4-BE49-F238E27FC236}">
                  <a16:creationId xmlns:a16="http://schemas.microsoft.com/office/drawing/2014/main" id="{17F596EF-4003-48CE-8967-DFFD2012698B}"/>
                </a:ext>
              </a:extLst>
            </p:cNvPr>
            <p:cNvSpPr/>
            <p:nvPr/>
          </p:nvSpPr>
          <p:spPr>
            <a:xfrm>
              <a:off x="5449494" y="2383563"/>
              <a:ext cx="389890" cy="12065"/>
            </a:xfrm>
            <a:custGeom>
              <a:avLst/>
              <a:gdLst/>
              <a:ahLst/>
              <a:cxnLst/>
              <a:rect l="l" t="t" r="r" b="b"/>
              <a:pathLst>
                <a:path w="389889" h="12064">
                  <a:moveTo>
                    <a:pt x="389864" y="11518"/>
                  </a:moveTo>
                  <a:lnTo>
                    <a:pt x="386905" y="6832"/>
                  </a:lnTo>
                  <a:lnTo>
                    <a:pt x="385787" y="5041"/>
                  </a:lnTo>
                  <a:lnTo>
                    <a:pt x="382612" y="0"/>
                  </a:lnTo>
                  <a:lnTo>
                    <a:pt x="7251" y="0"/>
                  </a:lnTo>
                  <a:lnTo>
                    <a:pt x="4076" y="5041"/>
                  </a:lnTo>
                  <a:lnTo>
                    <a:pt x="2946" y="6832"/>
                  </a:lnTo>
                  <a:lnTo>
                    <a:pt x="0" y="11518"/>
                  </a:lnTo>
                  <a:lnTo>
                    <a:pt x="389864" y="11518"/>
                  </a:lnTo>
                  <a:close/>
                </a:path>
              </a:pathLst>
            </a:custGeom>
            <a:solidFill>
              <a:srgbClr val="E8E8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53">
              <a:extLst>
                <a:ext uri="{FF2B5EF4-FFF2-40B4-BE49-F238E27FC236}">
                  <a16:creationId xmlns:a16="http://schemas.microsoft.com/office/drawing/2014/main" id="{5DE793BF-4920-4ECA-8586-260BBEA6D1D0}"/>
                </a:ext>
              </a:extLst>
            </p:cNvPr>
            <p:cNvSpPr/>
            <p:nvPr/>
          </p:nvSpPr>
          <p:spPr>
            <a:xfrm>
              <a:off x="5455619" y="2378877"/>
              <a:ext cx="377825" cy="6985"/>
            </a:xfrm>
            <a:custGeom>
              <a:avLst/>
              <a:gdLst/>
              <a:ahLst/>
              <a:cxnLst/>
              <a:rect l="l" t="t" r="r" b="b"/>
              <a:pathLst>
                <a:path w="377825" h="6985">
                  <a:moveTo>
                    <a:pt x="373536" y="0"/>
                  </a:moveTo>
                  <a:lnTo>
                    <a:pt x="4089" y="0"/>
                  </a:lnTo>
                  <a:lnTo>
                    <a:pt x="0" y="6489"/>
                  </a:lnTo>
                  <a:lnTo>
                    <a:pt x="377626" y="6489"/>
                  </a:lnTo>
                  <a:lnTo>
                    <a:pt x="373536" y="0"/>
                  </a:lnTo>
                  <a:close/>
                </a:path>
              </a:pathLst>
            </a:custGeom>
            <a:solidFill>
              <a:srgbClr val="E7E7E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54">
              <a:extLst>
                <a:ext uri="{FF2B5EF4-FFF2-40B4-BE49-F238E27FC236}">
                  <a16:creationId xmlns:a16="http://schemas.microsoft.com/office/drawing/2014/main" id="{D2A20C8C-E659-4A2A-8FCE-3805A690407C}"/>
                </a:ext>
              </a:extLst>
            </p:cNvPr>
            <p:cNvSpPr/>
            <p:nvPr/>
          </p:nvSpPr>
          <p:spPr>
            <a:xfrm>
              <a:off x="5458561" y="2369161"/>
              <a:ext cx="372110" cy="12065"/>
            </a:xfrm>
            <a:custGeom>
              <a:avLst/>
              <a:gdLst/>
              <a:ahLst/>
              <a:cxnLst/>
              <a:rect l="l" t="t" r="r" b="b"/>
              <a:pathLst>
                <a:path w="372110" h="12064">
                  <a:moveTo>
                    <a:pt x="371729" y="11518"/>
                  </a:moveTo>
                  <a:lnTo>
                    <a:pt x="368541" y="6477"/>
                  </a:lnTo>
                  <a:lnTo>
                    <a:pt x="367639" y="5041"/>
                  </a:lnTo>
                  <a:lnTo>
                    <a:pt x="364464" y="0"/>
                  </a:lnTo>
                  <a:lnTo>
                    <a:pt x="7264" y="0"/>
                  </a:lnTo>
                  <a:lnTo>
                    <a:pt x="4089" y="5041"/>
                  </a:lnTo>
                  <a:lnTo>
                    <a:pt x="3187" y="6477"/>
                  </a:lnTo>
                  <a:lnTo>
                    <a:pt x="0" y="11518"/>
                  </a:lnTo>
                  <a:lnTo>
                    <a:pt x="371729" y="11518"/>
                  </a:lnTo>
                  <a:close/>
                </a:path>
              </a:pathLst>
            </a:custGeom>
            <a:solidFill>
              <a:srgbClr val="E6E6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55">
              <a:extLst>
                <a:ext uri="{FF2B5EF4-FFF2-40B4-BE49-F238E27FC236}">
                  <a16:creationId xmlns:a16="http://schemas.microsoft.com/office/drawing/2014/main" id="{229B15FB-9C9B-4D08-825B-58D992B7FEDD}"/>
                </a:ext>
              </a:extLst>
            </p:cNvPr>
            <p:cNvSpPr/>
            <p:nvPr/>
          </p:nvSpPr>
          <p:spPr>
            <a:xfrm>
              <a:off x="5464683" y="2359801"/>
              <a:ext cx="360045" cy="11430"/>
            </a:xfrm>
            <a:custGeom>
              <a:avLst/>
              <a:gdLst/>
              <a:ahLst/>
              <a:cxnLst/>
              <a:rect l="l" t="t" r="r" b="b"/>
              <a:pathLst>
                <a:path w="360045" h="11430">
                  <a:moveTo>
                    <a:pt x="359486" y="11163"/>
                  </a:moveTo>
                  <a:lnTo>
                    <a:pt x="356514" y="6477"/>
                  </a:lnTo>
                  <a:lnTo>
                    <a:pt x="356285" y="6108"/>
                  </a:lnTo>
                  <a:lnTo>
                    <a:pt x="354660" y="4686"/>
                  </a:lnTo>
                  <a:lnTo>
                    <a:pt x="349250" y="0"/>
                  </a:lnTo>
                  <a:lnTo>
                    <a:pt x="10236" y="0"/>
                  </a:lnTo>
                  <a:lnTo>
                    <a:pt x="4826" y="4686"/>
                  </a:lnTo>
                  <a:lnTo>
                    <a:pt x="3200" y="6108"/>
                  </a:lnTo>
                  <a:lnTo>
                    <a:pt x="2959" y="6477"/>
                  </a:lnTo>
                  <a:lnTo>
                    <a:pt x="0" y="11163"/>
                  </a:lnTo>
                  <a:lnTo>
                    <a:pt x="359486" y="11163"/>
                  </a:lnTo>
                  <a:close/>
                </a:path>
              </a:pathLst>
            </a:custGeom>
            <a:solidFill>
              <a:srgbClr val="E5E5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56">
              <a:extLst>
                <a:ext uri="{FF2B5EF4-FFF2-40B4-BE49-F238E27FC236}">
                  <a16:creationId xmlns:a16="http://schemas.microsoft.com/office/drawing/2014/main" id="{45830873-4BEF-45BD-BEE3-FFD3023CF2F9}"/>
                </a:ext>
              </a:extLst>
            </p:cNvPr>
            <p:cNvSpPr/>
            <p:nvPr/>
          </p:nvSpPr>
          <p:spPr>
            <a:xfrm>
              <a:off x="5473267" y="2354759"/>
              <a:ext cx="342900" cy="6985"/>
            </a:xfrm>
            <a:custGeom>
              <a:avLst/>
              <a:gdLst/>
              <a:ahLst/>
              <a:cxnLst/>
              <a:rect l="l" t="t" r="r" b="b"/>
              <a:pathLst>
                <a:path w="342900" h="6985">
                  <a:moveTo>
                    <a:pt x="334858" y="0"/>
                  </a:moveTo>
                  <a:lnTo>
                    <a:pt x="7472" y="0"/>
                  </a:lnTo>
                  <a:lnTo>
                    <a:pt x="0" y="6476"/>
                  </a:lnTo>
                  <a:lnTo>
                    <a:pt x="342330" y="6476"/>
                  </a:lnTo>
                  <a:lnTo>
                    <a:pt x="334858" y="0"/>
                  </a:lnTo>
                  <a:close/>
                </a:path>
              </a:pathLst>
            </a:custGeom>
            <a:solidFill>
              <a:srgbClr val="E4E4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57">
              <a:extLst>
                <a:ext uri="{FF2B5EF4-FFF2-40B4-BE49-F238E27FC236}">
                  <a16:creationId xmlns:a16="http://schemas.microsoft.com/office/drawing/2014/main" id="{63F51C8A-CA70-492E-982D-00042D3785C7}"/>
                </a:ext>
              </a:extLst>
            </p:cNvPr>
            <p:cNvSpPr/>
            <p:nvPr/>
          </p:nvSpPr>
          <p:spPr>
            <a:xfrm>
              <a:off x="5478653" y="2345399"/>
              <a:ext cx="332105" cy="11430"/>
            </a:xfrm>
            <a:custGeom>
              <a:avLst/>
              <a:gdLst/>
              <a:ahLst/>
              <a:cxnLst/>
              <a:rect l="l" t="t" r="r" b="b"/>
              <a:pathLst>
                <a:path w="332104" h="11430">
                  <a:moveTo>
                    <a:pt x="331546" y="11163"/>
                  </a:moveTo>
                  <a:lnTo>
                    <a:pt x="326136" y="6477"/>
                  </a:lnTo>
                  <a:lnTo>
                    <a:pt x="324078" y="4686"/>
                  </a:lnTo>
                  <a:lnTo>
                    <a:pt x="318668" y="0"/>
                  </a:lnTo>
                  <a:lnTo>
                    <a:pt x="12877" y="0"/>
                  </a:lnTo>
                  <a:lnTo>
                    <a:pt x="7467" y="4686"/>
                  </a:lnTo>
                  <a:lnTo>
                    <a:pt x="5410" y="6477"/>
                  </a:lnTo>
                  <a:lnTo>
                    <a:pt x="0" y="11163"/>
                  </a:lnTo>
                  <a:lnTo>
                    <a:pt x="331546" y="11163"/>
                  </a:lnTo>
                  <a:close/>
                </a:path>
              </a:pathLst>
            </a:custGeom>
            <a:solidFill>
              <a:srgbClr val="E3E3E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58">
              <a:extLst>
                <a:ext uri="{FF2B5EF4-FFF2-40B4-BE49-F238E27FC236}">
                  <a16:creationId xmlns:a16="http://schemas.microsoft.com/office/drawing/2014/main" id="{E589AFD6-2D94-4564-A253-3798047C49AF}"/>
                </a:ext>
              </a:extLst>
            </p:cNvPr>
            <p:cNvSpPr/>
            <p:nvPr/>
          </p:nvSpPr>
          <p:spPr>
            <a:xfrm>
              <a:off x="5489867" y="2335684"/>
              <a:ext cx="309245" cy="11430"/>
            </a:xfrm>
            <a:custGeom>
              <a:avLst/>
              <a:gdLst/>
              <a:ahLst/>
              <a:cxnLst/>
              <a:rect l="l" t="t" r="r" b="b"/>
              <a:pathLst>
                <a:path w="309245" h="11430">
                  <a:moveTo>
                    <a:pt x="309130" y="11163"/>
                  </a:moveTo>
                  <a:lnTo>
                    <a:pt x="303707" y="6477"/>
                  </a:lnTo>
                  <a:lnTo>
                    <a:pt x="303428" y="6235"/>
                  </a:lnTo>
                  <a:lnTo>
                    <a:pt x="301637" y="4673"/>
                  </a:lnTo>
                  <a:lnTo>
                    <a:pt x="299135" y="2514"/>
                  </a:lnTo>
                  <a:lnTo>
                    <a:pt x="294297" y="0"/>
                  </a:lnTo>
                  <a:lnTo>
                    <a:pt x="14820" y="0"/>
                  </a:lnTo>
                  <a:lnTo>
                    <a:pt x="9982" y="2514"/>
                  </a:lnTo>
                  <a:lnTo>
                    <a:pt x="7480" y="4673"/>
                  </a:lnTo>
                  <a:lnTo>
                    <a:pt x="6477" y="5549"/>
                  </a:lnTo>
                  <a:lnTo>
                    <a:pt x="5397" y="6477"/>
                  </a:lnTo>
                  <a:lnTo>
                    <a:pt x="0" y="11163"/>
                  </a:lnTo>
                  <a:lnTo>
                    <a:pt x="309130" y="11163"/>
                  </a:lnTo>
                  <a:close/>
                </a:path>
              </a:pathLst>
            </a:custGeom>
            <a:solidFill>
              <a:srgbClr val="E2E2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59">
              <a:extLst>
                <a:ext uri="{FF2B5EF4-FFF2-40B4-BE49-F238E27FC236}">
                  <a16:creationId xmlns:a16="http://schemas.microsoft.com/office/drawing/2014/main" id="{207C3F64-BE13-4F1C-A0E4-456C12780D65}"/>
                </a:ext>
              </a:extLst>
            </p:cNvPr>
            <p:cNvSpPr/>
            <p:nvPr/>
          </p:nvSpPr>
          <p:spPr>
            <a:xfrm>
              <a:off x="5501208" y="2325956"/>
              <a:ext cx="287020" cy="12065"/>
            </a:xfrm>
            <a:custGeom>
              <a:avLst/>
              <a:gdLst/>
              <a:ahLst/>
              <a:cxnLst/>
              <a:rect l="l" t="t" r="r" b="b"/>
              <a:pathLst>
                <a:path w="287020" h="12064">
                  <a:moveTo>
                    <a:pt x="286435" y="11531"/>
                  </a:moveTo>
                  <a:lnTo>
                    <a:pt x="276694" y="6489"/>
                  </a:lnTo>
                  <a:lnTo>
                    <a:pt x="273900" y="5041"/>
                  </a:lnTo>
                  <a:lnTo>
                    <a:pt x="264160" y="0"/>
                  </a:lnTo>
                  <a:lnTo>
                    <a:pt x="22288" y="0"/>
                  </a:lnTo>
                  <a:lnTo>
                    <a:pt x="12534" y="5041"/>
                  </a:lnTo>
                  <a:lnTo>
                    <a:pt x="9740" y="6489"/>
                  </a:lnTo>
                  <a:lnTo>
                    <a:pt x="0" y="11531"/>
                  </a:lnTo>
                  <a:lnTo>
                    <a:pt x="286435" y="11531"/>
                  </a:lnTo>
                  <a:close/>
                </a:path>
              </a:pathLst>
            </a:custGeom>
            <a:solidFill>
              <a:srgbClr val="E1E1E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0">
              <a:extLst>
                <a:ext uri="{FF2B5EF4-FFF2-40B4-BE49-F238E27FC236}">
                  <a16:creationId xmlns:a16="http://schemas.microsoft.com/office/drawing/2014/main" id="{AA041437-334B-4EA9-AD8E-B530FBC3CA8C}"/>
                </a:ext>
              </a:extLst>
            </p:cNvPr>
            <p:cNvSpPr/>
            <p:nvPr/>
          </p:nvSpPr>
          <p:spPr>
            <a:xfrm>
              <a:off x="5520012" y="2321282"/>
              <a:ext cx="248920" cy="6985"/>
            </a:xfrm>
            <a:custGeom>
              <a:avLst/>
              <a:gdLst/>
              <a:ahLst/>
              <a:cxnLst/>
              <a:rect l="l" t="t" r="r" b="b"/>
              <a:pathLst>
                <a:path w="248920" h="6985">
                  <a:moveTo>
                    <a:pt x="236325" y="0"/>
                  </a:moveTo>
                  <a:lnTo>
                    <a:pt x="12517" y="0"/>
                  </a:lnTo>
                  <a:lnTo>
                    <a:pt x="0" y="6476"/>
                  </a:lnTo>
                  <a:lnTo>
                    <a:pt x="248842" y="6476"/>
                  </a:lnTo>
                  <a:lnTo>
                    <a:pt x="236325" y="0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1">
              <a:extLst>
                <a:ext uri="{FF2B5EF4-FFF2-40B4-BE49-F238E27FC236}">
                  <a16:creationId xmlns:a16="http://schemas.microsoft.com/office/drawing/2014/main" id="{90EE1A60-45F5-42BF-B608-F48199EF4658}"/>
                </a:ext>
              </a:extLst>
            </p:cNvPr>
            <p:cNvSpPr/>
            <p:nvPr/>
          </p:nvSpPr>
          <p:spPr>
            <a:xfrm>
              <a:off x="5529034" y="2311566"/>
              <a:ext cx="231140" cy="12065"/>
            </a:xfrm>
            <a:custGeom>
              <a:avLst/>
              <a:gdLst/>
              <a:ahLst/>
              <a:cxnLst/>
              <a:rect l="l" t="t" r="r" b="b"/>
              <a:pathLst>
                <a:path w="231139" h="12064">
                  <a:moveTo>
                    <a:pt x="230784" y="11518"/>
                  </a:moveTo>
                  <a:lnTo>
                    <a:pt x="221018" y="6477"/>
                  </a:lnTo>
                  <a:lnTo>
                    <a:pt x="218592" y="5219"/>
                  </a:lnTo>
                  <a:lnTo>
                    <a:pt x="216687" y="4673"/>
                  </a:lnTo>
                  <a:lnTo>
                    <a:pt x="200164" y="0"/>
                  </a:lnTo>
                  <a:lnTo>
                    <a:pt x="30632" y="0"/>
                  </a:lnTo>
                  <a:lnTo>
                    <a:pt x="14109" y="4673"/>
                  </a:lnTo>
                  <a:lnTo>
                    <a:pt x="12192" y="5219"/>
                  </a:lnTo>
                  <a:lnTo>
                    <a:pt x="9753" y="6477"/>
                  </a:lnTo>
                  <a:lnTo>
                    <a:pt x="0" y="11518"/>
                  </a:lnTo>
                  <a:lnTo>
                    <a:pt x="230784" y="11518"/>
                  </a:lnTo>
                  <a:close/>
                </a:path>
              </a:pathLst>
            </a:custGeom>
            <a:solidFill>
              <a:srgbClr val="DFDFD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2">
              <a:extLst>
                <a:ext uri="{FF2B5EF4-FFF2-40B4-BE49-F238E27FC236}">
                  <a16:creationId xmlns:a16="http://schemas.microsoft.com/office/drawing/2014/main" id="{F41D059B-AC6B-413E-8A14-690165769882}"/>
                </a:ext>
              </a:extLst>
            </p:cNvPr>
            <p:cNvSpPr/>
            <p:nvPr/>
          </p:nvSpPr>
          <p:spPr>
            <a:xfrm>
              <a:off x="5553329" y="2301419"/>
              <a:ext cx="182245" cy="12065"/>
            </a:xfrm>
            <a:custGeom>
              <a:avLst/>
              <a:gdLst/>
              <a:ahLst/>
              <a:cxnLst/>
              <a:rect l="l" t="t" r="r" b="b"/>
              <a:pathLst>
                <a:path w="182245" h="12064">
                  <a:moveTo>
                    <a:pt x="182194" y="11938"/>
                  </a:moveTo>
                  <a:lnTo>
                    <a:pt x="159283" y="5461"/>
                  </a:lnTo>
                  <a:lnTo>
                    <a:pt x="155689" y="5461"/>
                  </a:lnTo>
                  <a:lnTo>
                    <a:pt x="155689" y="1270"/>
                  </a:lnTo>
                  <a:lnTo>
                    <a:pt x="135267" y="1270"/>
                  </a:lnTo>
                  <a:lnTo>
                    <a:pt x="135267" y="0"/>
                  </a:lnTo>
                  <a:lnTo>
                    <a:pt x="46939" y="0"/>
                  </a:lnTo>
                  <a:lnTo>
                    <a:pt x="46939" y="1270"/>
                  </a:lnTo>
                  <a:lnTo>
                    <a:pt x="26504" y="1270"/>
                  </a:lnTo>
                  <a:lnTo>
                    <a:pt x="26504" y="5461"/>
                  </a:lnTo>
                  <a:lnTo>
                    <a:pt x="22910" y="5461"/>
                  </a:lnTo>
                  <a:lnTo>
                    <a:pt x="0" y="11938"/>
                  </a:lnTo>
                  <a:lnTo>
                    <a:pt x="182194" y="11938"/>
                  </a:lnTo>
                  <a:close/>
                </a:path>
              </a:pathLst>
            </a:custGeom>
            <a:solidFill>
              <a:srgbClr val="DEDE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63">
              <a:extLst>
                <a:ext uri="{FF2B5EF4-FFF2-40B4-BE49-F238E27FC236}">
                  <a16:creationId xmlns:a16="http://schemas.microsoft.com/office/drawing/2014/main" id="{23CD47A7-F1E9-45DC-9EFE-923DA3CE79C7}"/>
                </a:ext>
              </a:extLst>
            </p:cNvPr>
            <p:cNvSpPr/>
            <p:nvPr/>
          </p:nvSpPr>
          <p:spPr>
            <a:xfrm>
              <a:off x="5587708" y="2298079"/>
              <a:ext cx="113664" cy="5715"/>
            </a:xfrm>
            <a:custGeom>
              <a:avLst/>
              <a:gdLst/>
              <a:ahLst/>
              <a:cxnLst/>
              <a:rect l="l" t="t" r="r" b="b"/>
              <a:pathLst>
                <a:path w="113664" h="5714">
                  <a:moveTo>
                    <a:pt x="113449" y="5562"/>
                  </a:moveTo>
                  <a:lnTo>
                    <a:pt x="111074" y="4902"/>
                  </a:lnTo>
                  <a:lnTo>
                    <a:pt x="66433" y="876"/>
                  </a:lnTo>
                  <a:lnTo>
                    <a:pt x="56730" y="0"/>
                  </a:lnTo>
                  <a:lnTo>
                    <a:pt x="47002" y="876"/>
                  </a:lnTo>
                  <a:lnTo>
                    <a:pt x="2362" y="4902"/>
                  </a:lnTo>
                  <a:lnTo>
                    <a:pt x="0" y="5562"/>
                  </a:lnTo>
                  <a:lnTo>
                    <a:pt x="113449" y="5562"/>
                  </a:lnTo>
                  <a:close/>
                </a:path>
              </a:pathLst>
            </a:custGeom>
            <a:solidFill>
              <a:srgbClr val="DDDD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64">
              <a:extLst>
                <a:ext uri="{FF2B5EF4-FFF2-40B4-BE49-F238E27FC236}">
                  <a16:creationId xmlns:a16="http://schemas.microsoft.com/office/drawing/2014/main" id="{A58A1F73-A920-4273-8BF9-34E8B019290C}"/>
                </a:ext>
              </a:extLst>
            </p:cNvPr>
            <p:cNvSpPr/>
            <p:nvPr/>
          </p:nvSpPr>
          <p:spPr>
            <a:xfrm>
              <a:off x="5439956" y="2298244"/>
              <a:ext cx="409575" cy="273685"/>
            </a:xfrm>
            <a:custGeom>
              <a:avLst/>
              <a:gdLst/>
              <a:ahLst/>
              <a:cxnLst/>
              <a:rect l="l" t="t" r="r" b="b"/>
              <a:pathLst>
                <a:path w="409575" h="273685">
                  <a:moveTo>
                    <a:pt x="408965" y="136791"/>
                  </a:moveTo>
                  <a:lnTo>
                    <a:pt x="381071" y="67731"/>
                  </a:lnTo>
                  <a:lnTo>
                    <a:pt x="349115" y="40049"/>
                  </a:lnTo>
                  <a:lnTo>
                    <a:pt x="307737" y="18666"/>
                  </a:lnTo>
                  <a:lnTo>
                    <a:pt x="258880" y="4883"/>
                  </a:lnTo>
                  <a:lnTo>
                    <a:pt x="204482" y="0"/>
                  </a:lnTo>
                  <a:lnTo>
                    <a:pt x="150084" y="4883"/>
                  </a:lnTo>
                  <a:lnTo>
                    <a:pt x="101227" y="18666"/>
                  </a:lnTo>
                  <a:lnTo>
                    <a:pt x="59850" y="40049"/>
                  </a:lnTo>
                  <a:lnTo>
                    <a:pt x="27893" y="67731"/>
                  </a:lnTo>
                  <a:lnTo>
                    <a:pt x="7296" y="100412"/>
                  </a:lnTo>
                  <a:lnTo>
                    <a:pt x="0" y="136791"/>
                  </a:lnTo>
                  <a:lnTo>
                    <a:pt x="7296" y="173176"/>
                  </a:lnTo>
                  <a:lnTo>
                    <a:pt x="27893" y="205860"/>
                  </a:lnTo>
                  <a:lnTo>
                    <a:pt x="59850" y="233545"/>
                  </a:lnTo>
                  <a:lnTo>
                    <a:pt x="101227" y="254928"/>
                  </a:lnTo>
                  <a:lnTo>
                    <a:pt x="150084" y="268712"/>
                  </a:lnTo>
                  <a:lnTo>
                    <a:pt x="204482" y="273596"/>
                  </a:lnTo>
                  <a:lnTo>
                    <a:pt x="258880" y="268712"/>
                  </a:lnTo>
                  <a:lnTo>
                    <a:pt x="307737" y="254928"/>
                  </a:lnTo>
                  <a:lnTo>
                    <a:pt x="349115" y="233545"/>
                  </a:lnTo>
                  <a:lnTo>
                    <a:pt x="381071" y="205860"/>
                  </a:lnTo>
                  <a:lnTo>
                    <a:pt x="401668" y="173176"/>
                  </a:lnTo>
                  <a:lnTo>
                    <a:pt x="408965" y="136791"/>
                  </a:lnTo>
                  <a:close/>
                </a:path>
              </a:pathLst>
            </a:custGeom>
            <a:ln w="415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2" name="object 65">
              <a:extLst>
                <a:ext uri="{FF2B5EF4-FFF2-40B4-BE49-F238E27FC236}">
                  <a16:creationId xmlns:a16="http://schemas.microsoft.com/office/drawing/2014/main" id="{8C99CD7D-0FED-4389-B0CA-DFE95B3B64CB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5439956" y="2338586"/>
              <a:ext cx="408965" cy="415718"/>
            </a:xfrm>
            <a:prstGeom prst="rect">
              <a:avLst/>
            </a:prstGeom>
          </p:spPr>
        </p:pic>
        <p:sp>
          <p:nvSpPr>
            <p:cNvPr id="73" name="object 66">
              <a:extLst>
                <a:ext uri="{FF2B5EF4-FFF2-40B4-BE49-F238E27FC236}">
                  <a16:creationId xmlns:a16="http://schemas.microsoft.com/office/drawing/2014/main" id="{A7055582-5BF9-4BAD-B3B9-A66D0ECCD1A6}"/>
                </a:ext>
              </a:extLst>
            </p:cNvPr>
            <p:cNvSpPr/>
            <p:nvPr/>
          </p:nvSpPr>
          <p:spPr>
            <a:xfrm>
              <a:off x="5439956" y="2435036"/>
              <a:ext cx="409575" cy="319405"/>
            </a:xfrm>
            <a:custGeom>
              <a:avLst/>
              <a:gdLst/>
              <a:ahLst/>
              <a:cxnLst/>
              <a:rect l="l" t="t" r="r" b="b"/>
              <a:pathLst>
                <a:path w="409575" h="319405">
                  <a:moveTo>
                    <a:pt x="0" y="0"/>
                  </a:moveTo>
                  <a:lnTo>
                    <a:pt x="0" y="182524"/>
                  </a:lnTo>
                  <a:lnTo>
                    <a:pt x="7296" y="218909"/>
                  </a:lnTo>
                  <a:lnTo>
                    <a:pt x="27893" y="251593"/>
                  </a:lnTo>
                  <a:lnTo>
                    <a:pt x="59850" y="279277"/>
                  </a:lnTo>
                  <a:lnTo>
                    <a:pt x="101227" y="300661"/>
                  </a:lnTo>
                  <a:lnTo>
                    <a:pt x="150084" y="314445"/>
                  </a:lnTo>
                  <a:lnTo>
                    <a:pt x="204482" y="319328"/>
                  </a:lnTo>
                  <a:lnTo>
                    <a:pt x="258880" y="314445"/>
                  </a:lnTo>
                  <a:lnTo>
                    <a:pt x="307737" y="300661"/>
                  </a:lnTo>
                  <a:lnTo>
                    <a:pt x="349115" y="279277"/>
                  </a:lnTo>
                  <a:lnTo>
                    <a:pt x="381071" y="251593"/>
                  </a:lnTo>
                  <a:lnTo>
                    <a:pt x="401668" y="218909"/>
                  </a:lnTo>
                  <a:lnTo>
                    <a:pt x="408965" y="182524"/>
                  </a:lnTo>
                  <a:lnTo>
                    <a:pt x="408965" y="0"/>
                  </a:lnTo>
                  <a:lnTo>
                    <a:pt x="401668" y="36384"/>
                  </a:lnTo>
                  <a:lnTo>
                    <a:pt x="381071" y="69069"/>
                  </a:lnTo>
                  <a:lnTo>
                    <a:pt x="349115" y="96753"/>
                  </a:lnTo>
                  <a:lnTo>
                    <a:pt x="307737" y="118137"/>
                  </a:lnTo>
                  <a:lnTo>
                    <a:pt x="258880" y="131920"/>
                  </a:lnTo>
                  <a:lnTo>
                    <a:pt x="204482" y="136804"/>
                  </a:lnTo>
                  <a:lnTo>
                    <a:pt x="150084" y="131920"/>
                  </a:lnTo>
                  <a:lnTo>
                    <a:pt x="101227" y="118137"/>
                  </a:lnTo>
                  <a:lnTo>
                    <a:pt x="59850" y="96753"/>
                  </a:lnTo>
                  <a:lnTo>
                    <a:pt x="27893" y="69069"/>
                  </a:lnTo>
                  <a:lnTo>
                    <a:pt x="7296" y="36384"/>
                  </a:lnTo>
                  <a:lnTo>
                    <a:pt x="0" y="0"/>
                  </a:lnTo>
                  <a:close/>
                </a:path>
              </a:pathLst>
            </a:custGeom>
            <a:ln w="415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67">
              <a:extLst>
                <a:ext uri="{FF2B5EF4-FFF2-40B4-BE49-F238E27FC236}">
                  <a16:creationId xmlns:a16="http://schemas.microsoft.com/office/drawing/2014/main" id="{EF38D33D-8BE4-467A-A4E9-57D98137710F}"/>
                </a:ext>
              </a:extLst>
            </p:cNvPr>
            <p:cNvSpPr/>
            <p:nvPr/>
          </p:nvSpPr>
          <p:spPr>
            <a:xfrm>
              <a:off x="5439956" y="2298244"/>
              <a:ext cx="409575" cy="456565"/>
            </a:xfrm>
            <a:custGeom>
              <a:avLst/>
              <a:gdLst/>
              <a:ahLst/>
              <a:cxnLst/>
              <a:rect l="l" t="t" r="r" b="b"/>
              <a:pathLst>
                <a:path w="409575" h="456564">
                  <a:moveTo>
                    <a:pt x="408965" y="136791"/>
                  </a:moveTo>
                  <a:lnTo>
                    <a:pt x="381071" y="67731"/>
                  </a:lnTo>
                  <a:lnTo>
                    <a:pt x="349115" y="40049"/>
                  </a:lnTo>
                  <a:lnTo>
                    <a:pt x="307737" y="18666"/>
                  </a:lnTo>
                  <a:lnTo>
                    <a:pt x="258880" y="4883"/>
                  </a:lnTo>
                  <a:lnTo>
                    <a:pt x="204482" y="0"/>
                  </a:lnTo>
                  <a:lnTo>
                    <a:pt x="150084" y="4883"/>
                  </a:lnTo>
                  <a:lnTo>
                    <a:pt x="101227" y="18666"/>
                  </a:lnTo>
                  <a:lnTo>
                    <a:pt x="59850" y="40049"/>
                  </a:lnTo>
                  <a:lnTo>
                    <a:pt x="27893" y="67731"/>
                  </a:lnTo>
                  <a:lnTo>
                    <a:pt x="7296" y="100412"/>
                  </a:lnTo>
                  <a:lnTo>
                    <a:pt x="0" y="136791"/>
                  </a:lnTo>
                  <a:lnTo>
                    <a:pt x="0" y="319316"/>
                  </a:lnTo>
                  <a:lnTo>
                    <a:pt x="7296" y="355700"/>
                  </a:lnTo>
                  <a:lnTo>
                    <a:pt x="27893" y="388385"/>
                  </a:lnTo>
                  <a:lnTo>
                    <a:pt x="59850" y="416069"/>
                  </a:lnTo>
                  <a:lnTo>
                    <a:pt x="101227" y="437453"/>
                  </a:lnTo>
                  <a:lnTo>
                    <a:pt x="150084" y="451237"/>
                  </a:lnTo>
                  <a:lnTo>
                    <a:pt x="204482" y="456120"/>
                  </a:lnTo>
                  <a:lnTo>
                    <a:pt x="258880" y="451237"/>
                  </a:lnTo>
                  <a:lnTo>
                    <a:pt x="307737" y="437453"/>
                  </a:lnTo>
                  <a:lnTo>
                    <a:pt x="349115" y="416069"/>
                  </a:lnTo>
                  <a:lnTo>
                    <a:pt x="381071" y="388385"/>
                  </a:lnTo>
                  <a:lnTo>
                    <a:pt x="401668" y="355700"/>
                  </a:lnTo>
                  <a:lnTo>
                    <a:pt x="408965" y="319316"/>
                  </a:lnTo>
                  <a:lnTo>
                    <a:pt x="408965" y="136791"/>
                  </a:lnTo>
                  <a:close/>
                </a:path>
              </a:pathLst>
            </a:custGeom>
            <a:ln w="865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68">
              <a:extLst>
                <a:ext uri="{FF2B5EF4-FFF2-40B4-BE49-F238E27FC236}">
                  <a16:creationId xmlns:a16="http://schemas.microsoft.com/office/drawing/2014/main" id="{725DEDB2-B417-4806-9A75-2AFE3CFE107F}"/>
                </a:ext>
              </a:extLst>
            </p:cNvPr>
            <p:cNvSpPr/>
            <p:nvPr/>
          </p:nvSpPr>
          <p:spPr>
            <a:xfrm>
              <a:off x="5805360" y="2622602"/>
              <a:ext cx="951865" cy="728345"/>
            </a:xfrm>
            <a:custGeom>
              <a:avLst/>
              <a:gdLst/>
              <a:ahLst/>
              <a:cxnLst/>
              <a:rect l="l" t="t" r="r" b="b"/>
              <a:pathLst>
                <a:path w="951865" h="728345">
                  <a:moveTo>
                    <a:pt x="0" y="0"/>
                  </a:moveTo>
                  <a:lnTo>
                    <a:pt x="951839" y="727913"/>
                  </a:lnTo>
                </a:path>
              </a:pathLst>
            </a:custGeom>
            <a:ln w="2843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69">
              <a:extLst>
                <a:ext uri="{FF2B5EF4-FFF2-40B4-BE49-F238E27FC236}">
                  <a16:creationId xmlns:a16="http://schemas.microsoft.com/office/drawing/2014/main" id="{38B42227-D55D-4A92-9622-E03BAA6AE763}"/>
                </a:ext>
              </a:extLst>
            </p:cNvPr>
            <p:cNvSpPr/>
            <p:nvPr/>
          </p:nvSpPr>
          <p:spPr>
            <a:xfrm>
              <a:off x="6706438" y="3288247"/>
              <a:ext cx="156845" cy="143510"/>
            </a:xfrm>
            <a:custGeom>
              <a:avLst/>
              <a:gdLst/>
              <a:ahLst/>
              <a:cxnLst/>
              <a:rect l="l" t="t" r="r" b="b"/>
              <a:pathLst>
                <a:path w="156845" h="143510">
                  <a:moveTo>
                    <a:pt x="86398" y="0"/>
                  </a:moveTo>
                  <a:lnTo>
                    <a:pt x="88557" y="91071"/>
                  </a:lnTo>
                  <a:lnTo>
                    <a:pt x="0" y="113029"/>
                  </a:lnTo>
                  <a:lnTo>
                    <a:pt x="156248" y="142913"/>
                  </a:lnTo>
                  <a:lnTo>
                    <a:pt x="8639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0">
              <a:extLst>
                <a:ext uri="{FF2B5EF4-FFF2-40B4-BE49-F238E27FC236}">
                  <a16:creationId xmlns:a16="http://schemas.microsoft.com/office/drawing/2014/main" id="{A18503EF-E97A-4141-95EC-747E45B77FEA}"/>
                </a:ext>
              </a:extLst>
            </p:cNvPr>
            <p:cNvSpPr/>
            <p:nvPr/>
          </p:nvSpPr>
          <p:spPr>
            <a:xfrm>
              <a:off x="5731560" y="2660766"/>
              <a:ext cx="542925" cy="883919"/>
            </a:xfrm>
            <a:custGeom>
              <a:avLst/>
              <a:gdLst/>
              <a:ahLst/>
              <a:cxnLst/>
              <a:rect l="l" t="t" r="r" b="b"/>
              <a:pathLst>
                <a:path w="542925" h="883920">
                  <a:moveTo>
                    <a:pt x="0" y="0"/>
                  </a:moveTo>
                  <a:lnTo>
                    <a:pt x="542518" y="883792"/>
                  </a:lnTo>
                </a:path>
              </a:pathLst>
            </a:custGeom>
            <a:ln w="2843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1">
              <a:extLst>
                <a:ext uri="{FF2B5EF4-FFF2-40B4-BE49-F238E27FC236}">
                  <a16:creationId xmlns:a16="http://schemas.microsoft.com/office/drawing/2014/main" id="{1A68028B-921D-4E43-BFD2-084884BCF415}"/>
                </a:ext>
              </a:extLst>
            </p:cNvPr>
            <p:cNvSpPr/>
            <p:nvPr/>
          </p:nvSpPr>
          <p:spPr>
            <a:xfrm>
              <a:off x="6208560" y="3499207"/>
              <a:ext cx="135255" cy="158750"/>
            </a:xfrm>
            <a:custGeom>
              <a:avLst/>
              <a:gdLst/>
              <a:ahLst/>
              <a:cxnLst/>
              <a:rect l="l" t="t" r="r" b="b"/>
              <a:pathLst>
                <a:path w="135254" h="158750">
                  <a:moveTo>
                    <a:pt x="121323" y="0"/>
                  </a:moveTo>
                  <a:lnTo>
                    <a:pt x="90360" y="85674"/>
                  </a:lnTo>
                  <a:lnTo>
                    <a:pt x="0" y="74510"/>
                  </a:lnTo>
                  <a:lnTo>
                    <a:pt x="135000" y="158394"/>
                  </a:lnTo>
                  <a:lnTo>
                    <a:pt x="1213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2">
              <a:extLst>
                <a:ext uri="{FF2B5EF4-FFF2-40B4-BE49-F238E27FC236}">
                  <a16:creationId xmlns:a16="http://schemas.microsoft.com/office/drawing/2014/main" id="{BA1F6B6B-9B86-44CC-BBAE-B5E5FCB00F05}"/>
                </a:ext>
              </a:extLst>
            </p:cNvPr>
            <p:cNvSpPr/>
            <p:nvPr/>
          </p:nvSpPr>
          <p:spPr>
            <a:xfrm>
              <a:off x="5650560" y="2683435"/>
              <a:ext cx="6350" cy="841375"/>
            </a:xfrm>
            <a:custGeom>
              <a:avLst/>
              <a:gdLst/>
              <a:ahLst/>
              <a:cxnLst/>
              <a:rect l="l" t="t" r="r" b="b"/>
              <a:pathLst>
                <a:path w="6350" h="841375">
                  <a:moveTo>
                    <a:pt x="0" y="0"/>
                  </a:moveTo>
                  <a:lnTo>
                    <a:pt x="6121" y="841324"/>
                  </a:lnTo>
                </a:path>
              </a:pathLst>
            </a:custGeom>
            <a:ln w="2843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73">
              <a:extLst>
                <a:ext uri="{FF2B5EF4-FFF2-40B4-BE49-F238E27FC236}">
                  <a16:creationId xmlns:a16="http://schemas.microsoft.com/office/drawing/2014/main" id="{D8B90A51-288F-48E5-A1C2-027A6601B81E}"/>
                </a:ext>
              </a:extLst>
            </p:cNvPr>
            <p:cNvSpPr/>
            <p:nvPr/>
          </p:nvSpPr>
          <p:spPr>
            <a:xfrm>
              <a:off x="5585764" y="3515044"/>
              <a:ext cx="142240" cy="142875"/>
            </a:xfrm>
            <a:custGeom>
              <a:avLst/>
              <a:gdLst/>
              <a:ahLst/>
              <a:cxnLst/>
              <a:rect l="l" t="t" r="r" b="b"/>
              <a:pathLst>
                <a:path w="142239" h="142875">
                  <a:moveTo>
                    <a:pt x="142189" y="0"/>
                  </a:moveTo>
                  <a:lnTo>
                    <a:pt x="71272" y="57238"/>
                  </a:lnTo>
                  <a:lnTo>
                    <a:pt x="0" y="711"/>
                  </a:lnTo>
                  <a:lnTo>
                    <a:pt x="71996" y="142557"/>
                  </a:lnTo>
                  <a:lnTo>
                    <a:pt x="14218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74">
              <a:extLst>
                <a:ext uri="{FF2B5EF4-FFF2-40B4-BE49-F238E27FC236}">
                  <a16:creationId xmlns:a16="http://schemas.microsoft.com/office/drawing/2014/main" id="{2464809E-11A8-4197-8094-3B4BFDBABC8C}"/>
                </a:ext>
              </a:extLst>
            </p:cNvPr>
            <p:cNvSpPr/>
            <p:nvPr/>
          </p:nvSpPr>
          <p:spPr>
            <a:xfrm>
              <a:off x="5022354" y="2683435"/>
              <a:ext cx="561975" cy="851535"/>
            </a:xfrm>
            <a:custGeom>
              <a:avLst/>
              <a:gdLst/>
              <a:ahLst/>
              <a:cxnLst/>
              <a:rect l="l" t="t" r="r" b="b"/>
              <a:pathLst>
                <a:path w="561975" h="851535">
                  <a:moveTo>
                    <a:pt x="561606" y="0"/>
                  </a:moveTo>
                  <a:lnTo>
                    <a:pt x="0" y="851052"/>
                  </a:lnTo>
                </a:path>
              </a:pathLst>
            </a:custGeom>
            <a:ln w="2843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75">
              <a:extLst>
                <a:ext uri="{FF2B5EF4-FFF2-40B4-BE49-F238E27FC236}">
                  <a16:creationId xmlns:a16="http://schemas.microsoft.com/office/drawing/2014/main" id="{F71C0702-290B-400B-BE77-E0E5478B4CB9}"/>
                </a:ext>
              </a:extLst>
            </p:cNvPr>
            <p:cNvSpPr/>
            <p:nvPr/>
          </p:nvSpPr>
          <p:spPr>
            <a:xfrm>
              <a:off x="4949278" y="3487675"/>
              <a:ext cx="137795" cy="158115"/>
            </a:xfrm>
            <a:custGeom>
              <a:avLst/>
              <a:gdLst/>
              <a:ahLst/>
              <a:cxnLst/>
              <a:rect l="l" t="t" r="r" b="b"/>
              <a:pathLst>
                <a:path w="137795" h="158114">
                  <a:moveTo>
                    <a:pt x="19075" y="0"/>
                  </a:moveTo>
                  <a:lnTo>
                    <a:pt x="0" y="157683"/>
                  </a:lnTo>
                  <a:lnTo>
                    <a:pt x="137515" y="78130"/>
                  </a:lnTo>
                  <a:lnTo>
                    <a:pt x="47155" y="86410"/>
                  </a:lnTo>
                  <a:lnTo>
                    <a:pt x="190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76">
              <a:extLst>
                <a:ext uri="{FF2B5EF4-FFF2-40B4-BE49-F238E27FC236}">
                  <a16:creationId xmlns:a16="http://schemas.microsoft.com/office/drawing/2014/main" id="{B43CEF0B-1BAE-4AA6-B701-FE7085EF258F}"/>
                </a:ext>
              </a:extLst>
            </p:cNvPr>
            <p:cNvSpPr/>
            <p:nvPr/>
          </p:nvSpPr>
          <p:spPr>
            <a:xfrm>
              <a:off x="2571483" y="2514601"/>
              <a:ext cx="743585" cy="635"/>
            </a:xfrm>
            <a:custGeom>
              <a:avLst/>
              <a:gdLst/>
              <a:ahLst/>
              <a:cxnLst/>
              <a:rect l="l" t="t" r="r" b="b"/>
              <a:pathLst>
                <a:path w="743585" h="635">
                  <a:moveTo>
                    <a:pt x="0" y="0"/>
                  </a:moveTo>
                  <a:lnTo>
                    <a:pt x="743038" y="355"/>
                  </a:lnTo>
                </a:path>
              </a:pathLst>
            </a:custGeom>
            <a:ln w="2843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4" name="object 77">
            <a:extLst>
              <a:ext uri="{FF2B5EF4-FFF2-40B4-BE49-F238E27FC236}">
                <a16:creationId xmlns:a16="http://schemas.microsoft.com/office/drawing/2014/main" id="{F38768C0-E90A-49D1-AF45-0EA00A821A0F}"/>
              </a:ext>
            </a:extLst>
          </p:cNvPr>
          <p:cNvSpPr txBox="1"/>
          <p:nvPr/>
        </p:nvSpPr>
        <p:spPr>
          <a:xfrm>
            <a:off x="6426848" y="2275516"/>
            <a:ext cx="97853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8450" marR="5080" indent="-286385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latin typeface="Arial MT"/>
                <a:cs typeface="Arial MT"/>
              </a:rPr>
              <a:t>Intrusion</a:t>
            </a:r>
            <a:r>
              <a:rPr sz="900" spc="-40" dirty="0">
                <a:latin typeface="Arial MT"/>
                <a:cs typeface="Arial MT"/>
              </a:rPr>
              <a:t> </a:t>
            </a:r>
            <a:r>
              <a:rPr sz="900" spc="-10" dirty="0">
                <a:latin typeface="Arial MT"/>
                <a:cs typeface="Arial MT"/>
              </a:rPr>
              <a:t>Detection System</a:t>
            </a:r>
            <a:endParaRPr sz="900">
              <a:latin typeface="Arial MT"/>
              <a:cs typeface="Arial MT"/>
            </a:endParaRPr>
          </a:p>
        </p:txBody>
      </p:sp>
      <p:sp>
        <p:nvSpPr>
          <p:cNvPr id="85" name="object 78">
            <a:extLst>
              <a:ext uri="{FF2B5EF4-FFF2-40B4-BE49-F238E27FC236}">
                <a16:creationId xmlns:a16="http://schemas.microsoft.com/office/drawing/2014/main" id="{15B5200C-13EE-4CB7-9567-E0D920192218}"/>
              </a:ext>
            </a:extLst>
          </p:cNvPr>
          <p:cNvSpPr txBox="1"/>
          <p:nvPr/>
        </p:nvSpPr>
        <p:spPr>
          <a:xfrm>
            <a:off x="3164535" y="3361633"/>
            <a:ext cx="743585" cy="163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latin typeface="Arial MT"/>
                <a:cs typeface="Arial MT"/>
              </a:rPr>
              <a:t>Border</a:t>
            </a:r>
            <a:r>
              <a:rPr sz="900" spc="-25" dirty="0">
                <a:latin typeface="Arial MT"/>
                <a:cs typeface="Arial MT"/>
              </a:rPr>
              <a:t> </a:t>
            </a:r>
            <a:r>
              <a:rPr sz="900" spc="-10" dirty="0">
                <a:latin typeface="Arial MT"/>
                <a:cs typeface="Arial MT"/>
              </a:rPr>
              <a:t>Router</a:t>
            </a:r>
            <a:endParaRPr sz="900">
              <a:latin typeface="Arial MT"/>
              <a:cs typeface="Arial MT"/>
            </a:endParaRPr>
          </a:p>
        </p:txBody>
      </p:sp>
      <p:sp>
        <p:nvSpPr>
          <p:cNvPr id="86" name="object 79">
            <a:extLst>
              <a:ext uri="{FF2B5EF4-FFF2-40B4-BE49-F238E27FC236}">
                <a16:creationId xmlns:a16="http://schemas.microsoft.com/office/drawing/2014/main" id="{B486CE88-D49B-40DE-90D9-2B4F9FB2F07A}"/>
              </a:ext>
            </a:extLst>
          </p:cNvPr>
          <p:cNvSpPr txBox="1"/>
          <p:nvPr/>
        </p:nvSpPr>
        <p:spPr>
          <a:xfrm>
            <a:off x="5248567" y="3347955"/>
            <a:ext cx="648335" cy="163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latin typeface="Arial MT"/>
                <a:cs typeface="Arial MT"/>
              </a:rPr>
              <a:t>Core</a:t>
            </a:r>
            <a:r>
              <a:rPr sz="900" spc="-20" dirty="0">
                <a:latin typeface="Arial MT"/>
                <a:cs typeface="Arial MT"/>
              </a:rPr>
              <a:t> </a:t>
            </a:r>
            <a:r>
              <a:rPr sz="900" spc="-10" dirty="0">
                <a:latin typeface="Arial MT"/>
                <a:cs typeface="Arial MT"/>
              </a:rPr>
              <a:t>Router</a:t>
            </a:r>
            <a:endParaRPr sz="900">
              <a:latin typeface="Arial MT"/>
              <a:cs typeface="Arial MT"/>
            </a:endParaRPr>
          </a:p>
        </p:txBody>
      </p:sp>
      <p:sp>
        <p:nvSpPr>
          <p:cNvPr id="87" name="object 80">
            <a:extLst>
              <a:ext uri="{FF2B5EF4-FFF2-40B4-BE49-F238E27FC236}">
                <a16:creationId xmlns:a16="http://schemas.microsoft.com/office/drawing/2014/main" id="{4C6AB975-E083-4ADD-A469-1D987A8C3F4A}"/>
              </a:ext>
            </a:extLst>
          </p:cNvPr>
          <p:cNvSpPr txBox="1"/>
          <p:nvPr/>
        </p:nvSpPr>
        <p:spPr>
          <a:xfrm>
            <a:off x="6707289" y="3361633"/>
            <a:ext cx="975360" cy="50545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050" dirty="0">
                <a:latin typeface="Arial MT"/>
                <a:cs typeface="Arial MT"/>
              </a:rPr>
              <a:t>All</a:t>
            </a:r>
            <a:r>
              <a:rPr sz="1050" spc="-40" dirty="0">
                <a:latin typeface="Arial MT"/>
                <a:cs typeface="Arial MT"/>
              </a:rPr>
              <a:t> </a:t>
            </a:r>
            <a:r>
              <a:rPr sz="1050" spc="-10" dirty="0">
                <a:latin typeface="Arial MT"/>
                <a:cs typeface="Arial MT"/>
              </a:rPr>
              <a:t>router interfaces </a:t>
            </a:r>
            <a:r>
              <a:rPr sz="1050" dirty="0">
                <a:latin typeface="Arial MT"/>
                <a:cs typeface="Arial MT"/>
              </a:rPr>
              <a:t>on</a:t>
            </a:r>
            <a:r>
              <a:rPr sz="1050" spc="-5" dirty="0">
                <a:latin typeface="Arial MT"/>
                <a:cs typeface="Arial MT"/>
              </a:rPr>
              <a:t> </a:t>
            </a:r>
            <a:r>
              <a:rPr sz="1050" spc="-50" dirty="0">
                <a:latin typeface="Arial MT"/>
                <a:cs typeface="Arial MT"/>
              </a:rPr>
              <a:t>a </a:t>
            </a:r>
            <a:r>
              <a:rPr sz="1050" spc="-10" dirty="0">
                <a:latin typeface="Arial MT"/>
                <a:cs typeface="Arial MT"/>
              </a:rPr>
              <a:t>separate subnet</a:t>
            </a:r>
            <a:endParaRPr sz="1050">
              <a:latin typeface="Arial MT"/>
              <a:cs typeface="Arial MT"/>
            </a:endParaRPr>
          </a:p>
        </p:txBody>
      </p:sp>
      <p:grpSp>
        <p:nvGrpSpPr>
          <p:cNvPr id="88" name="object 81">
            <a:extLst>
              <a:ext uri="{FF2B5EF4-FFF2-40B4-BE49-F238E27FC236}">
                <a16:creationId xmlns:a16="http://schemas.microsoft.com/office/drawing/2014/main" id="{82BE169D-66EC-4120-B8C9-6FC49378B5DE}"/>
              </a:ext>
            </a:extLst>
          </p:cNvPr>
          <p:cNvGrpSpPr/>
          <p:nvPr/>
        </p:nvGrpSpPr>
        <p:grpSpPr>
          <a:xfrm>
            <a:off x="3029636" y="3781774"/>
            <a:ext cx="3662679" cy="1319530"/>
            <a:chOff x="3028683" y="2509839"/>
            <a:chExt cx="3662679" cy="1319530"/>
          </a:xfrm>
        </p:grpSpPr>
        <p:sp>
          <p:nvSpPr>
            <p:cNvPr id="89" name="object 82">
              <a:extLst>
                <a:ext uri="{FF2B5EF4-FFF2-40B4-BE49-F238E27FC236}">
                  <a16:creationId xmlns:a16="http://schemas.microsoft.com/office/drawing/2014/main" id="{3A652947-A5DD-48C2-A5F9-AA7EC504A98F}"/>
                </a:ext>
              </a:extLst>
            </p:cNvPr>
            <p:cNvSpPr/>
            <p:nvPr/>
          </p:nvSpPr>
          <p:spPr>
            <a:xfrm>
              <a:off x="6292443" y="2514601"/>
              <a:ext cx="394335" cy="299720"/>
            </a:xfrm>
            <a:custGeom>
              <a:avLst/>
              <a:gdLst/>
              <a:ahLst/>
              <a:cxnLst/>
              <a:rect l="l" t="t" r="r" b="b"/>
              <a:pathLst>
                <a:path w="394334" h="299719">
                  <a:moveTo>
                    <a:pt x="393839" y="0"/>
                  </a:moveTo>
                  <a:lnTo>
                    <a:pt x="0" y="299516"/>
                  </a:lnTo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83">
              <a:extLst>
                <a:ext uri="{FF2B5EF4-FFF2-40B4-BE49-F238E27FC236}">
                  <a16:creationId xmlns:a16="http://schemas.microsoft.com/office/drawing/2014/main" id="{271D2C0D-6FCC-40F3-86C4-6BC7EC35CC2D}"/>
                </a:ext>
              </a:extLst>
            </p:cNvPr>
            <p:cNvSpPr/>
            <p:nvPr/>
          </p:nvSpPr>
          <p:spPr>
            <a:xfrm>
              <a:off x="6236284" y="2780997"/>
              <a:ext cx="83185" cy="76200"/>
            </a:xfrm>
            <a:custGeom>
              <a:avLst/>
              <a:gdLst/>
              <a:ahLst/>
              <a:cxnLst/>
              <a:rect l="l" t="t" r="r" b="b"/>
              <a:pathLst>
                <a:path w="83185" h="76200">
                  <a:moveTo>
                    <a:pt x="37439" y="0"/>
                  </a:moveTo>
                  <a:lnTo>
                    <a:pt x="0" y="75958"/>
                  </a:lnTo>
                  <a:lnTo>
                    <a:pt x="83159" y="60121"/>
                  </a:lnTo>
                  <a:lnTo>
                    <a:pt x="3743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1" name="object 84">
              <a:extLst>
                <a:ext uri="{FF2B5EF4-FFF2-40B4-BE49-F238E27FC236}">
                  <a16:creationId xmlns:a16="http://schemas.microsoft.com/office/drawing/2014/main" id="{3127427F-A0CE-4A5C-AD0F-C3CA57195287}"/>
                </a:ext>
              </a:extLst>
            </p:cNvPr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028683" y="3094308"/>
              <a:ext cx="1227135" cy="734654"/>
            </a:xfrm>
            <a:prstGeom prst="rect">
              <a:avLst/>
            </a:prstGeom>
          </p:spPr>
        </p:pic>
      </p:grpSp>
      <p:sp>
        <p:nvSpPr>
          <p:cNvPr id="92" name="object 85">
            <a:extLst>
              <a:ext uri="{FF2B5EF4-FFF2-40B4-BE49-F238E27FC236}">
                <a16:creationId xmlns:a16="http://schemas.microsoft.com/office/drawing/2014/main" id="{02497279-7585-4423-9D39-FA7B1A134AE8}"/>
              </a:ext>
            </a:extLst>
          </p:cNvPr>
          <p:cNvSpPr txBox="1"/>
          <p:nvPr/>
        </p:nvSpPr>
        <p:spPr>
          <a:xfrm>
            <a:off x="2592857" y="4790484"/>
            <a:ext cx="673100" cy="50545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050" spc="-10" dirty="0">
                <a:latin typeface="Arial MT"/>
                <a:cs typeface="Arial MT"/>
              </a:rPr>
              <a:t>Central Servers </a:t>
            </a:r>
            <a:r>
              <a:rPr sz="1050" spc="-25" dirty="0">
                <a:latin typeface="Arial MT"/>
                <a:cs typeface="Arial MT"/>
              </a:rPr>
              <a:t>for </a:t>
            </a:r>
            <a:r>
              <a:rPr sz="1050" spc="-10" dirty="0">
                <a:latin typeface="Arial MT"/>
                <a:cs typeface="Arial MT"/>
              </a:rPr>
              <a:t>campus</a:t>
            </a:r>
            <a:endParaRPr sz="1050">
              <a:latin typeface="Arial MT"/>
              <a:cs typeface="Arial MT"/>
            </a:endParaRPr>
          </a:p>
        </p:txBody>
      </p:sp>
      <p:grpSp>
        <p:nvGrpSpPr>
          <p:cNvPr id="93" name="object 86">
            <a:extLst>
              <a:ext uri="{FF2B5EF4-FFF2-40B4-BE49-F238E27FC236}">
                <a16:creationId xmlns:a16="http://schemas.microsoft.com/office/drawing/2014/main" id="{6B21B646-C5AC-49F3-97DC-935BCC183E87}"/>
              </a:ext>
            </a:extLst>
          </p:cNvPr>
          <p:cNvGrpSpPr/>
          <p:nvPr/>
        </p:nvGrpSpPr>
        <p:grpSpPr>
          <a:xfrm>
            <a:off x="4694999" y="4651254"/>
            <a:ext cx="2539365" cy="727710"/>
            <a:chOff x="4694046" y="3379319"/>
            <a:chExt cx="2539365" cy="727710"/>
          </a:xfrm>
        </p:grpSpPr>
        <p:pic>
          <p:nvPicPr>
            <p:cNvPr id="94" name="object 87">
              <a:extLst>
                <a:ext uri="{FF2B5EF4-FFF2-40B4-BE49-F238E27FC236}">
                  <a16:creationId xmlns:a16="http://schemas.microsoft.com/office/drawing/2014/main" id="{759C202D-3932-40D0-B24D-94AB4547FE7E}"/>
                </a:ext>
              </a:extLst>
            </p:cNvPr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4915471" y="3737218"/>
              <a:ext cx="203365" cy="363905"/>
            </a:xfrm>
            <a:prstGeom prst="rect">
              <a:avLst/>
            </a:prstGeom>
          </p:spPr>
        </p:pic>
        <p:sp>
          <p:nvSpPr>
            <p:cNvPr id="95" name="object 88">
              <a:extLst>
                <a:ext uri="{FF2B5EF4-FFF2-40B4-BE49-F238E27FC236}">
                  <a16:creationId xmlns:a16="http://schemas.microsoft.com/office/drawing/2014/main" id="{5FD2330A-36DD-4CF0-88BD-F8110FFA8CD6}"/>
                </a:ext>
              </a:extLst>
            </p:cNvPr>
            <p:cNvSpPr/>
            <p:nvPr/>
          </p:nvSpPr>
          <p:spPr>
            <a:xfrm>
              <a:off x="4915445" y="3736799"/>
              <a:ext cx="154305" cy="364490"/>
            </a:xfrm>
            <a:custGeom>
              <a:avLst/>
              <a:gdLst/>
              <a:ahLst/>
              <a:cxnLst/>
              <a:rect l="l" t="t" r="r" b="b"/>
              <a:pathLst>
                <a:path w="154304" h="364489">
                  <a:moveTo>
                    <a:pt x="0" y="364324"/>
                  </a:moveTo>
                  <a:lnTo>
                    <a:pt x="152996" y="274320"/>
                  </a:lnTo>
                  <a:lnTo>
                    <a:pt x="154076" y="0"/>
                  </a:lnTo>
                  <a:lnTo>
                    <a:pt x="0" y="87477"/>
                  </a:lnTo>
                  <a:lnTo>
                    <a:pt x="0" y="364324"/>
                  </a:lnTo>
                  <a:close/>
                </a:path>
              </a:pathLst>
            </a:custGeom>
            <a:ln w="511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6" name="object 89">
              <a:extLst>
                <a:ext uri="{FF2B5EF4-FFF2-40B4-BE49-F238E27FC236}">
                  <a16:creationId xmlns:a16="http://schemas.microsoft.com/office/drawing/2014/main" id="{665A753B-F82E-47D5-B5F6-FB25D2BE23B8}"/>
                </a:ext>
              </a:extLst>
            </p:cNvPr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699317" y="3702090"/>
              <a:ext cx="215582" cy="398538"/>
            </a:xfrm>
            <a:prstGeom prst="rect">
              <a:avLst/>
            </a:prstGeom>
          </p:spPr>
        </p:pic>
        <p:sp>
          <p:nvSpPr>
            <p:cNvPr id="97" name="object 90">
              <a:extLst>
                <a:ext uri="{FF2B5EF4-FFF2-40B4-BE49-F238E27FC236}">
                  <a16:creationId xmlns:a16="http://schemas.microsoft.com/office/drawing/2014/main" id="{E7B6E151-EA78-4A1A-BA9B-E29543FE358C}"/>
                </a:ext>
              </a:extLst>
            </p:cNvPr>
            <p:cNvSpPr/>
            <p:nvPr/>
          </p:nvSpPr>
          <p:spPr>
            <a:xfrm>
              <a:off x="4699444" y="3701518"/>
              <a:ext cx="216535" cy="400050"/>
            </a:xfrm>
            <a:custGeom>
              <a:avLst/>
              <a:gdLst/>
              <a:ahLst/>
              <a:cxnLst/>
              <a:rect l="l" t="t" r="r" b="b"/>
              <a:pathLst>
                <a:path w="216535" h="400050">
                  <a:moveTo>
                    <a:pt x="0" y="276123"/>
                  </a:moveTo>
                  <a:lnTo>
                    <a:pt x="0" y="0"/>
                  </a:lnTo>
                  <a:lnTo>
                    <a:pt x="216001" y="122758"/>
                  </a:lnTo>
                  <a:lnTo>
                    <a:pt x="216001" y="399605"/>
                  </a:lnTo>
                  <a:lnTo>
                    <a:pt x="150469" y="361797"/>
                  </a:lnTo>
                  <a:lnTo>
                    <a:pt x="150469" y="354609"/>
                  </a:lnTo>
                  <a:lnTo>
                    <a:pt x="118071" y="336600"/>
                  </a:lnTo>
                  <a:lnTo>
                    <a:pt x="111950" y="340207"/>
                  </a:lnTo>
                  <a:lnTo>
                    <a:pt x="57594" y="309244"/>
                  </a:lnTo>
                  <a:lnTo>
                    <a:pt x="57594" y="302044"/>
                  </a:lnTo>
                  <a:lnTo>
                    <a:pt x="25552" y="283324"/>
                  </a:lnTo>
                  <a:lnTo>
                    <a:pt x="19075" y="287642"/>
                  </a:lnTo>
                  <a:lnTo>
                    <a:pt x="0" y="276123"/>
                  </a:lnTo>
                  <a:close/>
                </a:path>
              </a:pathLst>
            </a:custGeom>
            <a:ln w="51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91">
              <a:extLst>
                <a:ext uri="{FF2B5EF4-FFF2-40B4-BE49-F238E27FC236}">
                  <a16:creationId xmlns:a16="http://schemas.microsoft.com/office/drawing/2014/main" id="{08546B43-615E-439C-B1EB-607CC95C2937}"/>
                </a:ext>
              </a:extLst>
            </p:cNvPr>
            <p:cNvSpPr/>
            <p:nvPr/>
          </p:nvSpPr>
          <p:spPr>
            <a:xfrm>
              <a:off x="4698720" y="3612605"/>
              <a:ext cx="372110" cy="1270"/>
            </a:xfrm>
            <a:custGeom>
              <a:avLst/>
              <a:gdLst/>
              <a:ahLst/>
              <a:cxnLst/>
              <a:rect l="l" t="t" r="r" b="b"/>
              <a:pathLst>
                <a:path w="372110" h="1270">
                  <a:moveTo>
                    <a:pt x="371881" y="0"/>
                  </a:moveTo>
                  <a:lnTo>
                    <a:pt x="0" y="0"/>
                  </a:lnTo>
                  <a:lnTo>
                    <a:pt x="0" y="711"/>
                  </a:lnTo>
                  <a:lnTo>
                    <a:pt x="371881" y="711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92">
              <a:extLst>
                <a:ext uri="{FF2B5EF4-FFF2-40B4-BE49-F238E27FC236}">
                  <a16:creationId xmlns:a16="http://schemas.microsoft.com/office/drawing/2014/main" id="{D58774CE-D5A2-4A01-A1F7-235AB501B689}"/>
                </a:ext>
              </a:extLst>
            </p:cNvPr>
            <p:cNvSpPr/>
            <p:nvPr/>
          </p:nvSpPr>
          <p:spPr>
            <a:xfrm>
              <a:off x="4698720" y="3613317"/>
              <a:ext cx="372110" cy="10160"/>
            </a:xfrm>
            <a:custGeom>
              <a:avLst/>
              <a:gdLst/>
              <a:ahLst/>
              <a:cxnLst/>
              <a:rect l="l" t="t" r="r" b="b"/>
              <a:pathLst>
                <a:path w="372110" h="10160">
                  <a:moveTo>
                    <a:pt x="371881" y="0"/>
                  </a:moveTo>
                  <a:lnTo>
                    <a:pt x="0" y="0"/>
                  </a:lnTo>
                  <a:lnTo>
                    <a:pt x="0" y="9728"/>
                  </a:lnTo>
                  <a:lnTo>
                    <a:pt x="371881" y="9728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DCDC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93">
              <a:extLst>
                <a:ext uri="{FF2B5EF4-FFF2-40B4-BE49-F238E27FC236}">
                  <a16:creationId xmlns:a16="http://schemas.microsoft.com/office/drawing/2014/main" id="{4E7A3920-F3FA-4848-9296-6114D1AEB939}"/>
                </a:ext>
              </a:extLst>
            </p:cNvPr>
            <p:cNvSpPr/>
            <p:nvPr/>
          </p:nvSpPr>
          <p:spPr>
            <a:xfrm>
              <a:off x="4698720" y="3623045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10" h="13335">
                  <a:moveTo>
                    <a:pt x="371881" y="0"/>
                  </a:moveTo>
                  <a:lnTo>
                    <a:pt x="0" y="0"/>
                  </a:lnTo>
                  <a:lnTo>
                    <a:pt x="0" y="12954"/>
                  </a:lnTo>
                  <a:lnTo>
                    <a:pt x="371881" y="12954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DEDE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94">
              <a:extLst>
                <a:ext uri="{FF2B5EF4-FFF2-40B4-BE49-F238E27FC236}">
                  <a16:creationId xmlns:a16="http://schemas.microsoft.com/office/drawing/2014/main" id="{1F6580DD-E3E0-401C-B915-7C447CDFAF03}"/>
                </a:ext>
              </a:extLst>
            </p:cNvPr>
            <p:cNvSpPr/>
            <p:nvPr/>
          </p:nvSpPr>
          <p:spPr>
            <a:xfrm>
              <a:off x="4698720" y="3635999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10" h="13335">
                  <a:moveTo>
                    <a:pt x="371881" y="0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371881" y="13322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95">
              <a:extLst>
                <a:ext uri="{FF2B5EF4-FFF2-40B4-BE49-F238E27FC236}">
                  <a16:creationId xmlns:a16="http://schemas.microsoft.com/office/drawing/2014/main" id="{818098A5-3CE4-417C-8655-071D0203A4B2}"/>
                </a:ext>
              </a:extLst>
            </p:cNvPr>
            <p:cNvSpPr/>
            <p:nvPr/>
          </p:nvSpPr>
          <p:spPr>
            <a:xfrm>
              <a:off x="4698720" y="3649321"/>
              <a:ext cx="372110" cy="10160"/>
            </a:xfrm>
            <a:custGeom>
              <a:avLst/>
              <a:gdLst/>
              <a:ahLst/>
              <a:cxnLst/>
              <a:rect l="l" t="t" r="r" b="b"/>
              <a:pathLst>
                <a:path w="372110" h="10160">
                  <a:moveTo>
                    <a:pt x="371881" y="0"/>
                  </a:moveTo>
                  <a:lnTo>
                    <a:pt x="0" y="0"/>
                  </a:lnTo>
                  <a:lnTo>
                    <a:pt x="0" y="9715"/>
                  </a:lnTo>
                  <a:lnTo>
                    <a:pt x="371881" y="9715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2E2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96">
              <a:extLst>
                <a:ext uri="{FF2B5EF4-FFF2-40B4-BE49-F238E27FC236}">
                  <a16:creationId xmlns:a16="http://schemas.microsoft.com/office/drawing/2014/main" id="{F36D6295-7AB3-4179-A8EC-99E32087B9DA}"/>
                </a:ext>
              </a:extLst>
            </p:cNvPr>
            <p:cNvSpPr/>
            <p:nvPr/>
          </p:nvSpPr>
          <p:spPr>
            <a:xfrm>
              <a:off x="4698720" y="3659037"/>
              <a:ext cx="372110" cy="10795"/>
            </a:xfrm>
            <a:custGeom>
              <a:avLst/>
              <a:gdLst/>
              <a:ahLst/>
              <a:cxnLst/>
              <a:rect l="l" t="t" r="r" b="b"/>
              <a:pathLst>
                <a:path w="372110" h="10795">
                  <a:moveTo>
                    <a:pt x="371881" y="0"/>
                  </a:moveTo>
                  <a:lnTo>
                    <a:pt x="0" y="0"/>
                  </a:lnTo>
                  <a:lnTo>
                    <a:pt x="0" y="10439"/>
                  </a:lnTo>
                  <a:lnTo>
                    <a:pt x="371881" y="10439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4E4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97">
              <a:extLst>
                <a:ext uri="{FF2B5EF4-FFF2-40B4-BE49-F238E27FC236}">
                  <a16:creationId xmlns:a16="http://schemas.microsoft.com/office/drawing/2014/main" id="{76B2E7D8-DB32-45D9-9FC7-25086F7C02B7}"/>
                </a:ext>
              </a:extLst>
            </p:cNvPr>
            <p:cNvSpPr/>
            <p:nvPr/>
          </p:nvSpPr>
          <p:spPr>
            <a:xfrm>
              <a:off x="4698720" y="3669476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10" h="13335">
                  <a:moveTo>
                    <a:pt x="371881" y="0"/>
                  </a:moveTo>
                  <a:lnTo>
                    <a:pt x="0" y="0"/>
                  </a:lnTo>
                  <a:lnTo>
                    <a:pt x="0" y="12966"/>
                  </a:lnTo>
                  <a:lnTo>
                    <a:pt x="371881" y="12966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6E6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98">
              <a:extLst>
                <a:ext uri="{FF2B5EF4-FFF2-40B4-BE49-F238E27FC236}">
                  <a16:creationId xmlns:a16="http://schemas.microsoft.com/office/drawing/2014/main" id="{DCE7D448-5E9F-4BE8-ABA3-B68BFE1C40A9}"/>
                </a:ext>
              </a:extLst>
            </p:cNvPr>
            <p:cNvSpPr/>
            <p:nvPr/>
          </p:nvSpPr>
          <p:spPr>
            <a:xfrm>
              <a:off x="4698720" y="3682443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10" h="13335">
                  <a:moveTo>
                    <a:pt x="371881" y="0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371881" y="13322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8E8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99">
              <a:extLst>
                <a:ext uri="{FF2B5EF4-FFF2-40B4-BE49-F238E27FC236}">
                  <a16:creationId xmlns:a16="http://schemas.microsoft.com/office/drawing/2014/main" id="{BE3E62A4-8378-4067-9C20-28E1E354C957}"/>
                </a:ext>
              </a:extLst>
            </p:cNvPr>
            <p:cNvSpPr/>
            <p:nvPr/>
          </p:nvSpPr>
          <p:spPr>
            <a:xfrm>
              <a:off x="4698720" y="3695765"/>
              <a:ext cx="372110" cy="13970"/>
            </a:xfrm>
            <a:custGeom>
              <a:avLst/>
              <a:gdLst/>
              <a:ahLst/>
              <a:cxnLst/>
              <a:rect l="l" t="t" r="r" b="b"/>
              <a:pathLst>
                <a:path w="372110" h="13970">
                  <a:moveTo>
                    <a:pt x="371881" y="0"/>
                  </a:moveTo>
                  <a:lnTo>
                    <a:pt x="0" y="0"/>
                  </a:lnTo>
                  <a:lnTo>
                    <a:pt x="0" y="13677"/>
                  </a:lnTo>
                  <a:lnTo>
                    <a:pt x="371881" y="13677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AEA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100">
              <a:extLst>
                <a:ext uri="{FF2B5EF4-FFF2-40B4-BE49-F238E27FC236}">
                  <a16:creationId xmlns:a16="http://schemas.microsoft.com/office/drawing/2014/main" id="{3AA5B9E4-6D84-4EF1-8A63-1305B6C6219C}"/>
                </a:ext>
              </a:extLst>
            </p:cNvPr>
            <p:cNvSpPr/>
            <p:nvPr/>
          </p:nvSpPr>
          <p:spPr>
            <a:xfrm>
              <a:off x="4698720" y="3709443"/>
              <a:ext cx="372110" cy="12700"/>
            </a:xfrm>
            <a:custGeom>
              <a:avLst/>
              <a:gdLst/>
              <a:ahLst/>
              <a:cxnLst/>
              <a:rect l="l" t="t" r="r" b="b"/>
              <a:pathLst>
                <a:path w="372110" h="12700">
                  <a:moveTo>
                    <a:pt x="371881" y="0"/>
                  </a:moveTo>
                  <a:lnTo>
                    <a:pt x="0" y="0"/>
                  </a:lnTo>
                  <a:lnTo>
                    <a:pt x="0" y="12598"/>
                  </a:lnTo>
                  <a:lnTo>
                    <a:pt x="371881" y="12598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CEC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101">
              <a:extLst>
                <a:ext uri="{FF2B5EF4-FFF2-40B4-BE49-F238E27FC236}">
                  <a16:creationId xmlns:a16="http://schemas.microsoft.com/office/drawing/2014/main" id="{1C9AA9F5-67D3-4A3B-88C8-D6A3F2EF4CAC}"/>
                </a:ext>
              </a:extLst>
            </p:cNvPr>
            <p:cNvSpPr/>
            <p:nvPr/>
          </p:nvSpPr>
          <p:spPr>
            <a:xfrm>
              <a:off x="4698720" y="3722041"/>
              <a:ext cx="372110" cy="13970"/>
            </a:xfrm>
            <a:custGeom>
              <a:avLst/>
              <a:gdLst/>
              <a:ahLst/>
              <a:cxnLst/>
              <a:rect l="l" t="t" r="r" b="b"/>
              <a:pathLst>
                <a:path w="372110" h="13970">
                  <a:moveTo>
                    <a:pt x="371881" y="0"/>
                  </a:moveTo>
                  <a:lnTo>
                    <a:pt x="0" y="0"/>
                  </a:lnTo>
                  <a:lnTo>
                    <a:pt x="0" y="13677"/>
                  </a:lnTo>
                  <a:lnTo>
                    <a:pt x="371881" y="13677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EEE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102">
              <a:extLst>
                <a:ext uri="{FF2B5EF4-FFF2-40B4-BE49-F238E27FC236}">
                  <a16:creationId xmlns:a16="http://schemas.microsoft.com/office/drawing/2014/main" id="{A2ED3539-77EC-4289-B543-AF80F1E211B6}"/>
                </a:ext>
              </a:extLst>
            </p:cNvPr>
            <p:cNvSpPr/>
            <p:nvPr/>
          </p:nvSpPr>
          <p:spPr>
            <a:xfrm>
              <a:off x="4698720" y="3735719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10" h="13335">
                  <a:moveTo>
                    <a:pt x="371881" y="0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371881" y="13322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0F0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103">
              <a:extLst>
                <a:ext uri="{FF2B5EF4-FFF2-40B4-BE49-F238E27FC236}">
                  <a16:creationId xmlns:a16="http://schemas.microsoft.com/office/drawing/2014/main" id="{8B6F1766-01D3-4F84-9A1E-E007D4648077}"/>
                </a:ext>
              </a:extLst>
            </p:cNvPr>
            <p:cNvSpPr/>
            <p:nvPr/>
          </p:nvSpPr>
          <p:spPr>
            <a:xfrm>
              <a:off x="4698720" y="3749042"/>
              <a:ext cx="372110" cy="12065"/>
            </a:xfrm>
            <a:custGeom>
              <a:avLst/>
              <a:gdLst/>
              <a:ahLst/>
              <a:cxnLst/>
              <a:rect l="l" t="t" r="r" b="b"/>
              <a:pathLst>
                <a:path w="372110" h="12064">
                  <a:moveTo>
                    <a:pt x="371881" y="0"/>
                  </a:moveTo>
                  <a:lnTo>
                    <a:pt x="0" y="0"/>
                  </a:lnTo>
                  <a:lnTo>
                    <a:pt x="0" y="11874"/>
                  </a:lnTo>
                  <a:lnTo>
                    <a:pt x="371881" y="11874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2F2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104">
              <a:extLst>
                <a:ext uri="{FF2B5EF4-FFF2-40B4-BE49-F238E27FC236}">
                  <a16:creationId xmlns:a16="http://schemas.microsoft.com/office/drawing/2014/main" id="{74A997D2-2DE7-4A37-AB98-67B674D3979A}"/>
                </a:ext>
              </a:extLst>
            </p:cNvPr>
            <p:cNvSpPr/>
            <p:nvPr/>
          </p:nvSpPr>
          <p:spPr>
            <a:xfrm>
              <a:off x="4698720" y="3760916"/>
              <a:ext cx="372110" cy="9525"/>
            </a:xfrm>
            <a:custGeom>
              <a:avLst/>
              <a:gdLst/>
              <a:ahLst/>
              <a:cxnLst/>
              <a:rect l="l" t="t" r="r" b="b"/>
              <a:pathLst>
                <a:path w="372110" h="9525">
                  <a:moveTo>
                    <a:pt x="371881" y="0"/>
                  </a:moveTo>
                  <a:lnTo>
                    <a:pt x="0" y="0"/>
                  </a:lnTo>
                  <a:lnTo>
                    <a:pt x="0" y="9359"/>
                  </a:lnTo>
                  <a:lnTo>
                    <a:pt x="371881" y="9359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4F4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105">
              <a:extLst>
                <a:ext uri="{FF2B5EF4-FFF2-40B4-BE49-F238E27FC236}">
                  <a16:creationId xmlns:a16="http://schemas.microsoft.com/office/drawing/2014/main" id="{B6E2F13D-20D4-4277-B375-5412828918E8}"/>
                </a:ext>
              </a:extLst>
            </p:cNvPr>
            <p:cNvSpPr/>
            <p:nvPr/>
          </p:nvSpPr>
          <p:spPr>
            <a:xfrm>
              <a:off x="4698720" y="3770276"/>
              <a:ext cx="372110" cy="12065"/>
            </a:xfrm>
            <a:custGeom>
              <a:avLst/>
              <a:gdLst/>
              <a:ahLst/>
              <a:cxnLst/>
              <a:rect l="l" t="t" r="r" b="b"/>
              <a:pathLst>
                <a:path w="372110" h="12064">
                  <a:moveTo>
                    <a:pt x="371881" y="0"/>
                  </a:moveTo>
                  <a:lnTo>
                    <a:pt x="0" y="0"/>
                  </a:lnTo>
                  <a:lnTo>
                    <a:pt x="0" y="11887"/>
                  </a:lnTo>
                  <a:lnTo>
                    <a:pt x="371881" y="11887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6F6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106">
              <a:extLst>
                <a:ext uri="{FF2B5EF4-FFF2-40B4-BE49-F238E27FC236}">
                  <a16:creationId xmlns:a16="http://schemas.microsoft.com/office/drawing/2014/main" id="{68B1901B-E917-4878-B55F-C2A0FCC8FF76}"/>
                </a:ext>
              </a:extLst>
            </p:cNvPr>
            <p:cNvSpPr/>
            <p:nvPr/>
          </p:nvSpPr>
          <p:spPr>
            <a:xfrm>
              <a:off x="4698720" y="3782163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10" h="13335">
                  <a:moveTo>
                    <a:pt x="371881" y="0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371881" y="13322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8F8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" name="object 107">
              <a:extLst>
                <a:ext uri="{FF2B5EF4-FFF2-40B4-BE49-F238E27FC236}">
                  <a16:creationId xmlns:a16="http://schemas.microsoft.com/office/drawing/2014/main" id="{CACC49BA-CD0E-4183-A1A7-CDDE8CBF1D84}"/>
                </a:ext>
              </a:extLst>
            </p:cNvPr>
            <p:cNvSpPr/>
            <p:nvPr/>
          </p:nvSpPr>
          <p:spPr>
            <a:xfrm>
              <a:off x="4698720" y="3795486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10" h="13335">
                  <a:moveTo>
                    <a:pt x="371881" y="0"/>
                  </a:moveTo>
                  <a:lnTo>
                    <a:pt x="0" y="0"/>
                  </a:lnTo>
                  <a:lnTo>
                    <a:pt x="0" y="12953"/>
                  </a:lnTo>
                  <a:lnTo>
                    <a:pt x="371881" y="12953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" name="object 108">
              <a:extLst>
                <a:ext uri="{FF2B5EF4-FFF2-40B4-BE49-F238E27FC236}">
                  <a16:creationId xmlns:a16="http://schemas.microsoft.com/office/drawing/2014/main" id="{B5647323-D059-4C0F-9C5B-2D2257F45F74}"/>
                </a:ext>
              </a:extLst>
            </p:cNvPr>
            <p:cNvSpPr/>
            <p:nvPr/>
          </p:nvSpPr>
          <p:spPr>
            <a:xfrm>
              <a:off x="4698720" y="3808440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10" h="13335">
                  <a:moveTo>
                    <a:pt x="371881" y="0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371881" y="13322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CFCF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109">
              <a:extLst>
                <a:ext uri="{FF2B5EF4-FFF2-40B4-BE49-F238E27FC236}">
                  <a16:creationId xmlns:a16="http://schemas.microsoft.com/office/drawing/2014/main" id="{669456B8-2408-4342-93ED-CA079265D5BB}"/>
                </a:ext>
              </a:extLst>
            </p:cNvPr>
            <p:cNvSpPr/>
            <p:nvPr/>
          </p:nvSpPr>
          <p:spPr>
            <a:xfrm>
              <a:off x="4698720" y="3821762"/>
              <a:ext cx="372110" cy="3810"/>
            </a:xfrm>
            <a:custGeom>
              <a:avLst/>
              <a:gdLst/>
              <a:ahLst/>
              <a:cxnLst/>
              <a:rect l="l" t="t" r="r" b="b"/>
              <a:pathLst>
                <a:path w="372110" h="3810">
                  <a:moveTo>
                    <a:pt x="371881" y="0"/>
                  </a:moveTo>
                  <a:lnTo>
                    <a:pt x="0" y="0"/>
                  </a:lnTo>
                  <a:lnTo>
                    <a:pt x="0" y="3594"/>
                  </a:lnTo>
                  <a:lnTo>
                    <a:pt x="371881" y="3594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110">
              <a:extLst>
                <a:ext uri="{FF2B5EF4-FFF2-40B4-BE49-F238E27FC236}">
                  <a16:creationId xmlns:a16="http://schemas.microsoft.com/office/drawing/2014/main" id="{87E2796F-9DF0-4F59-A9D8-1C2C78F7720A}"/>
                </a:ext>
              </a:extLst>
            </p:cNvPr>
            <p:cNvSpPr/>
            <p:nvPr/>
          </p:nvSpPr>
          <p:spPr>
            <a:xfrm>
              <a:off x="4699444" y="3613317"/>
              <a:ext cx="370205" cy="211454"/>
            </a:xfrm>
            <a:custGeom>
              <a:avLst/>
              <a:gdLst/>
              <a:ahLst/>
              <a:cxnLst/>
              <a:rect l="l" t="t" r="r" b="b"/>
              <a:pathLst>
                <a:path w="370204" h="211454">
                  <a:moveTo>
                    <a:pt x="0" y="88201"/>
                  </a:moveTo>
                  <a:lnTo>
                    <a:pt x="216001" y="210959"/>
                  </a:lnTo>
                  <a:lnTo>
                    <a:pt x="370077" y="123482"/>
                  </a:lnTo>
                  <a:lnTo>
                    <a:pt x="154076" y="0"/>
                  </a:lnTo>
                  <a:lnTo>
                    <a:pt x="0" y="88201"/>
                  </a:lnTo>
                  <a:close/>
                </a:path>
              </a:pathLst>
            </a:custGeom>
            <a:ln w="511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8" name="object 111">
              <a:extLst>
                <a:ext uri="{FF2B5EF4-FFF2-40B4-BE49-F238E27FC236}">
                  <a16:creationId xmlns:a16="http://schemas.microsoft.com/office/drawing/2014/main" id="{53C7A8E7-731D-45EE-A433-356F773D62D7}"/>
                </a:ext>
              </a:extLst>
            </p:cNvPr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4725136" y="3907563"/>
              <a:ext cx="31991" cy="95516"/>
            </a:xfrm>
            <a:prstGeom prst="rect">
              <a:avLst/>
            </a:prstGeom>
          </p:spPr>
        </p:pic>
        <p:pic>
          <p:nvPicPr>
            <p:cNvPr id="119" name="object 112">
              <a:extLst>
                <a:ext uri="{FF2B5EF4-FFF2-40B4-BE49-F238E27FC236}">
                  <a16:creationId xmlns:a16="http://schemas.microsoft.com/office/drawing/2014/main" id="{7BA48B06-A9FB-48C4-B712-D8757FCF87D2}"/>
                </a:ext>
              </a:extLst>
            </p:cNvPr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4724223" y="3905583"/>
              <a:ext cx="78827" cy="98752"/>
            </a:xfrm>
            <a:prstGeom prst="rect">
              <a:avLst/>
            </a:prstGeom>
          </p:spPr>
        </p:pic>
        <p:pic>
          <p:nvPicPr>
            <p:cNvPr id="120" name="object 113">
              <a:extLst>
                <a:ext uri="{FF2B5EF4-FFF2-40B4-BE49-F238E27FC236}">
                  <a16:creationId xmlns:a16="http://schemas.microsoft.com/office/drawing/2014/main" id="{C8550304-ABD4-4EAA-A2CE-A2C1C084C020}"/>
                </a:ext>
              </a:extLst>
            </p:cNvPr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4770716" y="3932277"/>
              <a:ext cx="33121" cy="65519"/>
            </a:xfrm>
            <a:prstGeom prst="rect">
              <a:avLst/>
            </a:prstGeom>
          </p:spPr>
        </p:pic>
        <p:pic>
          <p:nvPicPr>
            <p:cNvPr id="121" name="object 114">
              <a:extLst>
                <a:ext uri="{FF2B5EF4-FFF2-40B4-BE49-F238E27FC236}">
                  <a16:creationId xmlns:a16="http://schemas.microsoft.com/office/drawing/2014/main" id="{06F19330-0250-497A-93C5-626FD848B4D8}"/>
                </a:ext>
              </a:extLst>
            </p:cNvPr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4770667" y="3931872"/>
              <a:ext cx="78776" cy="124331"/>
            </a:xfrm>
            <a:prstGeom prst="rect">
              <a:avLst/>
            </a:prstGeom>
          </p:spPr>
        </p:pic>
        <p:pic>
          <p:nvPicPr>
            <p:cNvPr id="122" name="object 115">
              <a:extLst>
                <a:ext uri="{FF2B5EF4-FFF2-40B4-BE49-F238E27FC236}">
                  <a16:creationId xmlns:a16="http://schemas.microsoft.com/office/drawing/2014/main" id="{C202A4FC-3E84-4931-8D6F-C0D6F1ED6F91}"/>
                </a:ext>
              </a:extLst>
            </p:cNvPr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4817160" y="3958566"/>
              <a:ext cx="33121" cy="98272"/>
            </a:xfrm>
            <a:prstGeom prst="rect">
              <a:avLst/>
            </a:prstGeom>
          </p:spPr>
        </p:pic>
        <p:pic>
          <p:nvPicPr>
            <p:cNvPr id="123" name="object 116">
              <a:extLst>
                <a:ext uri="{FF2B5EF4-FFF2-40B4-BE49-F238E27FC236}">
                  <a16:creationId xmlns:a16="http://schemas.microsoft.com/office/drawing/2014/main" id="{939288BA-A09D-42D5-8F9B-1ACD68489A5B}"/>
                </a:ext>
              </a:extLst>
            </p:cNvPr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4816742" y="3958504"/>
              <a:ext cx="79094" cy="98396"/>
            </a:xfrm>
            <a:prstGeom prst="rect">
              <a:avLst/>
            </a:prstGeom>
          </p:spPr>
        </p:pic>
        <p:pic>
          <p:nvPicPr>
            <p:cNvPr id="124" name="object 117">
              <a:extLst>
                <a:ext uri="{FF2B5EF4-FFF2-40B4-BE49-F238E27FC236}">
                  <a16:creationId xmlns:a16="http://schemas.microsoft.com/office/drawing/2014/main" id="{B5BD797D-04ED-42A1-BCD3-57AFB6D967D9}"/>
                </a:ext>
              </a:extLst>
            </p:cNvPr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4863236" y="3984843"/>
              <a:ext cx="33489" cy="65519"/>
            </a:xfrm>
            <a:prstGeom prst="rect">
              <a:avLst/>
            </a:prstGeom>
          </p:spPr>
        </p:pic>
        <p:sp>
          <p:nvSpPr>
            <p:cNvPr id="125" name="object 118">
              <a:extLst>
                <a:ext uri="{FF2B5EF4-FFF2-40B4-BE49-F238E27FC236}">
                  <a16:creationId xmlns:a16="http://schemas.microsoft.com/office/drawing/2014/main" id="{5AE010D5-B83A-4B16-B1C4-B347E98FC45D}"/>
                </a:ext>
              </a:extLst>
            </p:cNvPr>
            <p:cNvSpPr/>
            <p:nvPr/>
          </p:nvSpPr>
          <p:spPr>
            <a:xfrm>
              <a:off x="4863960" y="3985922"/>
              <a:ext cx="33020" cy="64135"/>
            </a:xfrm>
            <a:custGeom>
              <a:avLst/>
              <a:gdLst/>
              <a:ahLst/>
              <a:cxnLst/>
              <a:rect l="l" t="t" r="r" b="b"/>
              <a:pathLst>
                <a:path w="33020" h="64135">
                  <a:moveTo>
                    <a:pt x="0" y="46075"/>
                  </a:moveTo>
                  <a:lnTo>
                    <a:pt x="32397" y="64084"/>
                  </a:lnTo>
                  <a:lnTo>
                    <a:pt x="32397" y="17995"/>
                  </a:lnTo>
                  <a:lnTo>
                    <a:pt x="0" y="0"/>
                  </a:lnTo>
                  <a:lnTo>
                    <a:pt x="0" y="4607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6" name="object 119">
              <a:extLst>
                <a:ext uri="{FF2B5EF4-FFF2-40B4-BE49-F238E27FC236}">
                  <a16:creationId xmlns:a16="http://schemas.microsoft.com/office/drawing/2014/main" id="{B19AD850-8843-48E2-AE93-57929E5E339D}"/>
                </a:ext>
              </a:extLst>
            </p:cNvPr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4864442" y="3879686"/>
              <a:ext cx="31394" cy="63474"/>
            </a:xfrm>
            <a:prstGeom prst="rect">
              <a:avLst/>
            </a:prstGeom>
          </p:spPr>
        </p:pic>
        <p:pic>
          <p:nvPicPr>
            <p:cNvPr id="127" name="object 120">
              <a:extLst>
                <a:ext uri="{FF2B5EF4-FFF2-40B4-BE49-F238E27FC236}">
                  <a16:creationId xmlns:a16="http://schemas.microsoft.com/office/drawing/2014/main" id="{99665B47-3A9E-4A28-A20B-B6FF07E8E02D}"/>
                </a:ext>
              </a:extLst>
            </p:cNvPr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4863236" y="3878277"/>
              <a:ext cx="33489" cy="65163"/>
            </a:xfrm>
            <a:prstGeom prst="rect">
              <a:avLst/>
            </a:prstGeom>
          </p:spPr>
        </p:pic>
        <p:pic>
          <p:nvPicPr>
            <p:cNvPr id="128" name="object 121">
              <a:extLst>
                <a:ext uri="{FF2B5EF4-FFF2-40B4-BE49-F238E27FC236}">
                  <a16:creationId xmlns:a16="http://schemas.microsoft.com/office/drawing/2014/main" id="{320355FC-09D3-45E3-8FAC-FDA34C1981CB}"/>
                </a:ext>
              </a:extLst>
            </p:cNvPr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4817922" y="3853372"/>
              <a:ext cx="79208" cy="91197"/>
            </a:xfrm>
            <a:prstGeom prst="rect">
              <a:avLst/>
            </a:prstGeom>
          </p:spPr>
        </p:pic>
        <p:pic>
          <p:nvPicPr>
            <p:cNvPr id="129" name="object 122">
              <a:extLst>
                <a:ext uri="{FF2B5EF4-FFF2-40B4-BE49-F238E27FC236}">
                  <a16:creationId xmlns:a16="http://schemas.microsoft.com/office/drawing/2014/main" id="{7F215FD0-8D15-4B1A-8882-A84330B6C9A8}"/>
                </a:ext>
              </a:extLst>
            </p:cNvPr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4817160" y="3851645"/>
              <a:ext cx="33121" cy="65519"/>
            </a:xfrm>
            <a:prstGeom prst="rect">
              <a:avLst/>
            </a:prstGeom>
          </p:spPr>
        </p:pic>
        <p:pic>
          <p:nvPicPr>
            <p:cNvPr id="130" name="object 123">
              <a:extLst>
                <a:ext uri="{FF2B5EF4-FFF2-40B4-BE49-F238E27FC236}">
                  <a16:creationId xmlns:a16="http://schemas.microsoft.com/office/drawing/2014/main" id="{84F5CE1E-E9E7-4112-9D2F-5BA97DB30F39}"/>
                </a:ext>
              </a:extLst>
            </p:cNvPr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4771529" y="3827045"/>
              <a:ext cx="79157" cy="90524"/>
            </a:xfrm>
            <a:prstGeom prst="rect">
              <a:avLst/>
            </a:prstGeom>
          </p:spPr>
        </p:pic>
        <p:pic>
          <p:nvPicPr>
            <p:cNvPr id="131" name="object 124">
              <a:extLst>
                <a:ext uri="{FF2B5EF4-FFF2-40B4-BE49-F238E27FC236}">
                  <a16:creationId xmlns:a16="http://schemas.microsoft.com/office/drawing/2014/main" id="{0744C927-A4A8-4CC5-AB73-868722E7A9E9}"/>
                </a:ext>
              </a:extLst>
            </p:cNvPr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4770716" y="3825356"/>
              <a:ext cx="33121" cy="65532"/>
            </a:xfrm>
            <a:prstGeom prst="rect">
              <a:avLst/>
            </a:prstGeom>
          </p:spPr>
        </p:pic>
        <p:pic>
          <p:nvPicPr>
            <p:cNvPr id="132" name="object 125">
              <a:extLst>
                <a:ext uri="{FF2B5EF4-FFF2-40B4-BE49-F238E27FC236}">
                  <a16:creationId xmlns:a16="http://schemas.microsoft.com/office/drawing/2014/main" id="{C9A7F441-7E8A-4A31-B31B-8B5282823B69}"/>
                </a:ext>
              </a:extLst>
            </p:cNvPr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4725136" y="3800718"/>
              <a:ext cx="79119" cy="90574"/>
            </a:xfrm>
            <a:prstGeom prst="rect">
              <a:avLst/>
            </a:prstGeom>
          </p:spPr>
        </p:pic>
        <p:sp>
          <p:nvSpPr>
            <p:cNvPr id="133" name="object 126">
              <a:extLst>
                <a:ext uri="{FF2B5EF4-FFF2-40B4-BE49-F238E27FC236}">
                  <a16:creationId xmlns:a16="http://schemas.microsoft.com/office/drawing/2014/main" id="{C1388C09-6F74-4585-B981-7C7B509C8415}"/>
                </a:ext>
              </a:extLst>
            </p:cNvPr>
            <p:cNvSpPr/>
            <p:nvPr/>
          </p:nvSpPr>
          <p:spPr>
            <a:xfrm>
              <a:off x="4724996" y="3799804"/>
              <a:ext cx="32384" cy="64769"/>
            </a:xfrm>
            <a:custGeom>
              <a:avLst/>
              <a:gdLst/>
              <a:ahLst/>
              <a:cxnLst/>
              <a:rect l="l" t="t" r="r" b="b"/>
              <a:pathLst>
                <a:path w="32385" h="64770">
                  <a:moveTo>
                    <a:pt x="0" y="46443"/>
                  </a:moveTo>
                  <a:lnTo>
                    <a:pt x="32042" y="64439"/>
                  </a:lnTo>
                  <a:lnTo>
                    <a:pt x="32042" y="18364"/>
                  </a:lnTo>
                  <a:lnTo>
                    <a:pt x="0" y="0"/>
                  </a:lnTo>
                  <a:lnTo>
                    <a:pt x="0" y="4644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" name="object 127">
              <a:extLst>
                <a:ext uri="{FF2B5EF4-FFF2-40B4-BE49-F238E27FC236}">
                  <a16:creationId xmlns:a16="http://schemas.microsoft.com/office/drawing/2014/main" id="{4F813FE1-EF57-431A-8E7E-E4DF10470720}"/>
                </a:ext>
              </a:extLst>
            </p:cNvPr>
            <p:cNvSpPr/>
            <p:nvPr/>
          </p:nvSpPr>
          <p:spPr>
            <a:xfrm>
              <a:off x="4718519" y="3902762"/>
              <a:ext cx="6985" cy="86995"/>
            </a:xfrm>
            <a:custGeom>
              <a:avLst/>
              <a:gdLst/>
              <a:ahLst/>
              <a:cxnLst/>
              <a:rect l="l" t="t" r="r" b="b"/>
              <a:pathLst>
                <a:path w="6985" h="86995">
                  <a:moveTo>
                    <a:pt x="0" y="0"/>
                  </a:moveTo>
                  <a:lnTo>
                    <a:pt x="0" y="86398"/>
                  </a:lnTo>
                  <a:lnTo>
                    <a:pt x="6477" y="82080"/>
                  </a:lnTo>
                  <a:lnTo>
                    <a:pt x="6477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" name="object 128">
              <a:extLst>
                <a:ext uri="{FF2B5EF4-FFF2-40B4-BE49-F238E27FC236}">
                  <a16:creationId xmlns:a16="http://schemas.microsoft.com/office/drawing/2014/main" id="{D8DF6838-EB0D-4045-A8C8-8799F0ABD652}"/>
                </a:ext>
              </a:extLst>
            </p:cNvPr>
            <p:cNvSpPr/>
            <p:nvPr/>
          </p:nvSpPr>
          <p:spPr>
            <a:xfrm>
              <a:off x="4718519" y="3902762"/>
              <a:ext cx="6985" cy="86995"/>
            </a:xfrm>
            <a:custGeom>
              <a:avLst/>
              <a:gdLst/>
              <a:ahLst/>
              <a:cxnLst/>
              <a:rect l="l" t="t" r="r" b="b"/>
              <a:pathLst>
                <a:path w="6985" h="86995">
                  <a:moveTo>
                    <a:pt x="6477" y="82080"/>
                  </a:moveTo>
                  <a:lnTo>
                    <a:pt x="0" y="86398"/>
                  </a:lnTo>
                  <a:lnTo>
                    <a:pt x="0" y="0"/>
                  </a:lnTo>
                  <a:lnTo>
                    <a:pt x="6477" y="3594"/>
                  </a:lnTo>
                  <a:lnTo>
                    <a:pt x="6477" y="8208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" name="object 129">
              <a:extLst>
                <a:ext uri="{FF2B5EF4-FFF2-40B4-BE49-F238E27FC236}">
                  <a16:creationId xmlns:a16="http://schemas.microsoft.com/office/drawing/2014/main" id="{81A031D4-748C-445E-857C-35C5B99DC314}"/>
                </a:ext>
              </a:extLst>
            </p:cNvPr>
            <p:cNvSpPr/>
            <p:nvPr/>
          </p:nvSpPr>
          <p:spPr>
            <a:xfrm>
              <a:off x="4764963" y="3929407"/>
              <a:ext cx="6985" cy="53975"/>
            </a:xfrm>
            <a:custGeom>
              <a:avLst/>
              <a:gdLst/>
              <a:ahLst/>
              <a:cxnLst/>
              <a:rect l="l" t="t" r="r" b="b"/>
              <a:pathLst>
                <a:path w="6985" h="53975">
                  <a:moveTo>
                    <a:pt x="0" y="0"/>
                  </a:moveTo>
                  <a:lnTo>
                    <a:pt x="0" y="53632"/>
                  </a:lnTo>
                  <a:lnTo>
                    <a:pt x="6476" y="49314"/>
                  </a:lnTo>
                  <a:lnTo>
                    <a:pt x="6476" y="32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" name="object 130">
              <a:extLst>
                <a:ext uri="{FF2B5EF4-FFF2-40B4-BE49-F238E27FC236}">
                  <a16:creationId xmlns:a16="http://schemas.microsoft.com/office/drawing/2014/main" id="{FA032724-1033-45E2-902C-754F64714F56}"/>
                </a:ext>
              </a:extLst>
            </p:cNvPr>
            <p:cNvSpPr/>
            <p:nvPr/>
          </p:nvSpPr>
          <p:spPr>
            <a:xfrm>
              <a:off x="4764963" y="3929407"/>
              <a:ext cx="6985" cy="53975"/>
            </a:xfrm>
            <a:custGeom>
              <a:avLst/>
              <a:gdLst/>
              <a:ahLst/>
              <a:cxnLst/>
              <a:rect l="l" t="t" r="r" b="b"/>
              <a:pathLst>
                <a:path w="6985" h="53975">
                  <a:moveTo>
                    <a:pt x="6476" y="49314"/>
                  </a:moveTo>
                  <a:lnTo>
                    <a:pt x="0" y="53632"/>
                  </a:lnTo>
                  <a:lnTo>
                    <a:pt x="0" y="0"/>
                  </a:lnTo>
                  <a:lnTo>
                    <a:pt x="6476" y="3238"/>
                  </a:lnTo>
                  <a:lnTo>
                    <a:pt x="6476" y="4931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" name="object 131">
              <a:extLst>
                <a:ext uri="{FF2B5EF4-FFF2-40B4-BE49-F238E27FC236}">
                  <a16:creationId xmlns:a16="http://schemas.microsoft.com/office/drawing/2014/main" id="{D11DA5DB-3D78-4C0C-A48E-7B624B42F8FF}"/>
                </a:ext>
              </a:extLst>
            </p:cNvPr>
            <p:cNvSpPr/>
            <p:nvPr/>
          </p:nvSpPr>
          <p:spPr>
            <a:xfrm>
              <a:off x="4811394" y="3955683"/>
              <a:ext cx="6350" cy="86360"/>
            </a:xfrm>
            <a:custGeom>
              <a:avLst/>
              <a:gdLst/>
              <a:ahLst/>
              <a:cxnLst/>
              <a:rect l="l" t="t" r="r" b="b"/>
              <a:pathLst>
                <a:path w="6350" h="86360">
                  <a:moveTo>
                    <a:pt x="0" y="0"/>
                  </a:moveTo>
                  <a:lnTo>
                    <a:pt x="0" y="86042"/>
                  </a:lnTo>
                  <a:lnTo>
                    <a:pt x="6121" y="82435"/>
                  </a:lnTo>
                  <a:lnTo>
                    <a:pt x="6121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" name="object 132">
              <a:extLst>
                <a:ext uri="{FF2B5EF4-FFF2-40B4-BE49-F238E27FC236}">
                  <a16:creationId xmlns:a16="http://schemas.microsoft.com/office/drawing/2014/main" id="{80E188E9-1CB0-4450-A08F-0197A4B7CDB1}"/>
                </a:ext>
              </a:extLst>
            </p:cNvPr>
            <p:cNvSpPr/>
            <p:nvPr/>
          </p:nvSpPr>
          <p:spPr>
            <a:xfrm>
              <a:off x="4811394" y="3955683"/>
              <a:ext cx="6350" cy="86360"/>
            </a:xfrm>
            <a:custGeom>
              <a:avLst/>
              <a:gdLst/>
              <a:ahLst/>
              <a:cxnLst/>
              <a:rect l="l" t="t" r="r" b="b"/>
              <a:pathLst>
                <a:path w="6350" h="86360">
                  <a:moveTo>
                    <a:pt x="6121" y="82435"/>
                  </a:moveTo>
                  <a:lnTo>
                    <a:pt x="0" y="86042"/>
                  </a:lnTo>
                  <a:lnTo>
                    <a:pt x="0" y="0"/>
                  </a:lnTo>
                  <a:lnTo>
                    <a:pt x="6121" y="3594"/>
                  </a:lnTo>
                  <a:lnTo>
                    <a:pt x="6121" y="8243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" name="object 133">
              <a:extLst>
                <a:ext uri="{FF2B5EF4-FFF2-40B4-BE49-F238E27FC236}">
                  <a16:creationId xmlns:a16="http://schemas.microsoft.com/office/drawing/2014/main" id="{BA002FC4-C3BE-467F-A817-CF79078AECDD}"/>
                </a:ext>
              </a:extLst>
            </p:cNvPr>
            <p:cNvSpPr/>
            <p:nvPr/>
          </p:nvSpPr>
          <p:spPr>
            <a:xfrm>
              <a:off x="4857838" y="3982328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0" y="0"/>
                  </a:moveTo>
                  <a:lnTo>
                    <a:pt x="0" y="53276"/>
                  </a:lnTo>
                  <a:lnTo>
                    <a:pt x="6121" y="49669"/>
                  </a:lnTo>
                  <a:lnTo>
                    <a:pt x="6121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" name="object 134">
              <a:extLst>
                <a:ext uri="{FF2B5EF4-FFF2-40B4-BE49-F238E27FC236}">
                  <a16:creationId xmlns:a16="http://schemas.microsoft.com/office/drawing/2014/main" id="{28319A8E-A7C9-4E3D-88EB-6D707B229283}"/>
                </a:ext>
              </a:extLst>
            </p:cNvPr>
            <p:cNvSpPr/>
            <p:nvPr/>
          </p:nvSpPr>
          <p:spPr>
            <a:xfrm>
              <a:off x="4857838" y="3982328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6121" y="49669"/>
                  </a:moveTo>
                  <a:lnTo>
                    <a:pt x="0" y="53276"/>
                  </a:lnTo>
                  <a:lnTo>
                    <a:pt x="0" y="0"/>
                  </a:lnTo>
                  <a:lnTo>
                    <a:pt x="6121" y="3594"/>
                  </a:lnTo>
                  <a:lnTo>
                    <a:pt x="6121" y="4966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" name="object 135">
              <a:extLst>
                <a:ext uri="{FF2B5EF4-FFF2-40B4-BE49-F238E27FC236}">
                  <a16:creationId xmlns:a16="http://schemas.microsoft.com/office/drawing/2014/main" id="{8E2934A5-BF2D-46B6-8485-7816E4055E68}"/>
                </a:ext>
              </a:extLst>
            </p:cNvPr>
            <p:cNvSpPr/>
            <p:nvPr/>
          </p:nvSpPr>
          <p:spPr>
            <a:xfrm>
              <a:off x="4857838" y="3875407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0" y="0"/>
                  </a:moveTo>
                  <a:lnTo>
                    <a:pt x="0" y="53276"/>
                  </a:lnTo>
                  <a:lnTo>
                    <a:pt x="6121" y="49669"/>
                  </a:lnTo>
                  <a:lnTo>
                    <a:pt x="6121" y="39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" name="object 136">
              <a:extLst>
                <a:ext uri="{FF2B5EF4-FFF2-40B4-BE49-F238E27FC236}">
                  <a16:creationId xmlns:a16="http://schemas.microsoft.com/office/drawing/2014/main" id="{26E44C82-B73E-4F30-97EB-D79512D0DECC}"/>
                </a:ext>
              </a:extLst>
            </p:cNvPr>
            <p:cNvSpPr/>
            <p:nvPr/>
          </p:nvSpPr>
          <p:spPr>
            <a:xfrm>
              <a:off x="4857838" y="3875407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6121" y="49669"/>
                  </a:moveTo>
                  <a:lnTo>
                    <a:pt x="0" y="53276"/>
                  </a:lnTo>
                  <a:lnTo>
                    <a:pt x="0" y="0"/>
                  </a:lnTo>
                  <a:lnTo>
                    <a:pt x="6121" y="3949"/>
                  </a:lnTo>
                  <a:lnTo>
                    <a:pt x="6121" y="4966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" name="object 137">
              <a:extLst>
                <a:ext uri="{FF2B5EF4-FFF2-40B4-BE49-F238E27FC236}">
                  <a16:creationId xmlns:a16="http://schemas.microsoft.com/office/drawing/2014/main" id="{662E22DA-77F9-406D-BFDF-E200A1B19A68}"/>
                </a:ext>
              </a:extLst>
            </p:cNvPr>
            <p:cNvSpPr/>
            <p:nvPr/>
          </p:nvSpPr>
          <p:spPr>
            <a:xfrm>
              <a:off x="4811394" y="3849118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0" y="0"/>
                  </a:moveTo>
                  <a:lnTo>
                    <a:pt x="0" y="53289"/>
                  </a:lnTo>
                  <a:lnTo>
                    <a:pt x="6121" y="49682"/>
                  </a:lnTo>
                  <a:lnTo>
                    <a:pt x="6121" y="36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" name="object 138">
              <a:extLst>
                <a:ext uri="{FF2B5EF4-FFF2-40B4-BE49-F238E27FC236}">
                  <a16:creationId xmlns:a16="http://schemas.microsoft.com/office/drawing/2014/main" id="{5FF04247-7423-4E09-8587-928C02042917}"/>
                </a:ext>
              </a:extLst>
            </p:cNvPr>
            <p:cNvSpPr/>
            <p:nvPr/>
          </p:nvSpPr>
          <p:spPr>
            <a:xfrm>
              <a:off x="4811394" y="3849118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6121" y="49682"/>
                  </a:moveTo>
                  <a:lnTo>
                    <a:pt x="0" y="53289"/>
                  </a:lnTo>
                  <a:lnTo>
                    <a:pt x="0" y="0"/>
                  </a:lnTo>
                  <a:lnTo>
                    <a:pt x="6121" y="3606"/>
                  </a:lnTo>
                  <a:lnTo>
                    <a:pt x="6121" y="4968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" name="object 139">
              <a:extLst>
                <a:ext uri="{FF2B5EF4-FFF2-40B4-BE49-F238E27FC236}">
                  <a16:creationId xmlns:a16="http://schemas.microsoft.com/office/drawing/2014/main" id="{45756C77-CF56-419C-9219-6F3BBDAE3531}"/>
                </a:ext>
              </a:extLst>
            </p:cNvPr>
            <p:cNvSpPr/>
            <p:nvPr/>
          </p:nvSpPr>
          <p:spPr>
            <a:xfrm>
              <a:off x="4764963" y="3822841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5" h="53339">
                  <a:moveTo>
                    <a:pt x="0" y="0"/>
                  </a:moveTo>
                  <a:lnTo>
                    <a:pt x="0" y="53276"/>
                  </a:lnTo>
                  <a:lnTo>
                    <a:pt x="6476" y="49682"/>
                  </a:lnTo>
                  <a:lnTo>
                    <a:pt x="6476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" name="object 140">
              <a:extLst>
                <a:ext uri="{FF2B5EF4-FFF2-40B4-BE49-F238E27FC236}">
                  <a16:creationId xmlns:a16="http://schemas.microsoft.com/office/drawing/2014/main" id="{D5A3A37D-2CF7-4CB5-A482-827BBC1BD033}"/>
                </a:ext>
              </a:extLst>
            </p:cNvPr>
            <p:cNvSpPr/>
            <p:nvPr/>
          </p:nvSpPr>
          <p:spPr>
            <a:xfrm>
              <a:off x="4764963" y="3822841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5" h="53339">
                  <a:moveTo>
                    <a:pt x="6476" y="49682"/>
                  </a:moveTo>
                  <a:lnTo>
                    <a:pt x="0" y="53276"/>
                  </a:lnTo>
                  <a:lnTo>
                    <a:pt x="0" y="0"/>
                  </a:lnTo>
                  <a:lnTo>
                    <a:pt x="6476" y="3594"/>
                  </a:lnTo>
                  <a:lnTo>
                    <a:pt x="6476" y="4968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" name="object 141">
              <a:extLst>
                <a:ext uri="{FF2B5EF4-FFF2-40B4-BE49-F238E27FC236}">
                  <a16:creationId xmlns:a16="http://schemas.microsoft.com/office/drawing/2014/main" id="{97A68B21-2241-4D8D-9F97-2E05E4B23173}"/>
                </a:ext>
              </a:extLst>
            </p:cNvPr>
            <p:cNvSpPr/>
            <p:nvPr/>
          </p:nvSpPr>
          <p:spPr>
            <a:xfrm>
              <a:off x="4718519" y="3796197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5" h="53339">
                  <a:moveTo>
                    <a:pt x="0" y="0"/>
                  </a:moveTo>
                  <a:lnTo>
                    <a:pt x="0" y="53289"/>
                  </a:lnTo>
                  <a:lnTo>
                    <a:pt x="6477" y="50050"/>
                  </a:lnTo>
                  <a:lnTo>
                    <a:pt x="6477" y="36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" name="object 142">
              <a:extLst>
                <a:ext uri="{FF2B5EF4-FFF2-40B4-BE49-F238E27FC236}">
                  <a16:creationId xmlns:a16="http://schemas.microsoft.com/office/drawing/2014/main" id="{60BE73BF-8D0C-49EF-A14F-EABC0F244A36}"/>
                </a:ext>
              </a:extLst>
            </p:cNvPr>
            <p:cNvSpPr/>
            <p:nvPr/>
          </p:nvSpPr>
          <p:spPr>
            <a:xfrm>
              <a:off x="4718519" y="3796197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5" h="53339">
                  <a:moveTo>
                    <a:pt x="6477" y="50050"/>
                  </a:moveTo>
                  <a:lnTo>
                    <a:pt x="0" y="53289"/>
                  </a:lnTo>
                  <a:lnTo>
                    <a:pt x="0" y="0"/>
                  </a:lnTo>
                  <a:lnTo>
                    <a:pt x="6477" y="3606"/>
                  </a:lnTo>
                  <a:lnTo>
                    <a:pt x="6477" y="5005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" name="object 143">
              <a:extLst>
                <a:ext uri="{FF2B5EF4-FFF2-40B4-BE49-F238E27FC236}">
                  <a16:creationId xmlns:a16="http://schemas.microsoft.com/office/drawing/2014/main" id="{BA1FE30E-56EB-40CF-98D6-CCE70ED4A494}"/>
                </a:ext>
              </a:extLst>
            </p:cNvPr>
            <p:cNvSpPr/>
            <p:nvPr/>
          </p:nvSpPr>
          <p:spPr>
            <a:xfrm>
              <a:off x="4764963" y="3978721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6476" y="0"/>
                  </a:moveTo>
                  <a:lnTo>
                    <a:pt x="0" y="4317"/>
                  </a:lnTo>
                  <a:lnTo>
                    <a:pt x="38519" y="25920"/>
                  </a:lnTo>
                  <a:lnTo>
                    <a:pt x="38519" y="18719"/>
                  </a:lnTo>
                  <a:lnTo>
                    <a:pt x="6476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" name="object 144">
              <a:extLst>
                <a:ext uri="{FF2B5EF4-FFF2-40B4-BE49-F238E27FC236}">
                  <a16:creationId xmlns:a16="http://schemas.microsoft.com/office/drawing/2014/main" id="{82468959-E113-4B28-9FA4-C6B396B7739C}"/>
                </a:ext>
              </a:extLst>
            </p:cNvPr>
            <p:cNvSpPr/>
            <p:nvPr/>
          </p:nvSpPr>
          <p:spPr>
            <a:xfrm>
              <a:off x="4764963" y="3978721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0" y="4317"/>
                  </a:moveTo>
                  <a:lnTo>
                    <a:pt x="38519" y="25920"/>
                  </a:lnTo>
                  <a:lnTo>
                    <a:pt x="38519" y="18719"/>
                  </a:lnTo>
                  <a:lnTo>
                    <a:pt x="6476" y="0"/>
                  </a:lnTo>
                  <a:lnTo>
                    <a:pt x="0" y="431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" name="object 145">
              <a:extLst>
                <a:ext uri="{FF2B5EF4-FFF2-40B4-BE49-F238E27FC236}">
                  <a16:creationId xmlns:a16="http://schemas.microsoft.com/office/drawing/2014/main" id="{D0A40A61-3D0B-4853-A791-9C5703CB3C4C}"/>
                </a:ext>
              </a:extLst>
            </p:cNvPr>
            <p:cNvSpPr/>
            <p:nvPr/>
          </p:nvSpPr>
          <p:spPr>
            <a:xfrm>
              <a:off x="4857838" y="4031998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5" h="25400">
                  <a:moveTo>
                    <a:pt x="6121" y="0"/>
                  </a:moveTo>
                  <a:lnTo>
                    <a:pt x="0" y="3606"/>
                  </a:lnTo>
                  <a:lnTo>
                    <a:pt x="38519" y="25209"/>
                  </a:lnTo>
                  <a:lnTo>
                    <a:pt x="38519" y="18008"/>
                  </a:lnTo>
                  <a:lnTo>
                    <a:pt x="6121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" name="object 146">
              <a:extLst>
                <a:ext uri="{FF2B5EF4-FFF2-40B4-BE49-F238E27FC236}">
                  <a16:creationId xmlns:a16="http://schemas.microsoft.com/office/drawing/2014/main" id="{9B24C3A3-CE3D-403D-A0DD-410784FBD56A}"/>
                </a:ext>
              </a:extLst>
            </p:cNvPr>
            <p:cNvSpPr/>
            <p:nvPr/>
          </p:nvSpPr>
          <p:spPr>
            <a:xfrm>
              <a:off x="4857838" y="4031998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5" h="25400">
                  <a:moveTo>
                    <a:pt x="0" y="3606"/>
                  </a:moveTo>
                  <a:lnTo>
                    <a:pt x="38519" y="25209"/>
                  </a:lnTo>
                  <a:lnTo>
                    <a:pt x="38519" y="18008"/>
                  </a:lnTo>
                  <a:lnTo>
                    <a:pt x="6121" y="0"/>
                  </a:lnTo>
                  <a:lnTo>
                    <a:pt x="0" y="360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" name="object 147">
              <a:extLst>
                <a:ext uri="{FF2B5EF4-FFF2-40B4-BE49-F238E27FC236}">
                  <a16:creationId xmlns:a16="http://schemas.microsoft.com/office/drawing/2014/main" id="{E01C1367-D39F-499C-A095-EDDEC331DFEB}"/>
                </a:ext>
              </a:extLst>
            </p:cNvPr>
            <p:cNvSpPr/>
            <p:nvPr/>
          </p:nvSpPr>
          <p:spPr>
            <a:xfrm>
              <a:off x="4857838" y="3925076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6121" y="0"/>
                  </a:moveTo>
                  <a:lnTo>
                    <a:pt x="0" y="3606"/>
                  </a:lnTo>
                  <a:lnTo>
                    <a:pt x="38519" y="25920"/>
                  </a:lnTo>
                  <a:lnTo>
                    <a:pt x="38519" y="18719"/>
                  </a:lnTo>
                  <a:lnTo>
                    <a:pt x="6121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" name="object 148">
              <a:extLst>
                <a:ext uri="{FF2B5EF4-FFF2-40B4-BE49-F238E27FC236}">
                  <a16:creationId xmlns:a16="http://schemas.microsoft.com/office/drawing/2014/main" id="{53698C3B-4301-4A2D-862F-FAB0EBACD021}"/>
                </a:ext>
              </a:extLst>
            </p:cNvPr>
            <p:cNvSpPr/>
            <p:nvPr/>
          </p:nvSpPr>
          <p:spPr>
            <a:xfrm>
              <a:off x="4857838" y="3925076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0" y="3606"/>
                  </a:moveTo>
                  <a:lnTo>
                    <a:pt x="38519" y="25920"/>
                  </a:lnTo>
                  <a:lnTo>
                    <a:pt x="38519" y="18719"/>
                  </a:lnTo>
                  <a:lnTo>
                    <a:pt x="6121" y="0"/>
                  </a:lnTo>
                  <a:lnTo>
                    <a:pt x="0" y="360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" name="object 149">
              <a:extLst>
                <a:ext uri="{FF2B5EF4-FFF2-40B4-BE49-F238E27FC236}">
                  <a16:creationId xmlns:a16="http://schemas.microsoft.com/office/drawing/2014/main" id="{77625344-7BF1-44D5-BE28-22DA403DCA2F}"/>
                </a:ext>
              </a:extLst>
            </p:cNvPr>
            <p:cNvSpPr/>
            <p:nvPr/>
          </p:nvSpPr>
          <p:spPr>
            <a:xfrm>
              <a:off x="4811394" y="3898800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6121" y="0"/>
                  </a:moveTo>
                  <a:lnTo>
                    <a:pt x="0" y="3606"/>
                  </a:lnTo>
                  <a:lnTo>
                    <a:pt x="38519" y="25920"/>
                  </a:lnTo>
                  <a:lnTo>
                    <a:pt x="38519" y="17995"/>
                  </a:lnTo>
                  <a:lnTo>
                    <a:pt x="6121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" name="object 150">
              <a:extLst>
                <a:ext uri="{FF2B5EF4-FFF2-40B4-BE49-F238E27FC236}">
                  <a16:creationId xmlns:a16="http://schemas.microsoft.com/office/drawing/2014/main" id="{76DECEC8-FCB5-4EEF-BE09-4A357E275D5C}"/>
                </a:ext>
              </a:extLst>
            </p:cNvPr>
            <p:cNvSpPr/>
            <p:nvPr/>
          </p:nvSpPr>
          <p:spPr>
            <a:xfrm>
              <a:off x="4811394" y="3898800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0" y="3606"/>
                  </a:moveTo>
                  <a:lnTo>
                    <a:pt x="38519" y="25920"/>
                  </a:lnTo>
                  <a:lnTo>
                    <a:pt x="38519" y="17995"/>
                  </a:lnTo>
                  <a:lnTo>
                    <a:pt x="6121" y="0"/>
                  </a:lnTo>
                  <a:lnTo>
                    <a:pt x="0" y="360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" name="object 151">
              <a:extLst>
                <a:ext uri="{FF2B5EF4-FFF2-40B4-BE49-F238E27FC236}">
                  <a16:creationId xmlns:a16="http://schemas.microsoft.com/office/drawing/2014/main" id="{9B51A987-F36B-4CC9-8CCC-6A0EE1688696}"/>
                </a:ext>
              </a:extLst>
            </p:cNvPr>
            <p:cNvSpPr/>
            <p:nvPr/>
          </p:nvSpPr>
          <p:spPr>
            <a:xfrm>
              <a:off x="4764963" y="3872524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6476" y="0"/>
                  </a:moveTo>
                  <a:lnTo>
                    <a:pt x="0" y="3594"/>
                  </a:lnTo>
                  <a:lnTo>
                    <a:pt x="38519" y="25552"/>
                  </a:lnTo>
                  <a:lnTo>
                    <a:pt x="38519" y="17995"/>
                  </a:lnTo>
                  <a:lnTo>
                    <a:pt x="6476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" name="object 152">
              <a:extLst>
                <a:ext uri="{FF2B5EF4-FFF2-40B4-BE49-F238E27FC236}">
                  <a16:creationId xmlns:a16="http://schemas.microsoft.com/office/drawing/2014/main" id="{AAC196D4-5E3A-4534-9B2A-055884172C85}"/>
                </a:ext>
              </a:extLst>
            </p:cNvPr>
            <p:cNvSpPr/>
            <p:nvPr/>
          </p:nvSpPr>
          <p:spPr>
            <a:xfrm>
              <a:off x="4764963" y="3872524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0" y="3594"/>
                  </a:moveTo>
                  <a:lnTo>
                    <a:pt x="38519" y="25552"/>
                  </a:lnTo>
                  <a:lnTo>
                    <a:pt x="38519" y="17995"/>
                  </a:lnTo>
                  <a:lnTo>
                    <a:pt x="6476" y="0"/>
                  </a:lnTo>
                  <a:lnTo>
                    <a:pt x="0" y="359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" name="object 153">
              <a:extLst>
                <a:ext uri="{FF2B5EF4-FFF2-40B4-BE49-F238E27FC236}">
                  <a16:creationId xmlns:a16="http://schemas.microsoft.com/office/drawing/2014/main" id="{FF2816EB-E822-4017-9B92-DDD6B9715C9D}"/>
                </a:ext>
              </a:extLst>
            </p:cNvPr>
            <p:cNvSpPr/>
            <p:nvPr/>
          </p:nvSpPr>
          <p:spPr>
            <a:xfrm>
              <a:off x="4718519" y="3846247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5" h="25400">
                  <a:moveTo>
                    <a:pt x="6477" y="0"/>
                  </a:moveTo>
                  <a:lnTo>
                    <a:pt x="0" y="3238"/>
                  </a:lnTo>
                  <a:lnTo>
                    <a:pt x="38519" y="25196"/>
                  </a:lnTo>
                  <a:lnTo>
                    <a:pt x="38519" y="17995"/>
                  </a:lnTo>
                  <a:lnTo>
                    <a:pt x="6477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" name="object 154">
              <a:extLst>
                <a:ext uri="{FF2B5EF4-FFF2-40B4-BE49-F238E27FC236}">
                  <a16:creationId xmlns:a16="http://schemas.microsoft.com/office/drawing/2014/main" id="{A1F396E0-6365-403D-A5D7-C6B1B803D8C9}"/>
                </a:ext>
              </a:extLst>
            </p:cNvPr>
            <p:cNvSpPr/>
            <p:nvPr/>
          </p:nvSpPr>
          <p:spPr>
            <a:xfrm>
              <a:off x="4718519" y="3846247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5" h="25400">
                  <a:moveTo>
                    <a:pt x="0" y="3238"/>
                  </a:moveTo>
                  <a:lnTo>
                    <a:pt x="38519" y="25196"/>
                  </a:lnTo>
                  <a:lnTo>
                    <a:pt x="38519" y="17995"/>
                  </a:lnTo>
                  <a:lnTo>
                    <a:pt x="6477" y="0"/>
                  </a:lnTo>
                  <a:lnTo>
                    <a:pt x="0" y="323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2" name="object 155">
              <a:extLst>
                <a:ext uri="{FF2B5EF4-FFF2-40B4-BE49-F238E27FC236}">
                  <a16:creationId xmlns:a16="http://schemas.microsoft.com/office/drawing/2014/main" id="{2AA6AB9E-AC4E-4EAD-9ED1-B8A7FD4BF0B0}"/>
                </a:ext>
              </a:extLst>
            </p:cNvPr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4915471" y="3737231"/>
              <a:ext cx="154165" cy="104686"/>
            </a:xfrm>
            <a:prstGeom prst="rect">
              <a:avLst/>
            </a:prstGeom>
          </p:spPr>
        </p:pic>
        <p:sp>
          <p:nvSpPr>
            <p:cNvPr id="163" name="object 156">
              <a:extLst>
                <a:ext uri="{FF2B5EF4-FFF2-40B4-BE49-F238E27FC236}">
                  <a16:creationId xmlns:a16="http://schemas.microsoft.com/office/drawing/2014/main" id="{79F8F6CA-2131-42C5-8575-871B46163AAD}"/>
                </a:ext>
              </a:extLst>
            </p:cNvPr>
            <p:cNvSpPr/>
            <p:nvPr/>
          </p:nvSpPr>
          <p:spPr>
            <a:xfrm>
              <a:off x="4915445" y="3736799"/>
              <a:ext cx="154305" cy="106045"/>
            </a:xfrm>
            <a:custGeom>
              <a:avLst/>
              <a:gdLst/>
              <a:ahLst/>
              <a:cxnLst/>
              <a:rect l="l" t="t" r="r" b="b"/>
              <a:pathLst>
                <a:path w="154304" h="106045">
                  <a:moveTo>
                    <a:pt x="0" y="105841"/>
                  </a:moveTo>
                  <a:lnTo>
                    <a:pt x="154076" y="17284"/>
                  </a:lnTo>
                  <a:lnTo>
                    <a:pt x="154076" y="0"/>
                  </a:lnTo>
                  <a:lnTo>
                    <a:pt x="0" y="87477"/>
                  </a:lnTo>
                  <a:lnTo>
                    <a:pt x="0" y="105841"/>
                  </a:lnTo>
                  <a:close/>
                </a:path>
              </a:pathLst>
            </a:custGeom>
            <a:ln w="511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" name="object 157">
              <a:extLst>
                <a:ext uri="{FF2B5EF4-FFF2-40B4-BE49-F238E27FC236}">
                  <a16:creationId xmlns:a16="http://schemas.microsoft.com/office/drawing/2014/main" id="{D54D44A6-9B53-407F-BB26-9EEC6F13E649}"/>
                </a:ext>
              </a:extLst>
            </p:cNvPr>
            <p:cNvSpPr/>
            <p:nvPr/>
          </p:nvSpPr>
          <p:spPr>
            <a:xfrm>
              <a:off x="4699444" y="3701518"/>
              <a:ext cx="216535" cy="141605"/>
            </a:xfrm>
            <a:custGeom>
              <a:avLst/>
              <a:gdLst/>
              <a:ahLst/>
              <a:cxnLst/>
              <a:rect l="l" t="t" r="r" b="b"/>
              <a:pathLst>
                <a:path w="216535" h="141604">
                  <a:moveTo>
                    <a:pt x="0" y="0"/>
                  </a:moveTo>
                  <a:lnTo>
                    <a:pt x="0" y="17640"/>
                  </a:lnTo>
                  <a:lnTo>
                    <a:pt x="216001" y="141122"/>
                  </a:lnTo>
                  <a:lnTo>
                    <a:pt x="216001" y="1227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" name="object 158">
              <a:extLst>
                <a:ext uri="{FF2B5EF4-FFF2-40B4-BE49-F238E27FC236}">
                  <a16:creationId xmlns:a16="http://schemas.microsoft.com/office/drawing/2014/main" id="{4D1B7ECD-66EB-4357-9C33-799CCDCD1BE1}"/>
                </a:ext>
              </a:extLst>
            </p:cNvPr>
            <p:cNvSpPr/>
            <p:nvPr/>
          </p:nvSpPr>
          <p:spPr>
            <a:xfrm>
              <a:off x="4699444" y="3701518"/>
              <a:ext cx="216535" cy="141605"/>
            </a:xfrm>
            <a:custGeom>
              <a:avLst/>
              <a:gdLst/>
              <a:ahLst/>
              <a:cxnLst/>
              <a:rect l="l" t="t" r="r" b="b"/>
              <a:pathLst>
                <a:path w="216535" h="141604">
                  <a:moveTo>
                    <a:pt x="0" y="17640"/>
                  </a:moveTo>
                  <a:lnTo>
                    <a:pt x="216001" y="141122"/>
                  </a:lnTo>
                  <a:lnTo>
                    <a:pt x="216001" y="122758"/>
                  </a:lnTo>
                  <a:lnTo>
                    <a:pt x="0" y="0"/>
                  </a:lnTo>
                  <a:lnTo>
                    <a:pt x="0" y="17640"/>
                  </a:lnTo>
                  <a:close/>
                </a:path>
              </a:pathLst>
            </a:custGeom>
            <a:ln w="51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" name="object 159">
              <a:extLst>
                <a:ext uri="{FF2B5EF4-FFF2-40B4-BE49-F238E27FC236}">
                  <a16:creationId xmlns:a16="http://schemas.microsoft.com/office/drawing/2014/main" id="{146BD3BD-DAF3-4452-A58D-31B3D4BC67DE}"/>
                </a:ext>
              </a:extLst>
            </p:cNvPr>
            <p:cNvSpPr/>
            <p:nvPr/>
          </p:nvSpPr>
          <p:spPr>
            <a:xfrm>
              <a:off x="4699444" y="3613317"/>
              <a:ext cx="370205" cy="488315"/>
            </a:xfrm>
            <a:custGeom>
              <a:avLst/>
              <a:gdLst/>
              <a:ahLst/>
              <a:cxnLst/>
              <a:rect l="l" t="t" r="r" b="b"/>
              <a:pathLst>
                <a:path w="370204" h="488314">
                  <a:moveTo>
                    <a:pt x="0" y="88201"/>
                  </a:moveTo>
                  <a:lnTo>
                    <a:pt x="0" y="364324"/>
                  </a:lnTo>
                  <a:lnTo>
                    <a:pt x="19075" y="375843"/>
                  </a:lnTo>
                  <a:lnTo>
                    <a:pt x="25552" y="371525"/>
                  </a:lnTo>
                  <a:lnTo>
                    <a:pt x="57594" y="390245"/>
                  </a:lnTo>
                  <a:lnTo>
                    <a:pt x="57594" y="397446"/>
                  </a:lnTo>
                  <a:lnTo>
                    <a:pt x="111950" y="428409"/>
                  </a:lnTo>
                  <a:lnTo>
                    <a:pt x="118071" y="424802"/>
                  </a:lnTo>
                  <a:lnTo>
                    <a:pt x="150469" y="442810"/>
                  </a:lnTo>
                  <a:lnTo>
                    <a:pt x="150469" y="449999"/>
                  </a:lnTo>
                  <a:lnTo>
                    <a:pt x="216001" y="487806"/>
                  </a:lnTo>
                  <a:lnTo>
                    <a:pt x="368998" y="397802"/>
                  </a:lnTo>
                  <a:lnTo>
                    <a:pt x="370077" y="123482"/>
                  </a:lnTo>
                  <a:lnTo>
                    <a:pt x="154076" y="0"/>
                  </a:lnTo>
                  <a:lnTo>
                    <a:pt x="0" y="88201"/>
                  </a:lnTo>
                  <a:close/>
                </a:path>
              </a:pathLst>
            </a:custGeom>
            <a:ln w="103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7" name="object 160">
              <a:extLst>
                <a:ext uri="{FF2B5EF4-FFF2-40B4-BE49-F238E27FC236}">
                  <a16:creationId xmlns:a16="http://schemas.microsoft.com/office/drawing/2014/main" id="{CBBA8160-AEEE-496B-AC8E-8CC3356BCA65}"/>
                </a:ext>
              </a:extLst>
            </p:cNvPr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5715393" y="3737218"/>
              <a:ext cx="203365" cy="363905"/>
            </a:xfrm>
            <a:prstGeom prst="rect">
              <a:avLst/>
            </a:prstGeom>
          </p:spPr>
        </p:pic>
        <p:sp>
          <p:nvSpPr>
            <p:cNvPr id="168" name="object 161">
              <a:extLst>
                <a:ext uri="{FF2B5EF4-FFF2-40B4-BE49-F238E27FC236}">
                  <a16:creationId xmlns:a16="http://schemas.microsoft.com/office/drawing/2014/main" id="{8D6BBB2B-6084-4ACA-AA55-ADBBADD314BD}"/>
                </a:ext>
              </a:extLst>
            </p:cNvPr>
            <p:cNvSpPr/>
            <p:nvPr/>
          </p:nvSpPr>
          <p:spPr>
            <a:xfrm>
              <a:off x="5715355" y="3736799"/>
              <a:ext cx="154305" cy="364490"/>
            </a:xfrm>
            <a:custGeom>
              <a:avLst/>
              <a:gdLst/>
              <a:ahLst/>
              <a:cxnLst/>
              <a:rect l="l" t="t" r="r" b="b"/>
              <a:pathLst>
                <a:path w="154304" h="364489">
                  <a:moveTo>
                    <a:pt x="0" y="364324"/>
                  </a:moveTo>
                  <a:lnTo>
                    <a:pt x="153009" y="274320"/>
                  </a:lnTo>
                  <a:lnTo>
                    <a:pt x="154089" y="0"/>
                  </a:lnTo>
                  <a:lnTo>
                    <a:pt x="0" y="87477"/>
                  </a:lnTo>
                  <a:lnTo>
                    <a:pt x="0" y="364324"/>
                  </a:lnTo>
                  <a:close/>
                </a:path>
              </a:pathLst>
            </a:custGeom>
            <a:ln w="511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9" name="object 162">
              <a:extLst>
                <a:ext uri="{FF2B5EF4-FFF2-40B4-BE49-F238E27FC236}">
                  <a16:creationId xmlns:a16="http://schemas.microsoft.com/office/drawing/2014/main" id="{E4FB5C10-CE20-4BED-983E-38BDB964BC9C}"/>
                </a:ext>
              </a:extLst>
            </p:cNvPr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5499239" y="3702090"/>
              <a:ext cx="215557" cy="398538"/>
            </a:xfrm>
            <a:prstGeom prst="rect">
              <a:avLst/>
            </a:prstGeom>
          </p:spPr>
        </p:pic>
        <p:sp>
          <p:nvSpPr>
            <p:cNvPr id="170" name="object 163">
              <a:extLst>
                <a:ext uri="{FF2B5EF4-FFF2-40B4-BE49-F238E27FC236}">
                  <a16:creationId xmlns:a16="http://schemas.microsoft.com/office/drawing/2014/main" id="{5C687E08-2DB8-44C0-B9D8-BF01E0961499}"/>
                </a:ext>
              </a:extLst>
            </p:cNvPr>
            <p:cNvSpPr/>
            <p:nvPr/>
          </p:nvSpPr>
          <p:spPr>
            <a:xfrm>
              <a:off x="5499353" y="3701518"/>
              <a:ext cx="216535" cy="400050"/>
            </a:xfrm>
            <a:custGeom>
              <a:avLst/>
              <a:gdLst/>
              <a:ahLst/>
              <a:cxnLst/>
              <a:rect l="l" t="t" r="r" b="b"/>
              <a:pathLst>
                <a:path w="216535" h="400050">
                  <a:moveTo>
                    <a:pt x="0" y="276123"/>
                  </a:moveTo>
                  <a:lnTo>
                    <a:pt x="0" y="0"/>
                  </a:lnTo>
                  <a:lnTo>
                    <a:pt x="216001" y="122758"/>
                  </a:lnTo>
                  <a:lnTo>
                    <a:pt x="216001" y="399605"/>
                  </a:lnTo>
                  <a:lnTo>
                    <a:pt x="150482" y="361797"/>
                  </a:lnTo>
                  <a:lnTo>
                    <a:pt x="150482" y="354609"/>
                  </a:lnTo>
                  <a:lnTo>
                    <a:pt x="118084" y="336600"/>
                  </a:lnTo>
                  <a:lnTo>
                    <a:pt x="111963" y="340207"/>
                  </a:lnTo>
                  <a:lnTo>
                    <a:pt x="57607" y="309244"/>
                  </a:lnTo>
                  <a:lnTo>
                    <a:pt x="57607" y="302044"/>
                  </a:lnTo>
                  <a:lnTo>
                    <a:pt x="25565" y="283324"/>
                  </a:lnTo>
                  <a:lnTo>
                    <a:pt x="19088" y="287642"/>
                  </a:lnTo>
                  <a:lnTo>
                    <a:pt x="0" y="276123"/>
                  </a:lnTo>
                  <a:close/>
                </a:path>
              </a:pathLst>
            </a:custGeom>
            <a:ln w="51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" name="object 164">
              <a:extLst>
                <a:ext uri="{FF2B5EF4-FFF2-40B4-BE49-F238E27FC236}">
                  <a16:creationId xmlns:a16="http://schemas.microsoft.com/office/drawing/2014/main" id="{7FA65AFB-05AC-4286-B95D-A8099FB93237}"/>
                </a:ext>
              </a:extLst>
            </p:cNvPr>
            <p:cNvSpPr/>
            <p:nvPr/>
          </p:nvSpPr>
          <p:spPr>
            <a:xfrm>
              <a:off x="5498642" y="3612605"/>
              <a:ext cx="372110" cy="1270"/>
            </a:xfrm>
            <a:custGeom>
              <a:avLst/>
              <a:gdLst/>
              <a:ahLst/>
              <a:cxnLst/>
              <a:rect l="l" t="t" r="r" b="b"/>
              <a:pathLst>
                <a:path w="372110" h="1270">
                  <a:moveTo>
                    <a:pt x="371881" y="0"/>
                  </a:moveTo>
                  <a:lnTo>
                    <a:pt x="0" y="0"/>
                  </a:lnTo>
                  <a:lnTo>
                    <a:pt x="0" y="711"/>
                  </a:lnTo>
                  <a:lnTo>
                    <a:pt x="371881" y="711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" name="object 165">
              <a:extLst>
                <a:ext uri="{FF2B5EF4-FFF2-40B4-BE49-F238E27FC236}">
                  <a16:creationId xmlns:a16="http://schemas.microsoft.com/office/drawing/2014/main" id="{BD5C75B7-172A-49EE-9994-B1B9A85C06AF}"/>
                </a:ext>
              </a:extLst>
            </p:cNvPr>
            <p:cNvSpPr/>
            <p:nvPr/>
          </p:nvSpPr>
          <p:spPr>
            <a:xfrm>
              <a:off x="5498642" y="3613317"/>
              <a:ext cx="372110" cy="10160"/>
            </a:xfrm>
            <a:custGeom>
              <a:avLst/>
              <a:gdLst/>
              <a:ahLst/>
              <a:cxnLst/>
              <a:rect l="l" t="t" r="r" b="b"/>
              <a:pathLst>
                <a:path w="372110" h="10160">
                  <a:moveTo>
                    <a:pt x="371881" y="0"/>
                  </a:moveTo>
                  <a:lnTo>
                    <a:pt x="0" y="0"/>
                  </a:lnTo>
                  <a:lnTo>
                    <a:pt x="0" y="9728"/>
                  </a:lnTo>
                  <a:lnTo>
                    <a:pt x="371881" y="9728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DCDC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" name="object 166">
              <a:extLst>
                <a:ext uri="{FF2B5EF4-FFF2-40B4-BE49-F238E27FC236}">
                  <a16:creationId xmlns:a16="http://schemas.microsoft.com/office/drawing/2014/main" id="{7135083B-6C0F-4FDD-B7DC-EC078D399781}"/>
                </a:ext>
              </a:extLst>
            </p:cNvPr>
            <p:cNvSpPr/>
            <p:nvPr/>
          </p:nvSpPr>
          <p:spPr>
            <a:xfrm>
              <a:off x="5498642" y="3623045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10" h="13335">
                  <a:moveTo>
                    <a:pt x="371881" y="0"/>
                  </a:moveTo>
                  <a:lnTo>
                    <a:pt x="0" y="0"/>
                  </a:lnTo>
                  <a:lnTo>
                    <a:pt x="0" y="12954"/>
                  </a:lnTo>
                  <a:lnTo>
                    <a:pt x="371881" y="12954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DEDE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4" name="object 167">
              <a:extLst>
                <a:ext uri="{FF2B5EF4-FFF2-40B4-BE49-F238E27FC236}">
                  <a16:creationId xmlns:a16="http://schemas.microsoft.com/office/drawing/2014/main" id="{AEE23FCD-41A7-49CA-B3B9-926AECC44709}"/>
                </a:ext>
              </a:extLst>
            </p:cNvPr>
            <p:cNvSpPr/>
            <p:nvPr/>
          </p:nvSpPr>
          <p:spPr>
            <a:xfrm>
              <a:off x="5498642" y="3635999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10" h="13335">
                  <a:moveTo>
                    <a:pt x="371881" y="0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371881" y="13322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" name="object 168">
              <a:extLst>
                <a:ext uri="{FF2B5EF4-FFF2-40B4-BE49-F238E27FC236}">
                  <a16:creationId xmlns:a16="http://schemas.microsoft.com/office/drawing/2014/main" id="{F5DF45DB-1402-4F42-8CAD-F06E937A4CB6}"/>
                </a:ext>
              </a:extLst>
            </p:cNvPr>
            <p:cNvSpPr/>
            <p:nvPr/>
          </p:nvSpPr>
          <p:spPr>
            <a:xfrm>
              <a:off x="5498642" y="3649321"/>
              <a:ext cx="372110" cy="10160"/>
            </a:xfrm>
            <a:custGeom>
              <a:avLst/>
              <a:gdLst/>
              <a:ahLst/>
              <a:cxnLst/>
              <a:rect l="l" t="t" r="r" b="b"/>
              <a:pathLst>
                <a:path w="372110" h="10160">
                  <a:moveTo>
                    <a:pt x="371881" y="0"/>
                  </a:moveTo>
                  <a:lnTo>
                    <a:pt x="0" y="0"/>
                  </a:lnTo>
                  <a:lnTo>
                    <a:pt x="0" y="9715"/>
                  </a:lnTo>
                  <a:lnTo>
                    <a:pt x="371881" y="9715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2E2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" name="object 169">
              <a:extLst>
                <a:ext uri="{FF2B5EF4-FFF2-40B4-BE49-F238E27FC236}">
                  <a16:creationId xmlns:a16="http://schemas.microsoft.com/office/drawing/2014/main" id="{28F06B24-D4B3-49BD-A282-B50E1D4DF898}"/>
                </a:ext>
              </a:extLst>
            </p:cNvPr>
            <p:cNvSpPr/>
            <p:nvPr/>
          </p:nvSpPr>
          <p:spPr>
            <a:xfrm>
              <a:off x="5498642" y="3659037"/>
              <a:ext cx="372110" cy="10795"/>
            </a:xfrm>
            <a:custGeom>
              <a:avLst/>
              <a:gdLst/>
              <a:ahLst/>
              <a:cxnLst/>
              <a:rect l="l" t="t" r="r" b="b"/>
              <a:pathLst>
                <a:path w="372110" h="10795">
                  <a:moveTo>
                    <a:pt x="371881" y="0"/>
                  </a:moveTo>
                  <a:lnTo>
                    <a:pt x="0" y="0"/>
                  </a:lnTo>
                  <a:lnTo>
                    <a:pt x="0" y="10439"/>
                  </a:lnTo>
                  <a:lnTo>
                    <a:pt x="371881" y="10439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4E4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" name="object 170">
              <a:extLst>
                <a:ext uri="{FF2B5EF4-FFF2-40B4-BE49-F238E27FC236}">
                  <a16:creationId xmlns:a16="http://schemas.microsoft.com/office/drawing/2014/main" id="{65D8A212-9954-4D78-8B93-393902AD9A5F}"/>
                </a:ext>
              </a:extLst>
            </p:cNvPr>
            <p:cNvSpPr/>
            <p:nvPr/>
          </p:nvSpPr>
          <p:spPr>
            <a:xfrm>
              <a:off x="5498642" y="3669476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10" h="13335">
                  <a:moveTo>
                    <a:pt x="371881" y="0"/>
                  </a:moveTo>
                  <a:lnTo>
                    <a:pt x="0" y="0"/>
                  </a:lnTo>
                  <a:lnTo>
                    <a:pt x="0" y="12966"/>
                  </a:lnTo>
                  <a:lnTo>
                    <a:pt x="371881" y="12966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6E6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" name="object 171">
              <a:extLst>
                <a:ext uri="{FF2B5EF4-FFF2-40B4-BE49-F238E27FC236}">
                  <a16:creationId xmlns:a16="http://schemas.microsoft.com/office/drawing/2014/main" id="{D0606B8D-E19C-4DD6-A829-E61059C371FD}"/>
                </a:ext>
              </a:extLst>
            </p:cNvPr>
            <p:cNvSpPr/>
            <p:nvPr/>
          </p:nvSpPr>
          <p:spPr>
            <a:xfrm>
              <a:off x="5498642" y="3682443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10" h="13335">
                  <a:moveTo>
                    <a:pt x="371881" y="0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371881" y="13322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8E8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" name="object 172">
              <a:extLst>
                <a:ext uri="{FF2B5EF4-FFF2-40B4-BE49-F238E27FC236}">
                  <a16:creationId xmlns:a16="http://schemas.microsoft.com/office/drawing/2014/main" id="{1E35E33A-C9F5-4409-BDE2-AF68AC9D2058}"/>
                </a:ext>
              </a:extLst>
            </p:cNvPr>
            <p:cNvSpPr/>
            <p:nvPr/>
          </p:nvSpPr>
          <p:spPr>
            <a:xfrm>
              <a:off x="5498642" y="3695765"/>
              <a:ext cx="372110" cy="13970"/>
            </a:xfrm>
            <a:custGeom>
              <a:avLst/>
              <a:gdLst/>
              <a:ahLst/>
              <a:cxnLst/>
              <a:rect l="l" t="t" r="r" b="b"/>
              <a:pathLst>
                <a:path w="372110" h="13970">
                  <a:moveTo>
                    <a:pt x="371881" y="0"/>
                  </a:moveTo>
                  <a:lnTo>
                    <a:pt x="0" y="0"/>
                  </a:lnTo>
                  <a:lnTo>
                    <a:pt x="0" y="13677"/>
                  </a:lnTo>
                  <a:lnTo>
                    <a:pt x="371881" y="13677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AEA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" name="object 173">
              <a:extLst>
                <a:ext uri="{FF2B5EF4-FFF2-40B4-BE49-F238E27FC236}">
                  <a16:creationId xmlns:a16="http://schemas.microsoft.com/office/drawing/2014/main" id="{BF3D4D67-6421-4FDE-8176-001A7560ED91}"/>
                </a:ext>
              </a:extLst>
            </p:cNvPr>
            <p:cNvSpPr/>
            <p:nvPr/>
          </p:nvSpPr>
          <p:spPr>
            <a:xfrm>
              <a:off x="5498642" y="3709443"/>
              <a:ext cx="372110" cy="12700"/>
            </a:xfrm>
            <a:custGeom>
              <a:avLst/>
              <a:gdLst/>
              <a:ahLst/>
              <a:cxnLst/>
              <a:rect l="l" t="t" r="r" b="b"/>
              <a:pathLst>
                <a:path w="372110" h="12700">
                  <a:moveTo>
                    <a:pt x="371881" y="0"/>
                  </a:moveTo>
                  <a:lnTo>
                    <a:pt x="0" y="0"/>
                  </a:lnTo>
                  <a:lnTo>
                    <a:pt x="0" y="12598"/>
                  </a:lnTo>
                  <a:lnTo>
                    <a:pt x="371881" y="12598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CEC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1" name="object 174">
              <a:extLst>
                <a:ext uri="{FF2B5EF4-FFF2-40B4-BE49-F238E27FC236}">
                  <a16:creationId xmlns:a16="http://schemas.microsoft.com/office/drawing/2014/main" id="{D28CDBFE-F214-4C0F-91CB-648D3B3EDDBA}"/>
                </a:ext>
              </a:extLst>
            </p:cNvPr>
            <p:cNvSpPr/>
            <p:nvPr/>
          </p:nvSpPr>
          <p:spPr>
            <a:xfrm>
              <a:off x="5498642" y="3722041"/>
              <a:ext cx="372110" cy="13970"/>
            </a:xfrm>
            <a:custGeom>
              <a:avLst/>
              <a:gdLst/>
              <a:ahLst/>
              <a:cxnLst/>
              <a:rect l="l" t="t" r="r" b="b"/>
              <a:pathLst>
                <a:path w="372110" h="13970">
                  <a:moveTo>
                    <a:pt x="371881" y="0"/>
                  </a:moveTo>
                  <a:lnTo>
                    <a:pt x="0" y="0"/>
                  </a:lnTo>
                  <a:lnTo>
                    <a:pt x="0" y="13677"/>
                  </a:lnTo>
                  <a:lnTo>
                    <a:pt x="371881" y="13677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EEE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2" name="object 175">
              <a:extLst>
                <a:ext uri="{FF2B5EF4-FFF2-40B4-BE49-F238E27FC236}">
                  <a16:creationId xmlns:a16="http://schemas.microsoft.com/office/drawing/2014/main" id="{08F8B688-D729-43F1-AA33-0C5C876CD65A}"/>
                </a:ext>
              </a:extLst>
            </p:cNvPr>
            <p:cNvSpPr/>
            <p:nvPr/>
          </p:nvSpPr>
          <p:spPr>
            <a:xfrm>
              <a:off x="5498642" y="3735719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10" h="13335">
                  <a:moveTo>
                    <a:pt x="371881" y="0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371881" y="13322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0F0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3" name="object 176">
              <a:extLst>
                <a:ext uri="{FF2B5EF4-FFF2-40B4-BE49-F238E27FC236}">
                  <a16:creationId xmlns:a16="http://schemas.microsoft.com/office/drawing/2014/main" id="{26FC4A5D-3428-408E-9FD0-AB040CBB0657}"/>
                </a:ext>
              </a:extLst>
            </p:cNvPr>
            <p:cNvSpPr/>
            <p:nvPr/>
          </p:nvSpPr>
          <p:spPr>
            <a:xfrm>
              <a:off x="5498642" y="3749042"/>
              <a:ext cx="372110" cy="12065"/>
            </a:xfrm>
            <a:custGeom>
              <a:avLst/>
              <a:gdLst/>
              <a:ahLst/>
              <a:cxnLst/>
              <a:rect l="l" t="t" r="r" b="b"/>
              <a:pathLst>
                <a:path w="372110" h="12064">
                  <a:moveTo>
                    <a:pt x="371881" y="0"/>
                  </a:moveTo>
                  <a:lnTo>
                    <a:pt x="0" y="0"/>
                  </a:lnTo>
                  <a:lnTo>
                    <a:pt x="0" y="11874"/>
                  </a:lnTo>
                  <a:lnTo>
                    <a:pt x="371881" y="11874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2F2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4" name="object 177">
              <a:extLst>
                <a:ext uri="{FF2B5EF4-FFF2-40B4-BE49-F238E27FC236}">
                  <a16:creationId xmlns:a16="http://schemas.microsoft.com/office/drawing/2014/main" id="{1A39E4CB-C706-43CB-9437-E8C93AC8A3CE}"/>
                </a:ext>
              </a:extLst>
            </p:cNvPr>
            <p:cNvSpPr/>
            <p:nvPr/>
          </p:nvSpPr>
          <p:spPr>
            <a:xfrm>
              <a:off x="5498642" y="3760916"/>
              <a:ext cx="372110" cy="9525"/>
            </a:xfrm>
            <a:custGeom>
              <a:avLst/>
              <a:gdLst/>
              <a:ahLst/>
              <a:cxnLst/>
              <a:rect l="l" t="t" r="r" b="b"/>
              <a:pathLst>
                <a:path w="372110" h="9525">
                  <a:moveTo>
                    <a:pt x="371881" y="0"/>
                  </a:moveTo>
                  <a:lnTo>
                    <a:pt x="0" y="0"/>
                  </a:lnTo>
                  <a:lnTo>
                    <a:pt x="0" y="9359"/>
                  </a:lnTo>
                  <a:lnTo>
                    <a:pt x="371881" y="9359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4F4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5" name="object 178">
              <a:extLst>
                <a:ext uri="{FF2B5EF4-FFF2-40B4-BE49-F238E27FC236}">
                  <a16:creationId xmlns:a16="http://schemas.microsoft.com/office/drawing/2014/main" id="{C4DFB313-F2A6-4125-8CFC-A2D17C43137B}"/>
                </a:ext>
              </a:extLst>
            </p:cNvPr>
            <p:cNvSpPr/>
            <p:nvPr/>
          </p:nvSpPr>
          <p:spPr>
            <a:xfrm>
              <a:off x="5498642" y="3770276"/>
              <a:ext cx="372110" cy="12065"/>
            </a:xfrm>
            <a:custGeom>
              <a:avLst/>
              <a:gdLst/>
              <a:ahLst/>
              <a:cxnLst/>
              <a:rect l="l" t="t" r="r" b="b"/>
              <a:pathLst>
                <a:path w="372110" h="12064">
                  <a:moveTo>
                    <a:pt x="371881" y="0"/>
                  </a:moveTo>
                  <a:lnTo>
                    <a:pt x="0" y="0"/>
                  </a:lnTo>
                  <a:lnTo>
                    <a:pt x="0" y="11887"/>
                  </a:lnTo>
                  <a:lnTo>
                    <a:pt x="371881" y="11887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6F6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6" name="object 179">
              <a:extLst>
                <a:ext uri="{FF2B5EF4-FFF2-40B4-BE49-F238E27FC236}">
                  <a16:creationId xmlns:a16="http://schemas.microsoft.com/office/drawing/2014/main" id="{9879D6BE-B352-4996-AF7A-19DFCD11A677}"/>
                </a:ext>
              </a:extLst>
            </p:cNvPr>
            <p:cNvSpPr/>
            <p:nvPr/>
          </p:nvSpPr>
          <p:spPr>
            <a:xfrm>
              <a:off x="5498642" y="3782163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10" h="13335">
                  <a:moveTo>
                    <a:pt x="371881" y="0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371881" y="13322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8F8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7" name="object 180">
              <a:extLst>
                <a:ext uri="{FF2B5EF4-FFF2-40B4-BE49-F238E27FC236}">
                  <a16:creationId xmlns:a16="http://schemas.microsoft.com/office/drawing/2014/main" id="{92A7B496-957B-447D-BE74-47AAB2FBC65D}"/>
                </a:ext>
              </a:extLst>
            </p:cNvPr>
            <p:cNvSpPr/>
            <p:nvPr/>
          </p:nvSpPr>
          <p:spPr>
            <a:xfrm>
              <a:off x="5498642" y="3795486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10" h="13335">
                  <a:moveTo>
                    <a:pt x="371881" y="0"/>
                  </a:moveTo>
                  <a:lnTo>
                    <a:pt x="0" y="0"/>
                  </a:lnTo>
                  <a:lnTo>
                    <a:pt x="0" y="12953"/>
                  </a:lnTo>
                  <a:lnTo>
                    <a:pt x="371881" y="12953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8" name="object 181">
              <a:extLst>
                <a:ext uri="{FF2B5EF4-FFF2-40B4-BE49-F238E27FC236}">
                  <a16:creationId xmlns:a16="http://schemas.microsoft.com/office/drawing/2014/main" id="{A9C81C89-AD79-4EF4-8A3A-3C58395E2E87}"/>
                </a:ext>
              </a:extLst>
            </p:cNvPr>
            <p:cNvSpPr/>
            <p:nvPr/>
          </p:nvSpPr>
          <p:spPr>
            <a:xfrm>
              <a:off x="5498642" y="3808440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10" h="13335">
                  <a:moveTo>
                    <a:pt x="371881" y="0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371881" y="13322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CFCF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9" name="object 182">
              <a:extLst>
                <a:ext uri="{FF2B5EF4-FFF2-40B4-BE49-F238E27FC236}">
                  <a16:creationId xmlns:a16="http://schemas.microsoft.com/office/drawing/2014/main" id="{C5ADDF7D-BE1A-4FDE-833F-F3A3BA8A310F}"/>
                </a:ext>
              </a:extLst>
            </p:cNvPr>
            <p:cNvSpPr/>
            <p:nvPr/>
          </p:nvSpPr>
          <p:spPr>
            <a:xfrm>
              <a:off x="5498642" y="3821762"/>
              <a:ext cx="372110" cy="3810"/>
            </a:xfrm>
            <a:custGeom>
              <a:avLst/>
              <a:gdLst/>
              <a:ahLst/>
              <a:cxnLst/>
              <a:rect l="l" t="t" r="r" b="b"/>
              <a:pathLst>
                <a:path w="372110" h="3810">
                  <a:moveTo>
                    <a:pt x="371881" y="0"/>
                  </a:moveTo>
                  <a:lnTo>
                    <a:pt x="0" y="0"/>
                  </a:lnTo>
                  <a:lnTo>
                    <a:pt x="0" y="3594"/>
                  </a:lnTo>
                  <a:lnTo>
                    <a:pt x="371881" y="3594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0" name="object 183">
              <a:extLst>
                <a:ext uri="{FF2B5EF4-FFF2-40B4-BE49-F238E27FC236}">
                  <a16:creationId xmlns:a16="http://schemas.microsoft.com/office/drawing/2014/main" id="{08F06FDA-F5C5-4683-9B25-9B33C0CEC08A}"/>
                </a:ext>
              </a:extLst>
            </p:cNvPr>
            <p:cNvSpPr/>
            <p:nvPr/>
          </p:nvSpPr>
          <p:spPr>
            <a:xfrm>
              <a:off x="5499353" y="3613317"/>
              <a:ext cx="370205" cy="211454"/>
            </a:xfrm>
            <a:custGeom>
              <a:avLst/>
              <a:gdLst/>
              <a:ahLst/>
              <a:cxnLst/>
              <a:rect l="l" t="t" r="r" b="b"/>
              <a:pathLst>
                <a:path w="370204" h="211454">
                  <a:moveTo>
                    <a:pt x="0" y="88201"/>
                  </a:moveTo>
                  <a:lnTo>
                    <a:pt x="216001" y="210959"/>
                  </a:lnTo>
                  <a:lnTo>
                    <a:pt x="370090" y="123482"/>
                  </a:lnTo>
                  <a:lnTo>
                    <a:pt x="154089" y="0"/>
                  </a:lnTo>
                  <a:lnTo>
                    <a:pt x="0" y="88201"/>
                  </a:lnTo>
                  <a:close/>
                </a:path>
              </a:pathLst>
            </a:custGeom>
            <a:ln w="511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1" name="object 184">
              <a:extLst>
                <a:ext uri="{FF2B5EF4-FFF2-40B4-BE49-F238E27FC236}">
                  <a16:creationId xmlns:a16="http://schemas.microsoft.com/office/drawing/2014/main" id="{3CDCE718-33C9-493A-9E6E-6220516207BE}"/>
                </a:ext>
              </a:extLst>
            </p:cNvPr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5525058" y="3907563"/>
              <a:ext cx="31991" cy="95516"/>
            </a:xfrm>
            <a:prstGeom prst="rect">
              <a:avLst/>
            </a:prstGeom>
          </p:spPr>
        </p:pic>
        <p:pic>
          <p:nvPicPr>
            <p:cNvPr id="192" name="object 185">
              <a:extLst>
                <a:ext uri="{FF2B5EF4-FFF2-40B4-BE49-F238E27FC236}">
                  <a16:creationId xmlns:a16="http://schemas.microsoft.com/office/drawing/2014/main" id="{21F93D74-A064-4105-96E1-F197AF5F9FF8}"/>
                </a:ext>
              </a:extLst>
            </p:cNvPr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5524145" y="3905583"/>
              <a:ext cx="78827" cy="98752"/>
            </a:xfrm>
            <a:prstGeom prst="rect">
              <a:avLst/>
            </a:prstGeom>
          </p:spPr>
        </p:pic>
        <p:pic>
          <p:nvPicPr>
            <p:cNvPr id="193" name="object 186">
              <a:extLst>
                <a:ext uri="{FF2B5EF4-FFF2-40B4-BE49-F238E27FC236}">
                  <a16:creationId xmlns:a16="http://schemas.microsoft.com/office/drawing/2014/main" id="{DB2D9AB7-EEB7-464D-BD10-55365BFDE0C5}"/>
                </a:ext>
              </a:extLst>
            </p:cNvPr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5570638" y="3932277"/>
              <a:ext cx="33121" cy="65519"/>
            </a:xfrm>
            <a:prstGeom prst="rect">
              <a:avLst/>
            </a:prstGeom>
          </p:spPr>
        </p:pic>
        <p:pic>
          <p:nvPicPr>
            <p:cNvPr id="194" name="object 187">
              <a:extLst>
                <a:ext uri="{FF2B5EF4-FFF2-40B4-BE49-F238E27FC236}">
                  <a16:creationId xmlns:a16="http://schemas.microsoft.com/office/drawing/2014/main" id="{CBCCDB08-1842-4202-8266-A7827DC9A1DC}"/>
                </a:ext>
              </a:extLst>
            </p:cNvPr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5570589" y="3931872"/>
              <a:ext cx="78776" cy="124331"/>
            </a:xfrm>
            <a:prstGeom prst="rect">
              <a:avLst/>
            </a:prstGeom>
          </p:spPr>
        </p:pic>
        <p:pic>
          <p:nvPicPr>
            <p:cNvPr id="195" name="object 188">
              <a:extLst>
                <a:ext uri="{FF2B5EF4-FFF2-40B4-BE49-F238E27FC236}">
                  <a16:creationId xmlns:a16="http://schemas.microsoft.com/office/drawing/2014/main" id="{E46304DB-1E9F-4997-8CA1-E3EF2F006097}"/>
                </a:ext>
              </a:extLst>
            </p:cNvPr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5617082" y="3958566"/>
              <a:ext cx="33121" cy="98272"/>
            </a:xfrm>
            <a:prstGeom prst="rect">
              <a:avLst/>
            </a:prstGeom>
          </p:spPr>
        </p:pic>
        <p:pic>
          <p:nvPicPr>
            <p:cNvPr id="196" name="object 189">
              <a:extLst>
                <a:ext uri="{FF2B5EF4-FFF2-40B4-BE49-F238E27FC236}">
                  <a16:creationId xmlns:a16="http://schemas.microsoft.com/office/drawing/2014/main" id="{970E83A3-11CC-4D73-A378-6BD59DB28401}"/>
                </a:ext>
              </a:extLst>
            </p:cNvPr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5616665" y="3958504"/>
              <a:ext cx="79094" cy="98396"/>
            </a:xfrm>
            <a:prstGeom prst="rect">
              <a:avLst/>
            </a:prstGeom>
          </p:spPr>
        </p:pic>
        <p:pic>
          <p:nvPicPr>
            <p:cNvPr id="197" name="object 190">
              <a:extLst>
                <a:ext uri="{FF2B5EF4-FFF2-40B4-BE49-F238E27FC236}">
                  <a16:creationId xmlns:a16="http://schemas.microsoft.com/office/drawing/2014/main" id="{35CFC298-03B7-41C4-9037-2033AA34D6A6}"/>
                </a:ext>
              </a:extLst>
            </p:cNvPr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5663158" y="3984843"/>
              <a:ext cx="33477" cy="65519"/>
            </a:xfrm>
            <a:prstGeom prst="rect">
              <a:avLst/>
            </a:prstGeom>
          </p:spPr>
        </p:pic>
        <p:sp>
          <p:nvSpPr>
            <p:cNvPr id="198" name="object 191">
              <a:extLst>
                <a:ext uri="{FF2B5EF4-FFF2-40B4-BE49-F238E27FC236}">
                  <a16:creationId xmlns:a16="http://schemas.microsoft.com/office/drawing/2014/main" id="{6185E2BD-5181-4071-B4C7-93CAA7F6EF06}"/>
                </a:ext>
              </a:extLst>
            </p:cNvPr>
            <p:cNvSpPr/>
            <p:nvPr/>
          </p:nvSpPr>
          <p:spPr>
            <a:xfrm>
              <a:off x="5663882" y="3985922"/>
              <a:ext cx="33020" cy="64135"/>
            </a:xfrm>
            <a:custGeom>
              <a:avLst/>
              <a:gdLst/>
              <a:ahLst/>
              <a:cxnLst/>
              <a:rect l="l" t="t" r="r" b="b"/>
              <a:pathLst>
                <a:path w="33020" h="64135">
                  <a:moveTo>
                    <a:pt x="0" y="46075"/>
                  </a:moveTo>
                  <a:lnTo>
                    <a:pt x="32397" y="64084"/>
                  </a:lnTo>
                  <a:lnTo>
                    <a:pt x="32397" y="17995"/>
                  </a:lnTo>
                  <a:lnTo>
                    <a:pt x="0" y="0"/>
                  </a:lnTo>
                  <a:lnTo>
                    <a:pt x="0" y="4607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9" name="object 192">
              <a:extLst>
                <a:ext uri="{FF2B5EF4-FFF2-40B4-BE49-F238E27FC236}">
                  <a16:creationId xmlns:a16="http://schemas.microsoft.com/office/drawing/2014/main" id="{14904F25-6E3A-49D8-9A2E-7D6493B9FD4F}"/>
                </a:ext>
              </a:extLst>
            </p:cNvPr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5664364" y="3879686"/>
              <a:ext cx="31394" cy="63474"/>
            </a:xfrm>
            <a:prstGeom prst="rect">
              <a:avLst/>
            </a:prstGeom>
          </p:spPr>
        </p:pic>
        <p:pic>
          <p:nvPicPr>
            <p:cNvPr id="200" name="object 193">
              <a:extLst>
                <a:ext uri="{FF2B5EF4-FFF2-40B4-BE49-F238E27FC236}">
                  <a16:creationId xmlns:a16="http://schemas.microsoft.com/office/drawing/2014/main" id="{547DE7AD-0686-4D80-B2B2-E3F938B33B38}"/>
                </a:ext>
              </a:extLst>
            </p:cNvPr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5663158" y="3878277"/>
              <a:ext cx="33477" cy="65163"/>
            </a:xfrm>
            <a:prstGeom prst="rect">
              <a:avLst/>
            </a:prstGeom>
          </p:spPr>
        </p:pic>
        <p:pic>
          <p:nvPicPr>
            <p:cNvPr id="201" name="object 194">
              <a:extLst>
                <a:ext uri="{FF2B5EF4-FFF2-40B4-BE49-F238E27FC236}">
                  <a16:creationId xmlns:a16="http://schemas.microsoft.com/office/drawing/2014/main" id="{904E8F37-9E45-4530-A879-8B6590908DF8}"/>
                </a:ext>
              </a:extLst>
            </p:cNvPr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5617844" y="3853372"/>
              <a:ext cx="79208" cy="91197"/>
            </a:xfrm>
            <a:prstGeom prst="rect">
              <a:avLst/>
            </a:prstGeom>
          </p:spPr>
        </p:pic>
        <p:pic>
          <p:nvPicPr>
            <p:cNvPr id="202" name="object 195">
              <a:extLst>
                <a:ext uri="{FF2B5EF4-FFF2-40B4-BE49-F238E27FC236}">
                  <a16:creationId xmlns:a16="http://schemas.microsoft.com/office/drawing/2014/main" id="{38F4F8E9-3FAD-4FE5-B20F-2D9C190A9B67}"/>
                </a:ext>
              </a:extLst>
            </p:cNvPr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5617082" y="3851645"/>
              <a:ext cx="33121" cy="65519"/>
            </a:xfrm>
            <a:prstGeom prst="rect">
              <a:avLst/>
            </a:prstGeom>
          </p:spPr>
        </p:pic>
        <p:pic>
          <p:nvPicPr>
            <p:cNvPr id="203" name="object 196">
              <a:extLst>
                <a:ext uri="{FF2B5EF4-FFF2-40B4-BE49-F238E27FC236}">
                  <a16:creationId xmlns:a16="http://schemas.microsoft.com/office/drawing/2014/main" id="{646C4F37-4A6A-4EF7-8B58-1A562E72F403}"/>
                </a:ext>
              </a:extLst>
            </p:cNvPr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5571451" y="3827045"/>
              <a:ext cx="79157" cy="90524"/>
            </a:xfrm>
            <a:prstGeom prst="rect">
              <a:avLst/>
            </a:prstGeom>
          </p:spPr>
        </p:pic>
        <p:pic>
          <p:nvPicPr>
            <p:cNvPr id="204" name="object 197">
              <a:extLst>
                <a:ext uri="{FF2B5EF4-FFF2-40B4-BE49-F238E27FC236}">
                  <a16:creationId xmlns:a16="http://schemas.microsoft.com/office/drawing/2014/main" id="{BBA5A9D4-E3E7-4246-928E-33C33299D0CE}"/>
                </a:ext>
              </a:extLst>
            </p:cNvPr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5570638" y="3825356"/>
              <a:ext cx="33121" cy="65532"/>
            </a:xfrm>
            <a:prstGeom prst="rect">
              <a:avLst/>
            </a:prstGeom>
          </p:spPr>
        </p:pic>
        <p:pic>
          <p:nvPicPr>
            <p:cNvPr id="205" name="object 198">
              <a:extLst>
                <a:ext uri="{FF2B5EF4-FFF2-40B4-BE49-F238E27FC236}">
                  <a16:creationId xmlns:a16="http://schemas.microsoft.com/office/drawing/2014/main" id="{52D39FE0-02F8-4D36-A7AA-E461109FC022}"/>
                </a:ext>
              </a:extLst>
            </p:cNvPr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5525058" y="3800718"/>
              <a:ext cx="79119" cy="90574"/>
            </a:xfrm>
            <a:prstGeom prst="rect">
              <a:avLst/>
            </a:prstGeom>
          </p:spPr>
        </p:pic>
        <p:sp>
          <p:nvSpPr>
            <p:cNvPr id="206" name="object 199">
              <a:extLst>
                <a:ext uri="{FF2B5EF4-FFF2-40B4-BE49-F238E27FC236}">
                  <a16:creationId xmlns:a16="http://schemas.microsoft.com/office/drawing/2014/main" id="{6EF421BB-E13D-4107-BE48-0202D1DB3B93}"/>
                </a:ext>
              </a:extLst>
            </p:cNvPr>
            <p:cNvSpPr/>
            <p:nvPr/>
          </p:nvSpPr>
          <p:spPr>
            <a:xfrm>
              <a:off x="5524918" y="3799804"/>
              <a:ext cx="32384" cy="64769"/>
            </a:xfrm>
            <a:custGeom>
              <a:avLst/>
              <a:gdLst/>
              <a:ahLst/>
              <a:cxnLst/>
              <a:rect l="l" t="t" r="r" b="b"/>
              <a:pathLst>
                <a:path w="32385" h="64770">
                  <a:moveTo>
                    <a:pt x="0" y="46443"/>
                  </a:moveTo>
                  <a:lnTo>
                    <a:pt x="32042" y="64439"/>
                  </a:lnTo>
                  <a:lnTo>
                    <a:pt x="32042" y="18364"/>
                  </a:lnTo>
                  <a:lnTo>
                    <a:pt x="0" y="0"/>
                  </a:lnTo>
                  <a:lnTo>
                    <a:pt x="0" y="4644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7" name="object 200">
              <a:extLst>
                <a:ext uri="{FF2B5EF4-FFF2-40B4-BE49-F238E27FC236}">
                  <a16:creationId xmlns:a16="http://schemas.microsoft.com/office/drawing/2014/main" id="{2C8DBF7C-C005-4464-83A7-5C90E44077E4}"/>
                </a:ext>
              </a:extLst>
            </p:cNvPr>
            <p:cNvSpPr/>
            <p:nvPr/>
          </p:nvSpPr>
          <p:spPr>
            <a:xfrm>
              <a:off x="5518441" y="3902762"/>
              <a:ext cx="6985" cy="86995"/>
            </a:xfrm>
            <a:custGeom>
              <a:avLst/>
              <a:gdLst/>
              <a:ahLst/>
              <a:cxnLst/>
              <a:rect l="l" t="t" r="r" b="b"/>
              <a:pathLst>
                <a:path w="6985" h="86995">
                  <a:moveTo>
                    <a:pt x="0" y="0"/>
                  </a:moveTo>
                  <a:lnTo>
                    <a:pt x="0" y="86398"/>
                  </a:lnTo>
                  <a:lnTo>
                    <a:pt x="6476" y="82080"/>
                  </a:lnTo>
                  <a:lnTo>
                    <a:pt x="6476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8" name="object 201">
              <a:extLst>
                <a:ext uri="{FF2B5EF4-FFF2-40B4-BE49-F238E27FC236}">
                  <a16:creationId xmlns:a16="http://schemas.microsoft.com/office/drawing/2014/main" id="{164AF853-4D32-477C-ABCD-47E244A02141}"/>
                </a:ext>
              </a:extLst>
            </p:cNvPr>
            <p:cNvSpPr/>
            <p:nvPr/>
          </p:nvSpPr>
          <p:spPr>
            <a:xfrm>
              <a:off x="5518441" y="3902762"/>
              <a:ext cx="6985" cy="86995"/>
            </a:xfrm>
            <a:custGeom>
              <a:avLst/>
              <a:gdLst/>
              <a:ahLst/>
              <a:cxnLst/>
              <a:rect l="l" t="t" r="r" b="b"/>
              <a:pathLst>
                <a:path w="6985" h="86995">
                  <a:moveTo>
                    <a:pt x="6476" y="82080"/>
                  </a:moveTo>
                  <a:lnTo>
                    <a:pt x="0" y="86398"/>
                  </a:lnTo>
                  <a:lnTo>
                    <a:pt x="0" y="0"/>
                  </a:lnTo>
                  <a:lnTo>
                    <a:pt x="6476" y="3594"/>
                  </a:lnTo>
                  <a:lnTo>
                    <a:pt x="6476" y="8208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9" name="object 202">
              <a:extLst>
                <a:ext uri="{FF2B5EF4-FFF2-40B4-BE49-F238E27FC236}">
                  <a16:creationId xmlns:a16="http://schemas.microsoft.com/office/drawing/2014/main" id="{CF99A952-E1E3-4D8D-AA42-F90F90602F3C}"/>
                </a:ext>
              </a:extLst>
            </p:cNvPr>
            <p:cNvSpPr/>
            <p:nvPr/>
          </p:nvSpPr>
          <p:spPr>
            <a:xfrm>
              <a:off x="5564885" y="3929407"/>
              <a:ext cx="6985" cy="53975"/>
            </a:xfrm>
            <a:custGeom>
              <a:avLst/>
              <a:gdLst/>
              <a:ahLst/>
              <a:cxnLst/>
              <a:rect l="l" t="t" r="r" b="b"/>
              <a:pathLst>
                <a:path w="6985" h="53975">
                  <a:moveTo>
                    <a:pt x="0" y="0"/>
                  </a:moveTo>
                  <a:lnTo>
                    <a:pt x="0" y="53632"/>
                  </a:lnTo>
                  <a:lnTo>
                    <a:pt x="6476" y="49314"/>
                  </a:lnTo>
                  <a:lnTo>
                    <a:pt x="6476" y="32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0" name="object 203">
              <a:extLst>
                <a:ext uri="{FF2B5EF4-FFF2-40B4-BE49-F238E27FC236}">
                  <a16:creationId xmlns:a16="http://schemas.microsoft.com/office/drawing/2014/main" id="{F08CA94F-1538-4585-ABA1-375684D9E78B}"/>
                </a:ext>
              </a:extLst>
            </p:cNvPr>
            <p:cNvSpPr/>
            <p:nvPr/>
          </p:nvSpPr>
          <p:spPr>
            <a:xfrm>
              <a:off x="5564885" y="3929407"/>
              <a:ext cx="6985" cy="53975"/>
            </a:xfrm>
            <a:custGeom>
              <a:avLst/>
              <a:gdLst/>
              <a:ahLst/>
              <a:cxnLst/>
              <a:rect l="l" t="t" r="r" b="b"/>
              <a:pathLst>
                <a:path w="6985" h="53975">
                  <a:moveTo>
                    <a:pt x="6476" y="49314"/>
                  </a:moveTo>
                  <a:lnTo>
                    <a:pt x="0" y="53632"/>
                  </a:lnTo>
                  <a:lnTo>
                    <a:pt x="0" y="0"/>
                  </a:lnTo>
                  <a:lnTo>
                    <a:pt x="6476" y="3238"/>
                  </a:lnTo>
                  <a:lnTo>
                    <a:pt x="6476" y="4931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1" name="object 204">
              <a:extLst>
                <a:ext uri="{FF2B5EF4-FFF2-40B4-BE49-F238E27FC236}">
                  <a16:creationId xmlns:a16="http://schemas.microsoft.com/office/drawing/2014/main" id="{9AA3C056-087B-41E0-B707-E7A11E7735B1}"/>
                </a:ext>
              </a:extLst>
            </p:cNvPr>
            <p:cNvSpPr/>
            <p:nvPr/>
          </p:nvSpPr>
          <p:spPr>
            <a:xfrm>
              <a:off x="5611316" y="3955683"/>
              <a:ext cx="6350" cy="86360"/>
            </a:xfrm>
            <a:custGeom>
              <a:avLst/>
              <a:gdLst/>
              <a:ahLst/>
              <a:cxnLst/>
              <a:rect l="l" t="t" r="r" b="b"/>
              <a:pathLst>
                <a:path w="6350" h="86360">
                  <a:moveTo>
                    <a:pt x="0" y="0"/>
                  </a:moveTo>
                  <a:lnTo>
                    <a:pt x="0" y="86042"/>
                  </a:lnTo>
                  <a:lnTo>
                    <a:pt x="6121" y="82435"/>
                  </a:lnTo>
                  <a:lnTo>
                    <a:pt x="6121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2" name="object 205">
              <a:extLst>
                <a:ext uri="{FF2B5EF4-FFF2-40B4-BE49-F238E27FC236}">
                  <a16:creationId xmlns:a16="http://schemas.microsoft.com/office/drawing/2014/main" id="{C8B2C82C-D2B3-4827-92BD-7FED740FFF4F}"/>
                </a:ext>
              </a:extLst>
            </p:cNvPr>
            <p:cNvSpPr/>
            <p:nvPr/>
          </p:nvSpPr>
          <p:spPr>
            <a:xfrm>
              <a:off x="5611316" y="3955683"/>
              <a:ext cx="6350" cy="86360"/>
            </a:xfrm>
            <a:custGeom>
              <a:avLst/>
              <a:gdLst/>
              <a:ahLst/>
              <a:cxnLst/>
              <a:rect l="l" t="t" r="r" b="b"/>
              <a:pathLst>
                <a:path w="6350" h="86360">
                  <a:moveTo>
                    <a:pt x="6121" y="82435"/>
                  </a:moveTo>
                  <a:lnTo>
                    <a:pt x="0" y="86042"/>
                  </a:lnTo>
                  <a:lnTo>
                    <a:pt x="0" y="0"/>
                  </a:lnTo>
                  <a:lnTo>
                    <a:pt x="6121" y="3594"/>
                  </a:lnTo>
                  <a:lnTo>
                    <a:pt x="6121" y="8243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3" name="object 206">
              <a:extLst>
                <a:ext uri="{FF2B5EF4-FFF2-40B4-BE49-F238E27FC236}">
                  <a16:creationId xmlns:a16="http://schemas.microsoft.com/office/drawing/2014/main" id="{EAD951BC-8B45-4136-8A6F-A4F9578D22C8}"/>
                </a:ext>
              </a:extLst>
            </p:cNvPr>
            <p:cNvSpPr/>
            <p:nvPr/>
          </p:nvSpPr>
          <p:spPr>
            <a:xfrm>
              <a:off x="5657760" y="3982328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0" y="0"/>
                  </a:moveTo>
                  <a:lnTo>
                    <a:pt x="0" y="53276"/>
                  </a:lnTo>
                  <a:lnTo>
                    <a:pt x="6121" y="49669"/>
                  </a:lnTo>
                  <a:lnTo>
                    <a:pt x="6121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4" name="object 207">
              <a:extLst>
                <a:ext uri="{FF2B5EF4-FFF2-40B4-BE49-F238E27FC236}">
                  <a16:creationId xmlns:a16="http://schemas.microsoft.com/office/drawing/2014/main" id="{599E278A-00B5-48C1-A833-73A76A109D44}"/>
                </a:ext>
              </a:extLst>
            </p:cNvPr>
            <p:cNvSpPr/>
            <p:nvPr/>
          </p:nvSpPr>
          <p:spPr>
            <a:xfrm>
              <a:off x="5657760" y="3982328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6121" y="49669"/>
                  </a:moveTo>
                  <a:lnTo>
                    <a:pt x="0" y="53276"/>
                  </a:lnTo>
                  <a:lnTo>
                    <a:pt x="0" y="0"/>
                  </a:lnTo>
                  <a:lnTo>
                    <a:pt x="6121" y="3594"/>
                  </a:lnTo>
                  <a:lnTo>
                    <a:pt x="6121" y="4966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5" name="object 208">
              <a:extLst>
                <a:ext uri="{FF2B5EF4-FFF2-40B4-BE49-F238E27FC236}">
                  <a16:creationId xmlns:a16="http://schemas.microsoft.com/office/drawing/2014/main" id="{BA308A97-1B24-4E39-8CB6-ED6E43F33F89}"/>
                </a:ext>
              </a:extLst>
            </p:cNvPr>
            <p:cNvSpPr/>
            <p:nvPr/>
          </p:nvSpPr>
          <p:spPr>
            <a:xfrm>
              <a:off x="5657760" y="3875407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0" y="0"/>
                  </a:moveTo>
                  <a:lnTo>
                    <a:pt x="0" y="53276"/>
                  </a:lnTo>
                  <a:lnTo>
                    <a:pt x="6121" y="49669"/>
                  </a:lnTo>
                  <a:lnTo>
                    <a:pt x="6121" y="39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6" name="object 209">
              <a:extLst>
                <a:ext uri="{FF2B5EF4-FFF2-40B4-BE49-F238E27FC236}">
                  <a16:creationId xmlns:a16="http://schemas.microsoft.com/office/drawing/2014/main" id="{00B4B28F-2247-4E3A-B51F-7CBE8C447DCA}"/>
                </a:ext>
              </a:extLst>
            </p:cNvPr>
            <p:cNvSpPr/>
            <p:nvPr/>
          </p:nvSpPr>
          <p:spPr>
            <a:xfrm>
              <a:off x="5657760" y="3875407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6121" y="49669"/>
                  </a:moveTo>
                  <a:lnTo>
                    <a:pt x="0" y="53276"/>
                  </a:lnTo>
                  <a:lnTo>
                    <a:pt x="0" y="0"/>
                  </a:lnTo>
                  <a:lnTo>
                    <a:pt x="6121" y="3949"/>
                  </a:lnTo>
                  <a:lnTo>
                    <a:pt x="6121" y="4966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7" name="object 210">
              <a:extLst>
                <a:ext uri="{FF2B5EF4-FFF2-40B4-BE49-F238E27FC236}">
                  <a16:creationId xmlns:a16="http://schemas.microsoft.com/office/drawing/2014/main" id="{685E4DF8-E2E5-4DC9-BCC2-15F2880FAE67}"/>
                </a:ext>
              </a:extLst>
            </p:cNvPr>
            <p:cNvSpPr/>
            <p:nvPr/>
          </p:nvSpPr>
          <p:spPr>
            <a:xfrm>
              <a:off x="5611316" y="3849118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0" y="0"/>
                  </a:moveTo>
                  <a:lnTo>
                    <a:pt x="0" y="53289"/>
                  </a:lnTo>
                  <a:lnTo>
                    <a:pt x="6121" y="49682"/>
                  </a:lnTo>
                  <a:lnTo>
                    <a:pt x="6121" y="36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8" name="object 211">
              <a:extLst>
                <a:ext uri="{FF2B5EF4-FFF2-40B4-BE49-F238E27FC236}">
                  <a16:creationId xmlns:a16="http://schemas.microsoft.com/office/drawing/2014/main" id="{5A3D56D3-100C-4E84-B297-42B7752C77CC}"/>
                </a:ext>
              </a:extLst>
            </p:cNvPr>
            <p:cNvSpPr/>
            <p:nvPr/>
          </p:nvSpPr>
          <p:spPr>
            <a:xfrm>
              <a:off x="5611316" y="3849118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6121" y="49682"/>
                  </a:moveTo>
                  <a:lnTo>
                    <a:pt x="0" y="53289"/>
                  </a:lnTo>
                  <a:lnTo>
                    <a:pt x="0" y="0"/>
                  </a:lnTo>
                  <a:lnTo>
                    <a:pt x="6121" y="3606"/>
                  </a:lnTo>
                  <a:lnTo>
                    <a:pt x="6121" y="4968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9" name="object 212">
              <a:extLst>
                <a:ext uri="{FF2B5EF4-FFF2-40B4-BE49-F238E27FC236}">
                  <a16:creationId xmlns:a16="http://schemas.microsoft.com/office/drawing/2014/main" id="{A9CA0354-6055-47F5-A792-88CEA3FCD3E0}"/>
                </a:ext>
              </a:extLst>
            </p:cNvPr>
            <p:cNvSpPr/>
            <p:nvPr/>
          </p:nvSpPr>
          <p:spPr>
            <a:xfrm>
              <a:off x="5564885" y="3822841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5" h="53339">
                  <a:moveTo>
                    <a:pt x="0" y="0"/>
                  </a:moveTo>
                  <a:lnTo>
                    <a:pt x="0" y="53276"/>
                  </a:lnTo>
                  <a:lnTo>
                    <a:pt x="6476" y="49682"/>
                  </a:lnTo>
                  <a:lnTo>
                    <a:pt x="6476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0" name="object 213">
              <a:extLst>
                <a:ext uri="{FF2B5EF4-FFF2-40B4-BE49-F238E27FC236}">
                  <a16:creationId xmlns:a16="http://schemas.microsoft.com/office/drawing/2014/main" id="{9500A154-C873-42A6-A59C-2787C789AE2F}"/>
                </a:ext>
              </a:extLst>
            </p:cNvPr>
            <p:cNvSpPr/>
            <p:nvPr/>
          </p:nvSpPr>
          <p:spPr>
            <a:xfrm>
              <a:off x="5564885" y="3822841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5" h="53339">
                  <a:moveTo>
                    <a:pt x="6476" y="49682"/>
                  </a:moveTo>
                  <a:lnTo>
                    <a:pt x="0" y="53276"/>
                  </a:lnTo>
                  <a:lnTo>
                    <a:pt x="0" y="0"/>
                  </a:lnTo>
                  <a:lnTo>
                    <a:pt x="6476" y="3594"/>
                  </a:lnTo>
                  <a:lnTo>
                    <a:pt x="6476" y="4968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1" name="object 214">
              <a:extLst>
                <a:ext uri="{FF2B5EF4-FFF2-40B4-BE49-F238E27FC236}">
                  <a16:creationId xmlns:a16="http://schemas.microsoft.com/office/drawing/2014/main" id="{6D98CC60-5080-460F-B0B2-B23D7A373C77}"/>
                </a:ext>
              </a:extLst>
            </p:cNvPr>
            <p:cNvSpPr/>
            <p:nvPr/>
          </p:nvSpPr>
          <p:spPr>
            <a:xfrm>
              <a:off x="5518441" y="3796197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5" h="53339">
                  <a:moveTo>
                    <a:pt x="0" y="0"/>
                  </a:moveTo>
                  <a:lnTo>
                    <a:pt x="0" y="53289"/>
                  </a:lnTo>
                  <a:lnTo>
                    <a:pt x="6476" y="50050"/>
                  </a:lnTo>
                  <a:lnTo>
                    <a:pt x="6476" y="36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2" name="object 215">
              <a:extLst>
                <a:ext uri="{FF2B5EF4-FFF2-40B4-BE49-F238E27FC236}">
                  <a16:creationId xmlns:a16="http://schemas.microsoft.com/office/drawing/2014/main" id="{57CA6314-A969-4822-81BA-EB70016C1B1C}"/>
                </a:ext>
              </a:extLst>
            </p:cNvPr>
            <p:cNvSpPr/>
            <p:nvPr/>
          </p:nvSpPr>
          <p:spPr>
            <a:xfrm>
              <a:off x="5518441" y="3796197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5" h="53339">
                  <a:moveTo>
                    <a:pt x="6476" y="50050"/>
                  </a:moveTo>
                  <a:lnTo>
                    <a:pt x="0" y="53289"/>
                  </a:lnTo>
                  <a:lnTo>
                    <a:pt x="0" y="0"/>
                  </a:lnTo>
                  <a:lnTo>
                    <a:pt x="6476" y="3606"/>
                  </a:lnTo>
                  <a:lnTo>
                    <a:pt x="6476" y="5005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3" name="object 216">
              <a:extLst>
                <a:ext uri="{FF2B5EF4-FFF2-40B4-BE49-F238E27FC236}">
                  <a16:creationId xmlns:a16="http://schemas.microsoft.com/office/drawing/2014/main" id="{A4B14DE5-055B-4499-A71B-BDD6249DE5BE}"/>
                </a:ext>
              </a:extLst>
            </p:cNvPr>
            <p:cNvSpPr/>
            <p:nvPr/>
          </p:nvSpPr>
          <p:spPr>
            <a:xfrm>
              <a:off x="5564885" y="3978721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6476" y="0"/>
                  </a:moveTo>
                  <a:lnTo>
                    <a:pt x="0" y="4317"/>
                  </a:lnTo>
                  <a:lnTo>
                    <a:pt x="38519" y="25920"/>
                  </a:lnTo>
                  <a:lnTo>
                    <a:pt x="38519" y="18719"/>
                  </a:lnTo>
                  <a:lnTo>
                    <a:pt x="6476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4" name="object 217">
              <a:extLst>
                <a:ext uri="{FF2B5EF4-FFF2-40B4-BE49-F238E27FC236}">
                  <a16:creationId xmlns:a16="http://schemas.microsoft.com/office/drawing/2014/main" id="{12487BB2-DCA4-4DE1-B38B-5C78B41AA1A2}"/>
                </a:ext>
              </a:extLst>
            </p:cNvPr>
            <p:cNvSpPr/>
            <p:nvPr/>
          </p:nvSpPr>
          <p:spPr>
            <a:xfrm>
              <a:off x="5564885" y="3978721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0" y="4317"/>
                  </a:moveTo>
                  <a:lnTo>
                    <a:pt x="38519" y="25920"/>
                  </a:lnTo>
                  <a:lnTo>
                    <a:pt x="38519" y="18719"/>
                  </a:lnTo>
                  <a:lnTo>
                    <a:pt x="6476" y="0"/>
                  </a:lnTo>
                  <a:lnTo>
                    <a:pt x="0" y="431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5" name="object 218">
              <a:extLst>
                <a:ext uri="{FF2B5EF4-FFF2-40B4-BE49-F238E27FC236}">
                  <a16:creationId xmlns:a16="http://schemas.microsoft.com/office/drawing/2014/main" id="{2F969043-1A68-495B-B8A6-130BBCE0211C}"/>
                </a:ext>
              </a:extLst>
            </p:cNvPr>
            <p:cNvSpPr/>
            <p:nvPr/>
          </p:nvSpPr>
          <p:spPr>
            <a:xfrm>
              <a:off x="5657760" y="4031998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5" h="25400">
                  <a:moveTo>
                    <a:pt x="6121" y="0"/>
                  </a:moveTo>
                  <a:lnTo>
                    <a:pt x="0" y="3606"/>
                  </a:lnTo>
                  <a:lnTo>
                    <a:pt x="38519" y="25209"/>
                  </a:lnTo>
                  <a:lnTo>
                    <a:pt x="38519" y="18008"/>
                  </a:lnTo>
                  <a:lnTo>
                    <a:pt x="6121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6" name="object 219">
              <a:extLst>
                <a:ext uri="{FF2B5EF4-FFF2-40B4-BE49-F238E27FC236}">
                  <a16:creationId xmlns:a16="http://schemas.microsoft.com/office/drawing/2014/main" id="{952B5F0F-C04E-4C5E-BE9C-6697ADAE8DB4}"/>
                </a:ext>
              </a:extLst>
            </p:cNvPr>
            <p:cNvSpPr/>
            <p:nvPr/>
          </p:nvSpPr>
          <p:spPr>
            <a:xfrm>
              <a:off x="5657760" y="4031998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5" h="25400">
                  <a:moveTo>
                    <a:pt x="0" y="3606"/>
                  </a:moveTo>
                  <a:lnTo>
                    <a:pt x="38519" y="25209"/>
                  </a:lnTo>
                  <a:lnTo>
                    <a:pt x="38519" y="18008"/>
                  </a:lnTo>
                  <a:lnTo>
                    <a:pt x="6121" y="0"/>
                  </a:lnTo>
                  <a:lnTo>
                    <a:pt x="0" y="360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7" name="object 220">
              <a:extLst>
                <a:ext uri="{FF2B5EF4-FFF2-40B4-BE49-F238E27FC236}">
                  <a16:creationId xmlns:a16="http://schemas.microsoft.com/office/drawing/2014/main" id="{3641850A-E3AE-4EB5-AF15-ACEBA1E97B78}"/>
                </a:ext>
              </a:extLst>
            </p:cNvPr>
            <p:cNvSpPr/>
            <p:nvPr/>
          </p:nvSpPr>
          <p:spPr>
            <a:xfrm>
              <a:off x="5657760" y="3925076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6121" y="0"/>
                  </a:moveTo>
                  <a:lnTo>
                    <a:pt x="0" y="3606"/>
                  </a:lnTo>
                  <a:lnTo>
                    <a:pt x="38519" y="25920"/>
                  </a:lnTo>
                  <a:lnTo>
                    <a:pt x="38519" y="18719"/>
                  </a:lnTo>
                  <a:lnTo>
                    <a:pt x="6121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8" name="object 221">
              <a:extLst>
                <a:ext uri="{FF2B5EF4-FFF2-40B4-BE49-F238E27FC236}">
                  <a16:creationId xmlns:a16="http://schemas.microsoft.com/office/drawing/2014/main" id="{1D71E977-CC16-4812-8CF6-31883DD61F40}"/>
                </a:ext>
              </a:extLst>
            </p:cNvPr>
            <p:cNvSpPr/>
            <p:nvPr/>
          </p:nvSpPr>
          <p:spPr>
            <a:xfrm>
              <a:off x="5657760" y="3925076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0" y="3606"/>
                  </a:moveTo>
                  <a:lnTo>
                    <a:pt x="38519" y="25920"/>
                  </a:lnTo>
                  <a:lnTo>
                    <a:pt x="38519" y="18719"/>
                  </a:lnTo>
                  <a:lnTo>
                    <a:pt x="6121" y="0"/>
                  </a:lnTo>
                  <a:lnTo>
                    <a:pt x="0" y="360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9" name="object 222">
              <a:extLst>
                <a:ext uri="{FF2B5EF4-FFF2-40B4-BE49-F238E27FC236}">
                  <a16:creationId xmlns:a16="http://schemas.microsoft.com/office/drawing/2014/main" id="{20FF3389-E340-49CD-838E-CB9FF48D0B5C}"/>
                </a:ext>
              </a:extLst>
            </p:cNvPr>
            <p:cNvSpPr/>
            <p:nvPr/>
          </p:nvSpPr>
          <p:spPr>
            <a:xfrm>
              <a:off x="5611316" y="3898800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6121" y="0"/>
                  </a:moveTo>
                  <a:lnTo>
                    <a:pt x="0" y="3606"/>
                  </a:lnTo>
                  <a:lnTo>
                    <a:pt x="38519" y="25920"/>
                  </a:lnTo>
                  <a:lnTo>
                    <a:pt x="38519" y="17995"/>
                  </a:lnTo>
                  <a:lnTo>
                    <a:pt x="6121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0" name="object 223">
              <a:extLst>
                <a:ext uri="{FF2B5EF4-FFF2-40B4-BE49-F238E27FC236}">
                  <a16:creationId xmlns:a16="http://schemas.microsoft.com/office/drawing/2014/main" id="{0FA14492-BD20-41C6-8AF0-718900127ACF}"/>
                </a:ext>
              </a:extLst>
            </p:cNvPr>
            <p:cNvSpPr/>
            <p:nvPr/>
          </p:nvSpPr>
          <p:spPr>
            <a:xfrm>
              <a:off x="5611316" y="3898800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0" y="3606"/>
                  </a:moveTo>
                  <a:lnTo>
                    <a:pt x="38519" y="25920"/>
                  </a:lnTo>
                  <a:lnTo>
                    <a:pt x="38519" y="17995"/>
                  </a:lnTo>
                  <a:lnTo>
                    <a:pt x="6121" y="0"/>
                  </a:lnTo>
                  <a:lnTo>
                    <a:pt x="0" y="360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1" name="object 224">
              <a:extLst>
                <a:ext uri="{FF2B5EF4-FFF2-40B4-BE49-F238E27FC236}">
                  <a16:creationId xmlns:a16="http://schemas.microsoft.com/office/drawing/2014/main" id="{40D467B7-5739-4EAB-8978-B4F116BE9973}"/>
                </a:ext>
              </a:extLst>
            </p:cNvPr>
            <p:cNvSpPr/>
            <p:nvPr/>
          </p:nvSpPr>
          <p:spPr>
            <a:xfrm>
              <a:off x="5564885" y="3872524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6476" y="0"/>
                  </a:moveTo>
                  <a:lnTo>
                    <a:pt x="0" y="3594"/>
                  </a:lnTo>
                  <a:lnTo>
                    <a:pt x="38519" y="25552"/>
                  </a:lnTo>
                  <a:lnTo>
                    <a:pt x="38519" y="17995"/>
                  </a:lnTo>
                  <a:lnTo>
                    <a:pt x="6476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2" name="object 225">
              <a:extLst>
                <a:ext uri="{FF2B5EF4-FFF2-40B4-BE49-F238E27FC236}">
                  <a16:creationId xmlns:a16="http://schemas.microsoft.com/office/drawing/2014/main" id="{9DB433EA-B5F4-4A1B-9787-BA1F773C8CEA}"/>
                </a:ext>
              </a:extLst>
            </p:cNvPr>
            <p:cNvSpPr/>
            <p:nvPr/>
          </p:nvSpPr>
          <p:spPr>
            <a:xfrm>
              <a:off x="5564885" y="3872524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0" y="3594"/>
                  </a:moveTo>
                  <a:lnTo>
                    <a:pt x="38519" y="25552"/>
                  </a:lnTo>
                  <a:lnTo>
                    <a:pt x="38519" y="17995"/>
                  </a:lnTo>
                  <a:lnTo>
                    <a:pt x="6476" y="0"/>
                  </a:lnTo>
                  <a:lnTo>
                    <a:pt x="0" y="359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3" name="object 226">
              <a:extLst>
                <a:ext uri="{FF2B5EF4-FFF2-40B4-BE49-F238E27FC236}">
                  <a16:creationId xmlns:a16="http://schemas.microsoft.com/office/drawing/2014/main" id="{B515DBF5-CC21-428F-862B-99AF7DCB428B}"/>
                </a:ext>
              </a:extLst>
            </p:cNvPr>
            <p:cNvSpPr/>
            <p:nvPr/>
          </p:nvSpPr>
          <p:spPr>
            <a:xfrm>
              <a:off x="5518441" y="3846247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5" h="25400">
                  <a:moveTo>
                    <a:pt x="6476" y="0"/>
                  </a:moveTo>
                  <a:lnTo>
                    <a:pt x="0" y="3238"/>
                  </a:lnTo>
                  <a:lnTo>
                    <a:pt x="38519" y="25196"/>
                  </a:lnTo>
                  <a:lnTo>
                    <a:pt x="38519" y="17995"/>
                  </a:lnTo>
                  <a:lnTo>
                    <a:pt x="6476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4" name="object 227">
              <a:extLst>
                <a:ext uri="{FF2B5EF4-FFF2-40B4-BE49-F238E27FC236}">
                  <a16:creationId xmlns:a16="http://schemas.microsoft.com/office/drawing/2014/main" id="{6C252C0A-EF38-480F-A9D0-410E6A50DB4C}"/>
                </a:ext>
              </a:extLst>
            </p:cNvPr>
            <p:cNvSpPr/>
            <p:nvPr/>
          </p:nvSpPr>
          <p:spPr>
            <a:xfrm>
              <a:off x="5518441" y="3846247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5" h="25400">
                  <a:moveTo>
                    <a:pt x="0" y="3238"/>
                  </a:moveTo>
                  <a:lnTo>
                    <a:pt x="38519" y="25196"/>
                  </a:lnTo>
                  <a:lnTo>
                    <a:pt x="38519" y="17995"/>
                  </a:lnTo>
                  <a:lnTo>
                    <a:pt x="6476" y="0"/>
                  </a:lnTo>
                  <a:lnTo>
                    <a:pt x="0" y="323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35" name="object 228">
              <a:extLst>
                <a:ext uri="{FF2B5EF4-FFF2-40B4-BE49-F238E27FC236}">
                  <a16:creationId xmlns:a16="http://schemas.microsoft.com/office/drawing/2014/main" id="{CEC699CE-F1F2-4F35-BD68-4714776445EE}"/>
                </a:ext>
              </a:extLst>
            </p:cNvPr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5715393" y="3737231"/>
              <a:ext cx="154165" cy="104686"/>
            </a:xfrm>
            <a:prstGeom prst="rect">
              <a:avLst/>
            </a:prstGeom>
          </p:spPr>
        </p:pic>
        <p:sp>
          <p:nvSpPr>
            <p:cNvPr id="236" name="object 229">
              <a:extLst>
                <a:ext uri="{FF2B5EF4-FFF2-40B4-BE49-F238E27FC236}">
                  <a16:creationId xmlns:a16="http://schemas.microsoft.com/office/drawing/2014/main" id="{9042EAF0-0403-48CF-853F-57C033F28F91}"/>
                </a:ext>
              </a:extLst>
            </p:cNvPr>
            <p:cNvSpPr/>
            <p:nvPr/>
          </p:nvSpPr>
          <p:spPr>
            <a:xfrm>
              <a:off x="5715355" y="3736799"/>
              <a:ext cx="154305" cy="106045"/>
            </a:xfrm>
            <a:custGeom>
              <a:avLst/>
              <a:gdLst/>
              <a:ahLst/>
              <a:cxnLst/>
              <a:rect l="l" t="t" r="r" b="b"/>
              <a:pathLst>
                <a:path w="154304" h="106045">
                  <a:moveTo>
                    <a:pt x="0" y="105841"/>
                  </a:moveTo>
                  <a:lnTo>
                    <a:pt x="154089" y="17284"/>
                  </a:lnTo>
                  <a:lnTo>
                    <a:pt x="154089" y="0"/>
                  </a:lnTo>
                  <a:lnTo>
                    <a:pt x="0" y="87477"/>
                  </a:lnTo>
                  <a:lnTo>
                    <a:pt x="0" y="105841"/>
                  </a:lnTo>
                  <a:close/>
                </a:path>
              </a:pathLst>
            </a:custGeom>
            <a:ln w="511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7" name="object 230">
              <a:extLst>
                <a:ext uri="{FF2B5EF4-FFF2-40B4-BE49-F238E27FC236}">
                  <a16:creationId xmlns:a16="http://schemas.microsoft.com/office/drawing/2014/main" id="{2BF5D270-362F-47AB-8CD4-A0AF8D42300C}"/>
                </a:ext>
              </a:extLst>
            </p:cNvPr>
            <p:cNvSpPr/>
            <p:nvPr/>
          </p:nvSpPr>
          <p:spPr>
            <a:xfrm>
              <a:off x="5499353" y="3701518"/>
              <a:ext cx="216535" cy="141605"/>
            </a:xfrm>
            <a:custGeom>
              <a:avLst/>
              <a:gdLst/>
              <a:ahLst/>
              <a:cxnLst/>
              <a:rect l="l" t="t" r="r" b="b"/>
              <a:pathLst>
                <a:path w="216535" h="141604">
                  <a:moveTo>
                    <a:pt x="0" y="0"/>
                  </a:moveTo>
                  <a:lnTo>
                    <a:pt x="0" y="17640"/>
                  </a:lnTo>
                  <a:lnTo>
                    <a:pt x="216001" y="141122"/>
                  </a:lnTo>
                  <a:lnTo>
                    <a:pt x="216001" y="1227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8" name="object 231">
              <a:extLst>
                <a:ext uri="{FF2B5EF4-FFF2-40B4-BE49-F238E27FC236}">
                  <a16:creationId xmlns:a16="http://schemas.microsoft.com/office/drawing/2014/main" id="{85873862-037A-4815-BA00-8726A84A97D0}"/>
                </a:ext>
              </a:extLst>
            </p:cNvPr>
            <p:cNvSpPr/>
            <p:nvPr/>
          </p:nvSpPr>
          <p:spPr>
            <a:xfrm>
              <a:off x="5499353" y="3701518"/>
              <a:ext cx="216535" cy="141605"/>
            </a:xfrm>
            <a:custGeom>
              <a:avLst/>
              <a:gdLst/>
              <a:ahLst/>
              <a:cxnLst/>
              <a:rect l="l" t="t" r="r" b="b"/>
              <a:pathLst>
                <a:path w="216535" h="141604">
                  <a:moveTo>
                    <a:pt x="0" y="17640"/>
                  </a:moveTo>
                  <a:lnTo>
                    <a:pt x="216001" y="141122"/>
                  </a:lnTo>
                  <a:lnTo>
                    <a:pt x="216001" y="122758"/>
                  </a:lnTo>
                  <a:lnTo>
                    <a:pt x="0" y="0"/>
                  </a:lnTo>
                  <a:lnTo>
                    <a:pt x="0" y="17640"/>
                  </a:lnTo>
                  <a:close/>
                </a:path>
              </a:pathLst>
            </a:custGeom>
            <a:ln w="51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9" name="object 232">
              <a:extLst>
                <a:ext uri="{FF2B5EF4-FFF2-40B4-BE49-F238E27FC236}">
                  <a16:creationId xmlns:a16="http://schemas.microsoft.com/office/drawing/2014/main" id="{4733BDDE-D8E4-4209-9CB6-F879CAE04947}"/>
                </a:ext>
              </a:extLst>
            </p:cNvPr>
            <p:cNvSpPr/>
            <p:nvPr/>
          </p:nvSpPr>
          <p:spPr>
            <a:xfrm>
              <a:off x="5499353" y="3613317"/>
              <a:ext cx="370205" cy="488315"/>
            </a:xfrm>
            <a:custGeom>
              <a:avLst/>
              <a:gdLst/>
              <a:ahLst/>
              <a:cxnLst/>
              <a:rect l="l" t="t" r="r" b="b"/>
              <a:pathLst>
                <a:path w="370204" h="488314">
                  <a:moveTo>
                    <a:pt x="0" y="88201"/>
                  </a:moveTo>
                  <a:lnTo>
                    <a:pt x="0" y="364324"/>
                  </a:lnTo>
                  <a:lnTo>
                    <a:pt x="19088" y="375843"/>
                  </a:lnTo>
                  <a:lnTo>
                    <a:pt x="25565" y="371525"/>
                  </a:lnTo>
                  <a:lnTo>
                    <a:pt x="57607" y="390245"/>
                  </a:lnTo>
                  <a:lnTo>
                    <a:pt x="57607" y="397446"/>
                  </a:lnTo>
                  <a:lnTo>
                    <a:pt x="111963" y="428409"/>
                  </a:lnTo>
                  <a:lnTo>
                    <a:pt x="118084" y="424802"/>
                  </a:lnTo>
                  <a:lnTo>
                    <a:pt x="150482" y="442810"/>
                  </a:lnTo>
                  <a:lnTo>
                    <a:pt x="150482" y="449999"/>
                  </a:lnTo>
                  <a:lnTo>
                    <a:pt x="216001" y="487806"/>
                  </a:lnTo>
                  <a:lnTo>
                    <a:pt x="369011" y="397802"/>
                  </a:lnTo>
                  <a:lnTo>
                    <a:pt x="370090" y="123482"/>
                  </a:lnTo>
                  <a:lnTo>
                    <a:pt x="154089" y="0"/>
                  </a:lnTo>
                  <a:lnTo>
                    <a:pt x="0" y="88201"/>
                  </a:lnTo>
                  <a:close/>
                </a:path>
              </a:pathLst>
            </a:custGeom>
            <a:ln w="103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40" name="object 233">
              <a:extLst>
                <a:ext uri="{FF2B5EF4-FFF2-40B4-BE49-F238E27FC236}">
                  <a16:creationId xmlns:a16="http://schemas.microsoft.com/office/drawing/2014/main" id="{EE4F5E0D-7501-4296-8B36-D512DEF10981}"/>
                </a:ext>
              </a:extLst>
            </p:cNvPr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6401193" y="3737218"/>
              <a:ext cx="203365" cy="363905"/>
            </a:xfrm>
            <a:prstGeom prst="rect">
              <a:avLst/>
            </a:prstGeom>
          </p:spPr>
        </p:pic>
        <p:sp>
          <p:nvSpPr>
            <p:cNvPr id="241" name="object 234">
              <a:extLst>
                <a:ext uri="{FF2B5EF4-FFF2-40B4-BE49-F238E27FC236}">
                  <a16:creationId xmlns:a16="http://schemas.microsoft.com/office/drawing/2014/main" id="{28E9297D-CA71-4755-93EC-7F32DA8DFC79}"/>
                </a:ext>
              </a:extLst>
            </p:cNvPr>
            <p:cNvSpPr/>
            <p:nvPr/>
          </p:nvSpPr>
          <p:spPr>
            <a:xfrm>
              <a:off x="6401155" y="3736799"/>
              <a:ext cx="154305" cy="364490"/>
            </a:xfrm>
            <a:custGeom>
              <a:avLst/>
              <a:gdLst/>
              <a:ahLst/>
              <a:cxnLst/>
              <a:rect l="l" t="t" r="r" b="b"/>
              <a:pathLst>
                <a:path w="154304" h="364489">
                  <a:moveTo>
                    <a:pt x="0" y="364324"/>
                  </a:moveTo>
                  <a:lnTo>
                    <a:pt x="153009" y="274320"/>
                  </a:lnTo>
                  <a:lnTo>
                    <a:pt x="154089" y="0"/>
                  </a:lnTo>
                  <a:lnTo>
                    <a:pt x="0" y="87477"/>
                  </a:lnTo>
                  <a:lnTo>
                    <a:pt x="0" y="364324"/>
                  </a:lnTo>
                  <a:close/>
                </a:path>
              </a:pathLst>
            </a:custGeom>
            <a:ln w="511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42" name="object 235">
              <a:extLst>
                <a:ext uri="{FF2B5EF4-FFF2-40B4-BE49-F238E27FC236}">
                  <a16:creationId xmlns:a16="http://schemas.microsoft.com/office/drawing/2014/main" id="{E191A005-FA45-4F37-94BF-6C834BA5AD04}"/>
                </a:ext>
              </a:extLst>
            </p:cNvPr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6185039" y="3702090"/>
              <a:ext cx="215557" cy="398538"/>
            </a:xfrm>
            <a:prstGeom prst="rect">
              <a:avLst/>
            </a:prstGeom>
          </p:spPr>
        </p:pic>
        <p:sp>
          <p:nvSpPr>
            <p:cNvPr id="243" name="object 236">
              <a:extLst>
                <a:ext uri="{FF2B5EF4-FFF2-40B4-BE49-F238E27FC236}">
                  <a16:creationId xmlns:a16="http://schemas.microsoft.com/office/drawing/2014/main" id="{E4E9FE89-C815-4A5F-8334-E5467616C5FF}"/>
                </a:ext>
              </a:extLst>
            </p:cNvPr>
            <p:cNvSpPr/>
            <p:nvPr/>
          </p:nvSpPr>
          <p:spPr>
            <a:xfrm>
              <a:off x="6185153" y="3701518"/>
              <a:ext cx="216535" cy="400050"/>
            </a:xfrm>
            <a:custGeom>
              <a:avLst/>
              <a:gdLst/>
              <a:ahLst/>
              <a:cxnLst/>
              <a:rect l="l" t="t" r="r" b="b"/>
              <a:pathLst>
                <a:path w="216535" h="400050">
                  <a:moveTo>
                    <a:pt x="0" y="276123"/>
                  </a:moveTo>
                  <a:lnTo>
                    <a:pt x="0" y="0"/>
                  </a:lnTo>
                  <a:lnTo>
                    <a:pt x="216001" y="122758"/>
                  </a:lnTo>
                  <a:lnTo>
                    <a:pt x="216001" y="399605"/>
                  </a:lnTo>
                  <a:lnTo>
                    <a:pt x="150482" y="361797"/>
                  </a:lnTo>
                  <a:lnTo>
                    <a:pt x="150482" y="354609"/>
                  </a:lnTo>
                  <a:lnTo>
                    <a:pt x="118084" y="336600"/>
                  </a:lnTo>
                  <a:lnTo>
                    <a:pt x="111963" y="340207"/>
                  </a:lnTo>
                  <a:lnTo>
                    <a:pt x="57607" y="309244"/>
                  </a:lnTo>
                  <a:lnTo>
                    <a:pt x="57607" y="302044"/>
                  </a:lnTo>
                  <a:lnTo>
                    <a:pt x="25565" y="283324"/>
                  </a:lnTo>
                  <a:lnTo>
                    <a:pt x="19088" y="287642"/>
                  </a:lnTo>
                  <a:lnTo>
                    <a:pt x="0" y="276123"/>
                  </a:lnTo>
                  <a:close/>
                </a:path>
              </a:pathLst>
            </a:custGeom>
            <a:ln w="51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4" name="object 237">
              <a:extLst>
                <a:ext uri="{FF2B5EF4-FFF2-40B4-BE49-F238E27FC236}">
                  <a16:creationId xmlns:a16="http://schemas.microsoft.com/office/drawing/2014/main" id="{9C054C5F-0D45-490C-B758-978B0A9A3019}"/>
                </a:ext>
              </a:extLst>
            </p:cNvPr>
            <p:cNvSpPr/>
            <p:nvPr/>
          </p:nvSpPr>
          <p:spPr>
            <a:xfrm>
              <a:off x="6184442" y="3612605"/>
              <a:ext cx="372110" cy="1270"/>
            </a:xfrm>
            <a:custGeom>
              <a:avLst/>
              <a:gdLst/>
              <a:ahLst/>
              <a:cxnLst/>
              <a:rect l="l" t="t" r="r" b="b"/>
              <a:pathLst>
                <a:path w="372109" h="1270">
                  <a:moveTo>
                    <a:pt x="371881" y="0"/>
                  </a:moveTo>
                  <a:lnTo>
                    <a:pt x="0" y="0"/>
                  </a:lnTo>
                  <a:lnTo>
                    <a:pt x="0" y="711"/>
                  </a:lnTo>
                  <a:lnTo>
                    <a:pt x="371881" y="711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5" name="object 238">
              <a:extLst>
                <a:ext uri="{FF2B5EF4-FFF2-40B4-BE49-F238E27FC236}">
                  <a16:creationId xmlns:a16="http://schemas.microsoft.com/office/drawing/2014/main" id="{01A47FC9-C2D1-4A5C-873C-91442CB5F689}"/>
                </a:ext>
              </a:extLst>
            </p:cNvPr>
            <p:cNvSpPr/>
            <p:nvPr/>
          </p:nvSpPr>
          <p:spPr>
            <a:xfrm>
              <a:off x="6184442" y="3613317"/>
              <a:ext cx="372110" cy="10160"/>
            </a:xfrm>
            <a:custGeom>
              <a:avLst/>
              <a:gdLst/>
              <a:ahLst/>
              <a:cxnLst/>
              <a:rect l="l" t="t" r="r" b="b"/>
              <a:pathLst>
                <a:path w="372109" h="10160">
                  <a:moveTo>
                    <a:pt x="371881" y="0"/>
                  </a:moveTo>
                  <a:lnTo>
                    <a:pt x="0" y="0"/>
                  </a:lnTo>
                  <a:lnTo>
                    <a:pt x="0" y="9728"/>
                  </a:lnTo>
                  <a:lnTo>
                    <a:pt x="371881" y="9728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DCDC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6" name="object 239">
              <a:extLst>
                <a:ext uri="{FF2B5EF4-FFF2-40B4-BE49-F238E27FC236}">
                  <a16:creationId xmlns:a16="http://schemas.microsoft.com/office/drawing/2014/main" id="{BE253025-1B4A-4B5A-ACCA-1B1132991978}"/>
                </a:ext>
              </a:extLst>
            </p:cNvPr>
            <p:cNvSpPr/>
            <p:nvPr/>
          </p:nvSpPr>
          <p:spPr>
            <a:xfrm>
              <a:off x="6184442" y="3623045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09" h="13335">
                  <a:moveTo>
                    <a:pt x="371881" y="0"/>
                  </a:moveTo>
                  <a:lnTo>
                    <a:pt x="0" y="0"/>
                  </a:lnTo>
                  <a:lnTo>
                    <a:pt x="0" y="12954"/>
                  </a:lnTo>
                  <a:lnTo>
                    <a:pt x="371881" y="12954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DEDE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7" name="object 240">
              <a:extLst>
                <a:ext uri="{FF2B5EF4-FFF2-40B4-BE49-F238E27FC236}">
                  <a16:creationId xmlns:a16="http://schemas.microsoft.com/office/drawing/2014/main" id="{4AB77B6D-123F-4DD3-8241-C56E80014EC2}"/>
                </a:ext>
              </a:extLst>
            </p:cNvPr>
            <p:cNvSpPr/>
            <p:nvPr/>
          </p:nvSpPr>
          <p:spPr>
            <a:xfrm>
              <a:off x="6184442" y="3635999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09" h="13335">
                  <a:moveTo>
                    <a:pt x="371881" y="0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371881" y="13322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8" name="object 241">
              <a:extLst>
                <a:ext uri="{FF2B5EF4-FFF2-40B4-BE49-F238E27FC236}">
                  <a16:creationId xmlns:a16="http://schemas.microsoft.com/office/drawing/2014/main" id="{7FFDA6AB-68B4-4AD2-BFFE-78D02F51FF84}"/>
                </a:ext>
              </a:extLst>
            </p:cNvPr>
            <p:cNvSpPr/>
            <p:nvPr/>
          </p:nvSpPr>
          <p:spPr>
            <a:xfrm>
              <a:off x="6184442" y="3649321"/>
              <a:ext cx="372110" cy="10160"/>
            </a:xfrm>
            <a:custGeom>
              <a:avLst/>
              <a:gdLst/>
              <a:ahLst/>
              <a:cxnLst/>
              <a:rect l="l" t="t" r="r" b="b"/>
              <a:pathLst>
                <a:path w="372109" h="10160">
                  <a:moveTo>
                    <a:pt x="371881" y="0"/>
                  </a:moveTo>
                  <a:lnTo>
                    <a:pt x="0" y="0"/>
                  </a:lnTo>
                  <a:lnTo>
                    <a:pt x="0" y="9715"/>
                  </a:lnTo>
                  <a:lnTo>
                    <a:pt x="371881" y="9715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2E2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9" name="object 242">
              <a:extLst>
                <a:ext uri="{FF2B5EF4-FFF2-40B4-BE49-F238E27FC236}">
                  <a16:creationId xmlns:a16="http://schemas.microsoft.com/office/drawing/2014/main" id="{09FD90E3-EFCC-4EEC-9F94-E150B113BC34}"/>
                </a:ext>
              </a:extLst>
            </p:cNvPr>
            <p:cNvSpPr/>
            <p:nvPr/>
          </p:nvSpPr>
          <p:spPr>
            <a:xfrm>
              <a:off x="6184442" y="3659037"/>
              <a:ext cx="372110" cy="10795"/>
            </a:xfrm>
            <a:custGeom>
              <a:avLst/>
              <a:gdLst/>
              <a:ahLst/>
              <a:cxnLst/>
              <a:rect l="l" t="t" r="r" b="b"/>
              <a:pathLst>
                <a:path w="372109" h="10795">
                  <a:moveTo>
                    <a:pt x="371881" y="0"/>
                  </a:moveTo>
                  <a:lnTo>
                    <a:pt x="0" y="0"/>
                  </a:lnTo>
                  <a:lnTo>
                    <a:pt x="0" y="10439"/>
                  </a:lnTo>
                  <a:lnTo>
                    <a:pt x="371881" y="10439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4E4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0" name="object 243">
              <a:extLst>
                <a:ext uri="{FF2B5EF4-FFF2-40B4-BE49-F238E27FC236}">
                  <a16:creationId xmlns:a16="http://schemas.microsoft.com/office/drawing/2014/main" id="{5BEB5497-F57C-4110-AE39-6DD2AAB3D8DD}"/>
                </a:ext>
              </a:extLst>
            </p:cNvPr>
            <p:cNvSpPr/>
            <p:nvPr/>
          </p:nvSpPr>
          <p:spPr>
            <a:xfrm>
              <a:off x="6184442" y="3669476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09" h="13335">
                  <a:moveTo>
                    <a:pt x="371881" y="0"/>
                  </a:moveTo>
                  <a:lnTo>
                    <a:pt x="0" y="0"/>
                  </a:lnTo>
                  <a:lnTo>
                    <a:pt x="0" y="12966"/>
                  </a:lnTo>
                  <a:lnTo>
                    <a:pt x="371881" y="12966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6E6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1" name="object 244">
              <a:extLst>
                <a:ext uri="{FF2B5EF4-FFF2-40B4-BE49-F238E27FC236}">
                  <a16:creationId xmlns:a16="http://schemas.microsoft.com/office/drawing/2014/main" id="{F7CFA0F8-39D2-441A-AC0A-EEB9ECE7EFA0}"/>
                </a:ext>
              </a:extLst>
            </p:cNvPr>
            <p:cNvSpPr/>
            <p:nvPr/>
          </p:nvSpPr>
          <p:spPr>
            <a:xfrm>
              <a:off x="6184442" y="3682443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09" h="13335">
                  <a:moveTo>
                    <a:pt x="371881" y="0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371881" y="13322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8E8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2" name="object 245">
              <a:extLst>
                <a:ext uri="{FF2B5EF4-FFF2-40B4-BE49-F238E27FC236}">
                  <a16:creationId xmlns:a16="http://schemas.microsoft.com/office/drawing/2014/main" id="{EAA4FB8B-289A-4C0C-B76D-83A17BDADAD3}"/>
                </a:ext>
              </a:extLst>
            </p:cNvPr>
            <p:cNvSpPr/>
            <p:nvPr/>
          </p:nvSpPr>
          <p:spPr>
            <a:xfrm>
              <a:off x="6184442" y="3695765"/>
              <a:ext cx="372110" cy="13970"/>
            </a:xfrm>
            <a:custGeom>
              <a:avLst/>
              <a:gdLst/>
              <a:ahLst/>
              <a:cxnLst/>
              <a:rect l="l" t="t" r="r" b="b"/>
              <a:pathLst>
                <a:path w="372109" h="13970">
                  <a:moveTo>
                    <a:pt x="371881" y="0"/>
                  </a:moveTo>
                  <a:lnTo>
                    <a:pt x="0" y="0"/>
                  </a:lnTo>
                  <a:lnTo>
                    <a:pt x="0" y="13677"/>
                  </a:lnTo>
                  <a:lnTo>
                    <a:pt x="371881" y="13677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AEA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3" name="object 246">
              <a:extLst>
                <a:ext uri="{FF2B5EF4-FFF2-40B4-BE49-F238E27FC236}">
                  <a16:creationId xmlns:a16="http://schemas.microsoft.com/office/drawing/2014/main" id="{DA95589D-6F01-4B46-A11A-9C9B294A8F61}"/>
                </a:ext>
              </a:extLst>
            </p:cNvPr>
            <p:cNvSpPr/>
            <p:nvPr/>
          </p:nvSpPr>
          <p:spPr>
            <a:xfrm>
              <a:off x="6184442" y="3709443"/>
              <a:ext cx="372110" cy="12700"/>
            </a:xfrm>
            <a:custGeom>
              <a:avLst/>
              <a:gdLst/>
              <a:ahLst/>
              <a:cxnLst/>
              <a:rect l="l" t="t" r="r" b="b"/>
              <a:pathLst>
                <a:path w="372109" h="12700">
                  <a:moveTo>
                    <a:pt x="371881" y="0"/>
                  </a:moveTo>
                  <a:lnTo>
                    <a:pt x="0" y="0"/>
                  </a:lnTo>
                  <a:lnTo>
                    <a:pt x="0" y="12598"/>
                  </a:lnTo>
                  <a:lnTo>
                    <a:pt x="371881" y="12598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CEC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4" name="object 247">
              <a:extLst>
                <a:ext uri="{FF2B5EF4-FFF2-40B4-BE49-F238E27FC236}">
                  <a16:creationId xmlns:a16="http://schemas.microsoft.com/office/drawing/2014/main" id="{EAD9CE11-5B6E-4B48-93FA-7B72F0422EC1}"/>
                </a:ext>
              </a:extLst>
            </p:cNvPr>
            <p:cNvSpPr/>
            <p:nvPr/>
          </p:nvSpPr>
          <p:spPr>
            <a:xfrm>
              <a:off x="6184442" y="3722041"/>
              <a:ext cx="372110" cy="13970"/>
            </a:xfrm>
            <a:custGeom>
              <a:avLst/>
              <a:gdLst/>
              <a:ahLst/>
              <a:cxnLst/>
              <a:rect l="l" t="t" r="r" b="b"/>
              <a:pathLst>
                <a:path w="372109" h="13970">
                  <a:moveTo>
                    <a:pt x="371881" y="0"/>
                  </a:moveTo>
                  <a:lnTo>
                    <a:pt x="0" y="0"/>
                  </a:lnTo>
                  <a:lnTo>
                    <a:pt x="0" y="13677"/>
                  </a:lnTo>
                  <a:lnTo>
                    <a:pt x="371881" y="13677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EEE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5" name="object 248">
              <a:extLst>
                <a:ext uri="{FF2B5EF4-FFF2-40B4-BE49-F238E27FC236}">
                  <a16:creationId xmlns:a16="http://schemas.microsoft.com/office/drawing/2014/main" id="{CA6AAF34-825E-4074-94E2-F666A5F0F2FB}"/>
                </a:ext>
              </a:extLst>
            </p:cNvPr>
            <p:cNvSpPr/>
            <p:nvPr/>
          </p:nvSpPr>
          <p:spPr>
            <a:xfrm>
              <a:off x="6184442" y="3735719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09" h="13335">
                  <a:moveTo>
                    <a:pt x="371881" y="0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371881" y="13322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0F0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6" name="object 249">
              <a:extLst>
                <a:ext uri="{FF2B5EF4-FFF2-40B4-BE49-F238E27FC236}">
                  <a16:creationId xmlns:a16="http://schemas.microsoft.com/office/drawing/2014/main" id="{9AB7ACFE-F753-4A84-82D9-259C0ED0C50F}"/>
                </a:ext>
              </a:extLst>
            </p:cNvPr>
            <p:cNvSpPr/>
            <p:nvPr/>
          </p:nvSpPr>
          <p:spPr>
            <a:xfrm>
              <a:off x="6184442" y="3749042"/>
              <a:ext cx="372110" cy="12065"/>
            </a:xfrm>
            <a:custGeom>
              <a:avLst/>
              <a:gdLst/>
              <a:ahLst/>
              <a:cxnLst/>
              <a:rect l="l" t="t" r="r" b="b"/>
              <a:pathLst>
                <a:path w="372109" h="12064">
                  <a:moveTo>
                    <a:pt x="371881" y="0"/>
                  </a:moveTo>
                  <a:lnTo>
                    <a:pt x="0" y="0"/>
                  </a:lnTo>
                  <a:lnTo>
                    <a:pt x="0" y="11874"/>
                  </a:lnTo>
                  <a:lnTo>
                    <a:pt x="371881" y="11874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2F2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7" name="object 250">
              <a:extLst>
                <a:ext uri="{FF2B5EF4-FFF2-40B4-BE49-F238E27FC236}">
                  <a16:creationId xmlns:a16="http://schemas.microsoft.com/office/drawing/2014/main" id="{1CB439C8-44A9-40F4-B010-FE202C213DAC}"/>
                </a:ext>
              </a:extLst>
            </p:cNvPr>
            <p:cNvSpPr/>
            <p:nvPr/>
          </p:nvSpPr>
          <p:spPr>
            <a:xfrm>
              <a:off x="6184442" y="3760916"/>
              <a:ext cx="372110" cy="9525"/>
            </a:xfrm>
            <a:custGeom>
              <a:avLst/>
              <a:gdLst/>
              <a:ahLst/>
              <a:cxnLst/>
              <a:rect l="l" t="t" r="r" b="b"/>
              <a:pathLst>
                <a:path w="372109" h="9525">
                  <a:moveTo>
                    <a:pt x="371881" y="0"/>
                  </a:moveTo>
                  <a:lnTo>
                    <a:pt x="0" y="0"/>
                  </a:lnTo>
                  <a:lnTo>
                    <a:pt x="0" y="9359"/>
                  </a:lnTo>
                  <a:lnTo>
                    <a:pt x="371881" y="9359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4F4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8" name="object 251">
              <a:extLst>
                <a:ext uri="{FF2B5EF4-FFF2-40B4-BE49-F238E27FC236}">
                  <a16:creationId xmlns:a16="http://schemas.microsoft.com/office/drawing/2014/main" id="{C4543144-1F0D-4AFA-AB0C-3B39A7834355}"/>
                </a:ext>
              </a:extLst>
            </p:cNvPr>
            <p:cNvSpPr/>
            <p:nvPr/>
          </p:nvSpPr>
          <p:spPr>
            <a:xfrm>
              <a:off x="6184442" y="3770276"/>
              <a:ext cx="372110" cy="12065"/>
            </a:xfrm>
            <a:custGeom>
              <a:avLst/>
              <a:gdLst/>
              <a:ahLst/>
              <a:cxnLst/>
              <a:rect l="l" t="t" r="r" b="b"/>
              <a:pathLst>
                <a:path w="372109" h="12064">
                  <a:moveTo>
                    <a:pt x="371881" y="0"/>
                  </a:moveTo>
                  <a:lnTo>
                    <a:pt x="0" y="0"/>
                  </a:lnTo>
                  <a:lnTo>
                    <a:pt x="0" y="11887"/>
                  </a:lnTo>
                  <a:lnTo>
                    <a:pt x="371881" y="11887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6F6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9" name="object 252">
              <a:extLst>
                <a:ext uri="{FF2B5EF4-FFF2-40B4-BE49-F238E27FC236}">
                  <a16:creationId xmlns:a16="http://schemas.microsoft.com/office/drawing/2014/main" id="{9D867C63-6C3B-4A82-9F8A-0FF9E6AA81E7}"/>
                </a:ext>
              </a:extLst>
            </p:cNvPr>
            <p:cNvSpPr/>
            <p:nvPr/>
          </p:nvSpPr>
          <p:spPr>
            <a:xfrm>
              <a:off x="6184442" y="3782163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09" h="13335">
                  <a:moveTo>
                    <a:pt x="371881" y="0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371881" y="13322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8F8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0" name="object 253">
              <a:extLst>
                <a:ext uri="{FF2B5EF4-FFF2-40B4-BE49-F238E27FC236}">
                  <a16:creationId xmlns:a16="http://schemas.microsoft.com/office/drawing/2014/main" id="{EF5DA835-E1F6-4F5C-92D9-36CD0C388608}"/>
                </a:ext>
              </a:extLst>
            </p:cNvPr>
            <p:cNvSpPr/>
            <p:nvPr/>
          </p:nvSpPr>
          <p:spPr>
            <a:xfrm>
              <a:off x="6184442" y="3795486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09" h="13335">
                  <a:moveTo>
                    <a:pt x="371881" y="0"/>
                  </a:moveTo>
                  <a:lnTo>
                    <a:pt x="0" y="0"/>
                  </a:lnTo>
                  <a:lnTo>
                    <a:pt x="0" y="12953"/>
                  </a:lnTo>
                  <a:lnTo>
                    <a:pt x="371881" y="12953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1" name="object 254">
              <a:extLst>
                <a:ext uri="{FF2B5EF4-FFF2-40B4-BE49-F238E27FC236}">
                  <a16:creationId xmlns:a16="http://schemas.microsoft.com/office/drawing/2014/main" id="{93E28A56-CEC4-45FA-855A-F73D2BD038AA}"/>
                </a:ext>
              </a:extLst>
            </p:cNvPr>
            <p:cNvSpPr/>
            <p:nvPr/>
          </p:nvSpPr>
          <p:spPr>
            <a:xfrm>
              <a:off x="6184442" y="3808440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09" h="13335">
                  <a:moveTo>
                    <a:pt x="371881" y="0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371881" y="13322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CFCF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2" name="object 255">
              <a:extLst>
                <a:ext uri="{FF2B5EF4-FFF2-40B4-BE49-F238E27FC236}">
                  <a16:creationId xmlns:a16="http://schemas.microsoft.com/office/drawing/2014/main" id="{E1AF3DF1-B463-4966-A165-8F3834AEE8D2}"/>
                </a:ext>
              </a:extLst>
            </p:cNvPr>
            <p:cNvSpPr/>
            <p:nvPr/>
          </p:nvSpPr>
          <p:spPr>
            <a:xfrm>
              <a:off x="6184442" y="3821762"/>
              <a:ext cx="372110" cy="3810"/>
            </a:xfrm>
            <a:custGeom>
              <a:avLst/>
              <a:gdLst/>
              <a:ahLst/>
              <a:cxnLst/>
              <a:rect l="l" t="t" r="r" b="b"/>
              <a:pathLst>
                <a:path w="372109" h="3810">
                  <a:moveTo>
                    <a:pt x="371881" y="0"/>
                  </a:moveTo>
                  <a:lnTo>
                    <a:pt x="0" y="0"/>
                  </a:lnTo>
                  <a:lnTo>
                    <a:pt x="0" y="3594"/>
                  </a:lnTo>
                  <a:lnTo>
                    <a:pt x="371881" y="3594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3" name="object 256">
              <a:extLst>
                <a:ext uri="{FF2B5EF4-FFF2-40B4-BE49-F238E27FC236}">
                  <a16:creationId xmlns:a16="http://schemas.microsoft.com/office/drawing/2014/main" id="{FD5248F1-1903-4EA5-A0C1-D6E4BF731CC8}"/>
                </a:ext>
              </a:extLst>
            </p:cNvPr>
            <p:cNvSpPr/>
            <p:nvPr/>
          </p:nvSpPr>
          <p:spPr>
            <a:xfrm>
              <a:off x="6185153" y="3613317"/>
              <a:ext cx="370205" cy="211454"/>
            </a:xfrm>
            <a:custGeom>
              <a:avLst/>
              <a:gdLst/>
              <a:ahLst/>
              <a:cxnLst/>
              <a:rect l="l" t="t" r="r" b="b"/>
              <a:pathLst>
                <a:path w="370204" h="211454">
                  <a:moveTo>
                    <a:pt x="0" y="88201"/>
                  </a:moveTo>
                  <a:lnTo>
                    <a:pt x="216001" y="210959"/>
                  </a:lnTo>
                  <a:lnTo>
                    <a:pt x="370090" y="123482"/>
                  </a:lnTo>
                  <a:lnTo>
                    <a:pt x="154089" y="0"/>
                  </a:lnTo>
                  <a:lnTo>
                    <a:pt x="0" y="88201"/>
                  </a:lnTo>
                  <a:close/>
                </a:path>
              </a:pathLst>
            </a:custGeom>
            <a:ln w="511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64" name="object 257">
              <a:extLst>
                <a:ext uri="{FF2B5EF4-FFF2-40B4-BE49-F238E27FC236}">
                  <a16:creationId xmlns:a16="http://schemas.microsoft.com/office/drawing/2014/main" id="{9FF7170B-473A-4F66-A249-234607CD948B}"/>
                </a:ext>
              </a:extLst>
            </p:cNvPr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6210858" y="3907563"/>
              <a:ext cx="31991" cy="95516"/>
            </a:xfrm>
            <a:prstGeom prst="rect">
              <a:avLst/>
            </a:prstGeom>
          </p:spPr>
        </p:pic>
        <p:pic>
          <p:nvPicPr>
            <p:cNvPr id="265" name="object 258">
              <a:extLst>
                <a:ext uri="{FF2B5EF4-FFF2-40B4-BE49-F238E27FC236}">
                  <a16:creationId xmlns:a16="http://schemas.microsoft.com/office/drawing/2014/main" id="{BB44B378-DB7E-4162-813A-F587AF4BE32A}"/>
                </a:ext>
              </a:extLst>
            </p:cNvPr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6209945" y="3905583"/>
              <a:ext cx="78827" cy="98752"/>
            </a:xfrm>
            <a:prstGeom prst="rect">
              <a:avLst/>
            </a:prstGeom>
          </p:spPr>
        </p:pic>
        <p:pic>
          <p:nvPicPr>
            <p:cNvPr id="266" name="object 259">
              <a:extLst>
                <a:ext uri="{FF2B5EF4-FFF2-40B4-BE49-F238E27FC236}">
                  <a16:creationId xmlns:a16="http://schemas.microsoft.com/office/drawing/2014/main" id="{1E19B38B-5E59-4F3F-BCE5-4376302C054D}"/>
                </a:ext>
              </a:extLst>
            </p:cNvPr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6256438" y="3932277"/>
              <a:ext cx="33121" cy="65519"/>
            </a:xfrm>
            <a:prstGeom prst="rect">
              <a:avLst/>
            </a:prstGeom>
          </p:spPr>
        </p:pic>
        <p:pic>
          <p:nvPicPr>
            <p:cNvPr id="267" name="object 260">
              <a:extLst>
                <a:ext uri="{FF2B5EF4-FFF2-40B4-BE49-F238E27FC236}">
                  <a16:creationId xmlns:a16="http://schemas.microsoft.com/office/drawing/2014/main" id="{D9BC1159-768B-4603-9FD9-B2C564A1373A}"/>
                </a:ext>
              </a:extLst>
            </p:cNvPr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6256389" y="3931872"/>
              <a:ext cx="78776" cy="124331"/>
            </a:xfrm>
            <a:prstGeom prst="rect">
              <a:avLst/>
            </a:prstGeom>
          </p:spPr>
        </p:pic>
        <p:pic>
          <p:nvPicPr>
            <p:cNvPr id="268" name="object 261">
              <a:extLst>
                <a:ext uri="{FF2B5EF4-FFF2-40B4-BE49-F238E27FC236}">
                  <a16:creationId xmlns:a16="http://schemas.microsoft.com/office/drawing/2014/main" id="{2A973951-B4A1-4BEE-A68B-4A9720B85932}"/>
                </a:ext>
              </a:extLst>
            </p:cNvPr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6302882" y="3958566"/>
              <a:ext cx="33121" cy="98272"/>
            </a:xfrm>
            <a:prstGeom prst="rect">
              <a:avLst/>
            </a:prstGeom>
          </p:spPr>
        </p:pic>
        <p:pic>
          <p:nvPicPr>
            <p:cNvPr id="269" name="object 262">
              <a:extLst>
                <a:ext uri="{FF2B5EF4-FFF2-40B4-BE49-F238E27FC236}">
                  <a16:creationId xmlns:a16="http://schemas.microsoft.com/office/drawing/2014/main" id="{79E44539-194A-4F97-A257-004751AAD11A}"/>
                </a:ext>
              </a:extLst>
            </p:cNvPr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6302465" y="3958504"/>
              <a:ext cx="79094" cy="98396"/>
            </a:xfrm>
            <a:prstGeom prst="rect">
              <a:avLst/>
            </a:prstGeom>
          </p:spPr>
        </p:pic>
        <p:pic>
          <p:nvPicPr>
            <p:cNvPr id="270" name="object 263">
              <a:extLst>
                <a:ext uri="{FF2B5EF4-FFF2-40B4-BE49-F238E27FC236}">
                  <a16:creationId xmlns:a16="http://schemas.microsoft.com/office/drawing/2014/main" id="{E3286CD1-3122-4B8B-9962-FA075C5C5A49}"/>
                </a:ext>
              </a:extLst>
            </p:cNvPr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6348958" y="3984843"/>
              <a:ext cx="33477" cy="65519"/>
            </a:xfrm>
            <a:prstGeom prst="rect">
              <a:avLst/>
            </a:prstGeom>
          </p:spPr>
        </p:pic>
        <p:sp>
          <p:nvSpPr>
            <p:cNvPr id="271" name="object 264">
              <a:extLst>
                <a:ext uri="{FF2B5EF4-FFF2-40B4-BE49-F238E27FC236}">
                  <a16:creationId xmlns:a16="http://schemas.microsoft.com/office/drawing/2014/main" id="{8F47FAEE-F0DD-42E8-ABC4-660CE2BE1A04}"/>
                </a:ext>
              </a:extLst>
            </p:cNvPr>
            <p:cNvSpPr/>
            <p:nvPr/>
          </p:nvSpPr>
          <p:spPr>
            <a:xfrm>
              <a:off x="6349682" y="3985922"/>
              <a:ext cx="33020" cy="64135"/>
            </a:xfrm>
            <a:custGeom>
              <a:avLst/>
              <a:gdLst/>
              <a:ahLst/>
              <a:cxnLst/>
              <a:rect l="l" t="t" r="r" b="b"/>
              <a:pathLst>
                <a:path w="33020" h="64135">
                  <a:moveTo>
                    <a:pt x="0" y="46075"/>
                  </a:moveTo>
                  <a:lnTo>
                    <a:pt x="32397" y="64084"/>
                  </a:lnTo>
                  <a:lnTo>
                    <a:pt x="32397" y="17995"/>
                  </a:lnTo>
                  <a:lnTo>
                    <a:pt x="0" y="0"/>
                  </a:lnTo>
                  <a:lnTo>
                    <a:pt x="0" y="4607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72" name="object 265">
              <a:extLst>
                <a:ext uri="{FF2B5EF4-FFF2-40B4-BE49-F238E27FC236}">
                  <a16:creationId xmlns:a16="http://schemas.microsoft.com/office/drawing/2014/main" id="{E3ED6E96-8F4F-434C-BE27-1B480DE7384F}"/>
                </a:ext>
              </a:extLst>
            </p:cNvPr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6350164" y="3879686"/>
              <a:ext cx="31394" cy="63474"/>
            </a:xfrm>
            <a:prstGeom prst="rect">
              <a:avLst/>
            </a:prstGeom>
          </p:spPr>
        </p:pic>
        <p:pic>
          <p:nvPicPr>
            <p:cNvPr id="273" name="object 266">
              <a:extLst>
                <a:ext uri="{FF2B5EF4-FFF2-40B4-BE49-F238E27FC236}">
                  <a16:creationId xmlns:a16="http://schemas.microsoft.com/office/drawing/2014/main" id="{22D1C84E-996A-47F8-B8AA-8061E779E389}"/>
                </a:ext>
              </a:extLst>
            </p:cNvPr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6348958" y="3878277"/>
              <a:ext cx="33477" cy="65163"/>
            </a:xfrm>
            <a:prstGeom prst="rect">
              <a:avLst/>
            </a:prstGeom>
          </p:spPr>
        </p:pic>
        <p:pic>
          <p:nvPicPr>
            <p:cNvPr id="274" name="object 267">
              <a:extLst>
                <a:ext uri="{FF2B5EF4-FFF2-40B4-BE49-F238E27FC236}">
                  <a16:creationId xmlns:a16="http://schemas.microsoft.com/office/drawing/2014/main" id="{8E47FA3A-AB9D-4D8D-8E89-B92DDC77EE5A}"/>
                </a:ext>
              </a:extLst>
            </p:cNvPr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6303644" y="3853372"/>
              <a:ext cx="79208" cy="91197"/>
            </a:xfrm>
            <a:prstGeom prst="rect">
              <a:avLst/>
            </a:prstGeom>
          </p:spPr>
        </p:pic>
        <p:pic>
          <p:nvPicPr>
            <p:cNvPr id="275" name="object 268">
              <a:extLst>
                <a:ext uri="{FF2B5EF4-FFF2-40B4-BE49-F238E27FC236}">
                  <a16:creationId xmlns:a16="http://schemas.microsoft.com/office/drawing/2014/main" id="{ED2DA2A8-97DC-41F4-8345-64D98802EEC0}"/>
                </a:ext>
              </a:extLst>
            </p:cNvPr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6302882" y="3851645"/>
              <a:ext cx="33121" cy="65519"/>
            </a:xfrm>
            <a:prstGeom prst="rect">
              <a:avLst/>
            </a:prstGeom>
          </p:spPr>
        </p:pic>
        <p:pic>
          <p:nvPicPr>
            <p:cNvPr id="276" name="object 269">
              <a:extLst>
                <a:ext uri="{FF2B5EF4-FFF2-40B4-BE49-F238E27FC236}">
                  <a16:creationId xmlns:a16="http://schemas.microsoft.com/office/drawing/2014/main" id="{3FF8DE17-1317-4F27-8842-EE955D83274F}"/>
                </a:ext>
              </a:extLst>
            </p:cNvPr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6257251" y="3827045"/>
              <a:ext cx="79157" cy="90524"/>
            </a:xfrm>
            <a:prstGeom prst="rect">
              <a:avLst/>
            </a:prstGeom>
          </p:spPr>
        </p:pic>
        <p:pic>
          <p:nvPicPr>
            <p:cNvPr id="277" name="object 270">
              <a:extLst>
                <a:ext uri="{FF2B5EF4-FFF2-40B4-BE49-F238E27FC236}">
                  <a16:creationId xmlns:a16="http://schemas.microsoft.com/office/drawing/2014/main" id="{312AE885-68A3-4CF4-9D3E-DD749DA95A77}"/>
                </a:ext>
              </a:extLst>
            </p:cNvPr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6256438" y="3825356"/>
              <a:ext cx="33121" cy="65532"/>
            </a:xfrm>
            <a:prstGeom prst="rect">
              <a:avLst/>
            </a:prstGeom>
          </p:spPr>
        </p:pic>
        <p:pic>
          <p:nvPicPr>
            <p:cNvPr id="278" name="object 271">
              <a:extLst>
                <a:ext uri="{FF2B5EF4-FFF2-40B4-BE49-F238E27FC236}">
                  <a16:creationId xmlns:a16="http://schemas.microsoft.com/office/drawing/2014/main" id="{FF322DBA-2C30-460F-9A62-F0D53F05CA25}"/>
                </a:ext>
              </a:extLst>
            </p:cNvPr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6210858" y="3800718"/>
              <a:ext cx="79119" cy="90574"/>
            </a:xfrm>
            <a:prstGeom prst="rect">
              <a:avLst/>
            </a:prstGeom>
          </p:spPr>
        </p:pic>
        <p:sp>
          <p:nvSpPr>
            <p:cNvPr id="279" name="object 272">
              <a:extLst>
                <a:ext uri="{FF2B5EF4-FFF2-40B4-BE49-F238E27FC236}">
                  <a16:creationId xmlns:a16="http://schemas.microsoft.com/office/drawing/2014/main" id="{9C7FE622-7B87-4A68-AE44-03B96D310FE9}"/>
                </a:ext>
              </a:extLst>
            </p:cNvPr>
            <p:cNvSpPr/>
            <p:nvPr/>
          </p:nvSpPr>
          <p:spPr>
            <a:xfrm>
              <a:off x="6210718" y="3799804"/>
              <a:ext cx="32384" cy="64769"/>
            </a:xfrm>
            <a:custGeom>
              <a:avLst/>
              <a:gdLst/>
              <a:ahLst/>
              <a:cxnLst/>
              <a:rect l="l" t="t" r="r" b="b"/>
              <a:pathLst>
                <a:path w="32385" h="64770">
                  <a:moveTo>
                    <a:pt x="0" y="46443"/>
                  </a:moveTo>
                  <a:lnTo>
                    <a:pt x="32042" y="64439"/>
                  </a:lnTo>
                  <a:lnTo>
                    <a:pt x="32042" y="18364"/>
                  </a:lnTo>
                  <a:lnTo>
                    <a:pt x="0" y="0"/>
                  </a:lnTo>
                  <a:lnTo>
                    <a:pt x="0" y="4644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0" name="object 273">
              <a:extLst>
                <a:ext uri="{FF2B5EF4-FFF2-40B4-BE49-F238E27FC236}">
                  <a16:creationId xmlns:a16="http://schemas.microsoft.com/office/drawing/2014/main" id="{F44DD86C-3DF9-4FCF-B153-F7E6CEA020CC}"/>
                </a:ext>
              </a:extLst>
            </p:cNvPr>
            <p:cNvSpPr/>
            <p:nvPr/>
          </p:nvSpPr>
          <p:spPr>
            <a:xfrm>
              <a:off x="6204241" y="3902762"/>
              <a:ext cx="6985" cy="86995"/>
            </a:xfrm>
            <a:custGeom>
              <a:avLst/>
              <a:gdLst/>
              <a:ahLst/>
              <a:cxnLst/>
              <a:rect l="l" t="t" r="r" b="b"/>
              <a:pathLst>
                <a:path w="6985" h="86995">
                  <a:moveTo>
                    <a:pt x="0" y="0"/>
                  </a:moveTo>
                  <a:lnTo>
                    <a:pt x="0" y="86398"/>
                  </a:lnTo>
                  <a:lnTo>
                    <a:pt x="6476" y="82080"/>
                  </a:lnTo>
                  <a:lnTo>
                    <a:pt x="6476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1" name="object 274">
              <a:extLst>
                <a:ext uri="{FF2B5EF4-FFF2-40B4-BE49-F238E27FC236}">
                  <a16:creationId xmlns:a16="http://schemas.microsoft.com/office/drawing/2014/main" id="{BAE779D5-6F28-4BBB-BCB7-0F0DCFF005E2}"/>
                </a:ext>
              </a:extLst>
            </p:cNvPr>
            <p:cNvSpPr/>
            <p:nvPr/>
          </p:nvSpPr>
          <p:spPr>
            <a:xfrm>
              <a:off x="6204241" y="3902762"/>
              <a:ext cx="6985" cy="86995"/>
            </a:xfrm>
            <a:custGeom>
              <a:avLst/>
              <a:gdLst/>
              <a:ahLst/>
              <a:cxnLst/>
              <a:rect l="l" t="t" r="r" b="b"/>
              <a:pathLst>
                <a:path w="6985" h="86995">
                  <a:moveTo>
                    <a:pt x="6476" y="82080"/>
                  </a:moveTo>
                  <a:lnTo>
                    <a:pt x="0" y="86398"/>
                  </a:lnTo>
                  <a:lnTo>
                    <a:pt x="0" y="0"/>
                  </a:lnTo>
                  <a:lnTo>
                    <a:pt x="6476" y="3594"/>
                  </a:lnTo>
                  <a:lnTo>
                    <a:pt x="6476" y="8208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2" name="object 275">
              <a:extLst>
                <a:ext uri="{FF2B5EF4-FFF2-40B4-BE49-F238E27FC236}">
                  <a16:creationId xmlns:a16="http://schemas.microsoft.com/office/drawing/2014/main" id="{F899A736-A240-4AFF-A65E-E05CD47CB182}"/>
                </a:ext>
              </a:extLst>
            </p:cNvPr>
            <p:cNvSpPr/>
            <p:nvPr/>
          </p:nvSpPr>
          <p:spPr>
            <a:xfrm>
              <a:off x="6250685" y="3929407"/>
              <a:ext cx="6985" cy="53975"/>
            </a:xfrm>
            <a:custGeom>
              <a:avLst/>
              <a:gdLst/>
              <a:ahLst/>
              <a:cxnLst/>
              <a:rect l="l" t="t" r="r" b="b"/>
              <a:pathLst>
                <a:path w="6985" h="53975">
                  <a:moveTo>
                    <a:pt x="0" y="0"/>
                  </a:moveTo>
                  <a:lnTo>
                    <a:pt x="0" y="53632"/>
                  </a:lnTo>
                  <a:lnTo>
                    <a:pt x="6476" y="49314"/>
                  </a:lnTo>
                  <a:lnTo>
                    <a:pt x="6476" y="32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3" name="object 276">
              <a:extLst>
                <a:ext uri="{FF2B5EF4-FFF2-40B4-BE49-F238E27FC236}">
                  <a16:creationId xmlns:a16="http://schemas.microsoft.com/office/drawing/2014/main" id="{DF7D7B1B-3097-47CF-AE3D-96A78E32959B}"/>
                </a:ext>
              </a:extLst>
            </p:cNvPr>
            <p:cNvSpPr/>
            <p:nvPr/>
          </p:nvSpPr>
          <p:spPr>
            <a:xfrm>
              <a:off x="6250685" y="3929407"/>
              <a:ext cx="6985" cy="53975"/>
            </a:xfrm>
            <a:custGeom>
              <a:avLst/>
              <a:gdLst/>
              <a:ahLst/>
              <a:cxnLst/>
              <a:rect l="l" t="t" r="r" b="b"/>
              <a:pathLst>
                <a:path w="6985" h="53975">
                  <a:moveTo>
                    <a:pt x="6476" y="49314"/>
                  </a:moveTo>
                  <a:lnTo>
                    <a:pt x="0" y="53632"/>
                  </a:lnTo>
                  <a:lnTo>
                    <a:pt x="0" y="0"/>
                  </a:lnTo>
                  <a:lnTo>
                    <a:pt x="6476" y="3238"/>
                  </a:lnTo>
                  <a:lnTo>
                    <a:pt x="6476" y="4931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4" name="object 277">
              <a:extLst>
                <a:ext uri="{FF2B5EF4-FFF2-40B4-BE49-F238E27FC236}">
                  <a16:creationId xmlns:a16="http://schemas.microsoft.com/office/drawing/2014/main" id="{4302186D-BB7D-4621-95D9-14CE1ECDC149}"/>
                </a:ext>
              </a:extLst>
            </p:cNvPr>
            <p:cNvSpPr/>
            <p:nvPr/>
          </p:nvSpPr>
          <p:spPr>
            <a:xfrm>
              <a:off x="6297116" y="3955683"/>
              <a:ext cx="6350" cy="86360"/>
            </a:xfrm>
            <a:custGeom>
              <a:avLst/>
              <a:gdLst/>
              <a:ahLst/>
              <a:cxnLst/>
              <a:rect l="l" t="t" r="r" b="b"/>
              <a:pathLst>
                <a:path w="6350" h="86360">
                  <a:moveTo>
                    <a:pt x="0" y="0"/>
                  </a:moveTo>
                  <a:lnTo>
                    <a:pt x="0" y="86042"/>
                  </a:lnTo>
                  <a:lnTo>
                    <a:pt x="6121" y="82435"/>
                  </a:lnTo>
                  <a:lnTo>
                    <a:pt x="6121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5" name="object 278">
              <a:extLst>
                <a:ext uri="{FF2B5EF4-FFF2-40B4-BE49-F238E27FC236}">
                  <a16:creationId xmlns:a16="http://schemas.microsoft.com/office/drawing/2014/main" id="{14A4FA44-A2C5-4C12-BFDF-17F261F816A9}"/>
                </a:ext>
              </a:extLst>
            </p:cNvPr>
            <p:cNvSpPr/>
            <p:nvPr/>
          </p:nvSpPr>
          <p:spPr>
            <a:xfrm>
              <a:off x="6297116" y="3955683"/>
              <a:ext cx="6350" cy="86360"/>
            </a:xfrm>
            <a:custGeom>
              <a:avLst/>
              <a:gdLst/>
              <a:ahLst/>
              <a:cxnLst/>
              <a:rect l="l" t="t" r="r" b="b"/>
              <a:pathLst>
                <a:path w="6350" h="86360">
                  <a:moveTo>
                    <a:pt x="6121" y="82435"/>
                  </a:moveTo>
                  <a:lnTo>
                    <a:pt x="0" y="86042"/>
                  </a:lnTo>
                  <a:lnTo>
                    <a:pt x="0" y="0"/>
                  </a:lnTo>
                  <a:lnTo>
                    <a:pt x="6121" y="3594"/>
                  </a:lnTo>
                  <a:lnTo>
                    <a:pt x="6121" y="8243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6" name="object 279">
              <a:extLst>
                <a:ext uri="{FF2B5EF4-FFF2-40B4-BE49-F238E27FC236}">
                  <a16:creationId xmlns:a16="http://schemas.microsoft.com/office/drawing/2014/main" id="{93D80A7B-6579-44F5-89BD-BC7AE3A6C7EA}"/>
                </a:ext>
              </a:extLst>
            </p:cNvPr>
            <p:cNvSpPr/>
            <p:nvPr/>
          </p:nvSpPr>
          <p:spPr>
            <a:xfrm>
              <a:off x="6343560" y="3982328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0" y="0"/>
                  </a:moveTo>
                  <a:lnTo>
                    <a:pt x="0" y="53276"/>
                  </a:lnTo>
                  <a:lnTo>
                    <a:pt x="6121" y="49669"/>
                  </a:lnTo>
                  <a:lnTo>
                    <a:pt x="6121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7" name="object 280">
              <a:extLst>
                <a:ext uri="{FF2B5EF4-FFF2-40B4-BE49-F238E27FC236}">
                  <a16:creationId xmlns:a16="http://schemas.microsoft.com/office/drawing/2014/main" id="{7818A150-F187-43FE-8F95-8947B7884800}"/>
                </a:ext>
              </a:extLst>
            </p:cNvPr>
            <p:cNvSpPr/>
            <p:nvPr/>
          </p:nvSpPr>
          <p:spPr>
            <a:xfrm>
              <a:off x="6343560" y="3982328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6121" y="49669"/>
                  </a:moveTo>
                  <a:lnTo>
                    <a:pt x="0" y="53276"/>
                  </a:lnTo>
                  <a:lnTo>
                    <a:pt x="0" y="0"/>
                  </a:lnTo>
                  <a:lnTo>
                    <a:pt x="6121" y="3594"/>
                  </a:lnTo>
                  <a:lnTo>
                    <a:pt x="6121" y="4966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8" name="object 281">
              <a:extLst>
                <a:ext uri="{FF2B5EF4-FFF2-40B4-BE49-F238E27FC236}">
                  <a16:creationId xmlns:a16="http://schemas.microsoft.com/office/drawing/2014/main" id="{1F677D9E-6852-4CBC-A20E-A625A497A8E8}"/>
                </a:ext>
              </a:extLst>
            </p:cNvPr>
            <p:cNvSpPr/>
            <p:nvPr/>
          </p:nvSpPr>
          <p:spPr>
            <a:xfrm>
              <a:off x="6343560" y="3875407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0" y="0"/>
                  </a:moveTo>
                  <a:lnTo>
                    <a:pt x="0" y="53276"/>
                  </a:lnTo>
                  <a:lnTo>
                    <a:pt x="6121" y="49669"/>
                  </a:lnTo>
                  <a:lnTo>
                    <a:pt x="6121" y="39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9" name="object 282">
              <a:extLst>
                <a:ext uri="{FF2B5EF4-FFF2-40B4-BE49-F238E27FC236}">
                  <a16:creationId xmlns:a16="http://schemas.microsoft.com/office/drawing/2014/main" id="{E51DADD5-01F9-4909-9BE2-D2F30A2143A0}"/>
                </a:ext>
              </a:extLst>
            </p:cNvPr>
            <p:cNvSpPr/>
            <p:nvPr/>
          </p:nvSpPr>
          <p:spPr>
            <a:xfrm>
              <a:off x="6343560" y="3875407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6121" y="49669"/>
                  </a:moveTo>
                  <a:lnTo>
                    <a:pt x="0" y="53276"/>
                  </a:lnTo>
                  <a:lnTo>
                    <a:pt x="0" y="0"/>
                  </a:lnTo>
                  <a:lnTo>
                    <a:pt x="6121" y="3949"/>
                  </a:lnTo>
                  <a:lnTo>
                    <a:pt x="6121" y="4966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0" name="object 283">
              <a:extLst>
                <a:ext uri="{FF2B5EF4-FFF2-40B4-BE49-F238E27FC236}">
                  <a16:creationId xmlns:a16="http://schemas.microsoft.com/office/drawing/2014/main" id="{0AF8B1D6-20D6-461F-8EF7-1C14A2B1DA35}"/>
                </a:ext>
              </a:extLst>
            </p:cNvPr>
            <p:cNvSpPr/>
            <p:nvPr/>
          </p:nvSpPr>
          <p:spPr>
            <a:xfrm>
              <a:off x="6297116" y="3849118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0" y="0"/>
                  </a:moveTo>
                  <a:lnTo>
                    <a:pt x="0" y="53289"/>
                  </a:lnTo>
                  <a:lnTo>
                    <a:pt x="6121" y="49682"/>
                  </a:lnTo>
                  <a:lnTo>
                    <a:pt x="6121" y="36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1" name="object 284">
              <a:extLst>
                <a:ext uri="{FF2B5EF4-FFF2-40B4-BE49-F238E27FC236}">
                  <a16:creationId xmlns:a16="http://schemas.microsoft.com/office/drawing/2014/main" id="{DC911D42-FE94-4A2E-A064-601BA6D9BB22}"/>
                </a:ext>
              </a:extLst>
            </p:cNvPr>
            <p:cNvSpPr/>
            <p:nvPr/>
          </p:nvSpPr>
          <p:spPr>
            <a:xfrm>
              <a:off x="6297116" y="3849118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6121" y="49682"/>
                  </a:moveTo>
                  <a:lnTo>
                    <a:pt x="0" y="53289"/>
                  </a:lnTo>
                  <a:lnTo>
                    <a:pt x="0" y="0"/>
                  </a:lnTo>
                  <a:lnTo>
                    <a:pt x="6121" y="3606"/>
                  </a:lnTo>
                  <a:lnTo>
                    <a:pt x="6121" y="4968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2" name="object 285">
              <a:extLst>
                <a:ext uri="{FF2B5EF4-FFF2-40B4-BE49-F238E27FC236}">
                  <a16:creationId xmlns:a16="http://schemas.microsoft.com/office/drawing/2014/main" id="{B7AA9ED4-2D76-487F-AACC-CA0C3019F007}"/>
                </a:ext>
              </a:extLst>
            </p:cNvPr>
            <p:cNvSpPr/>
            <p:nvPr/>
          </p:nvSpPr>
          <p:spPr>
            <a:xfrm>
              <a:off x="6250685" y="3822841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5" h="53339">
                  <a:moveTo>
                    <a:pt x="0" y="0"/>
                  </a:moveTo>
                  <a:lnTo>
                    <a:pt x="0" y="53276"/>
                  </a:lnTo>
                  <a:lnTo>
                    <a:pt x="6476" y="49682"/>
                  </a:lnTo>
                  <a:lnTo>
                    <a:pt x="6476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3" name="object 286">
              <a:extLst>
                <a:ext uri="{FF2B5EF4-FFF2-40B4-BE49-F238E27FC236}">
                  <a16:creationId xmlns:a16="http://schemas.microsoft.com/office/drawing/2014/main" id="{8267B680-630F-4437-9B54-0002EE08BA33}"/>
                </a:ext>
              </a:extLst>
            </p:cNvPr>
            <p:cNvSpPr/>
            <p:nvPr/>
          </p:nvSpPr>
          <p:spPr>
            <a:xfrm>
              <a:off x="6250685" y="3822841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5" h="53339">
                  <a:moveTo>
                    <a:pt x="6476" y="49682"/>
                  </a:moveTo>
                  <a:lnTo>
                    <a:pt x="0" y="53276"/>
                  </a:lnTo>
                  <a:lnTo>
                    <a:pt x="0" y="0"/>
                  </a:lnTo>
                  <a:lnTo>
                    <a:pt x="6476" y="3594"/>
                  </a:lnTo>
                  <a:lnTo>
                    <a:pt x="6476" y="4968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4" name="object 287">
              <a:extLst>
                <a:ext uri="{FF2B5EF4-FFF2-40B4-BE49-F238E27FC236}">
                  <a16:creationId xmlns:a16="http://schemas.microsoft.com/office/drawing/2014/main" id="{FB6421A7-5930-425D-8D18-54E1AD88792B}"/>
                </a:ext>
              </a:extLst>
            </p:cNvPr>
            <p:cNvSpPr/>
            <p:nvPr/>
          </p:nvSpPr>
          <p:spPr>
            <a:xfrm>
              <a:off x="6204241" y="3796197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5" h="53339">
                  <a:moveTo>
                    <a:pt x="0" y="0"/>
                  </a:moveTo>
                  <a:lnTo>
                    <a:pt x="0" y="53289"/>
                  </a:lnTo>
                  <a:lnTo>
                    <a:pt x="6476" y="50050"/>
                  </a:lnTo>
                  <a:lnTo>
                    <a:pt x="6476" y="36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5" name="object 288">
              <a:extLst>
                <a:ext uri="{FF2B5EF4-FFF2-40B4-BE49-F238E27FC236}">
                  <a16:creationId xmlns:a16="http://schemas.microsoft.com/office/drawing/2014/main" id="{75F60094-BB05-4961-8423-4DF1F0F8FC03}"/>
                </a:ext>
              </a:extLst>
            </p:cNvPr>
            <p:cNvSpPr/>
            <p:nvPr/>
          </p:nvSpPr>
          <p:spPr>
            <a:xfrm>
              <a:off x="6204241" y="3796197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5" h="53339">
                  <a:moveTo>
                    <a:pt x="6476" y="50050"/>
                  </a:moveTo>
                  <a:lnTo>
                    <a:pt x="0" y="53289"/>
                  </a:lnTo>
                  <a:lnTo>
                    <a:pt x="0" y="0"/>
                  </a:lnTo>
                  <a:lnTo>
                    <a:pt x="6476" y="3606"/>
                  </a:lnTo>
                  <a:lnTo>
                    <a:pt x="6476" y="5005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6" name="object 289">
              <a:extLst>
                <a:ext uri="{FF2B5EF4-FFF2-40B4-BE49-F238E27FC236}">
                  <a16:creationId xmlns:a16="http://schemas.microsoft.com/office/drawing/2014/main" id="{827322B2-D18C-4ABE-9CB9-669B119D1B53}"/>
                </a:ext>
              </a:extLst>
            </p:cNvPr>
            <p:cNvSpPr/>
            <p:nvPr/>
          </p:nvSpPr>
          <p:spPr>
            <a:xfrm>
              <a:off x="6250685" y="3978721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6476" y="0"/>
                  </a:moveTo>
                  <a:lnTo>
                    <a:pt x="0" y="4317"/>
                  </a:lnTo>
                  <a:lnTo>
                    <a:pt x="38519" y="25920"/>
                  </a:lnTo>
                  <a:lnTo>
                    <a:pt x="38519" y="18719"/>
                  </a:lnTo>
                  <a:lnTo>
                    <a:pt x="6476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7" name="object 290">
              <a:extLst>
                <a:ext uri="{FF2B5EF4-FFF2-40B4-BE49-F238E27FC236}">
                  <a16:creationId xmlns:a16="http://schemas.microsoft.com/office/drawing/2014/main" id="{3991010E-E7DE-447B-86BB-7FF26A6AB413}"/>
                </a:ext>
              </a:extLst>
            </p:cNvPr>
            <p:cNvSpPr/>
            <p:nvPr/>
          </p:nvSpPr>
          <p:spPr>
            <a:xfrm>
              <a:off x="6250685" y="3978721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0" y="4317"/>
                  </a:moveTo>
                  <a:lnTo>
                    <a:pt x="38519" y="25920"/>
                  </a:lnTo>
                  <a:lnTo>
                    <a:pt x="38519" y="18719"/>
                  </a:lnTo>
                  <a:lnTo>
                    <a:pt x="6476" y="0"/>
                  </a:lnTo>
                  <a:lnTo>
                    <a:pt x="0" y="431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8" name="object 291">
              <a:extLst>
                <a:ext uri="{FF2B5EF4-FFF2-40B4-BE49-F238E27FC236}">
                  <a16:creationId xmlns:a16="http://schemas.microsoft.com/office/drawing/2014/main" id="{CC626D51-3AA9-4BC7-9115-D661D279C318}"/>
                </a:ext>
              </a:extLst>
            </p:cNvPr>
            <p:cNvSpPr/>
            <p:nvPr/>
          </p:nvSpPr>
          <p:spPr>
            <a:xfrm>
              <a:off x="6343560" y="4031998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5" h="25400">
                  <a:moveTo>
                    <a:pt x="6121" y="0"/>
                  </a:moveTo>
                  <a:lnTo>
                    <a:pt x="0" y="3606"/>
                  </a:lnTo>
                  <a:lnTo>
                    <a:pt x="38519" y="25209"/>
                  </a:lnTo>
                  <a:lnTo>
                    <a:pt x="38519" y="18008"/>
                  </a:lnTo>
                  <a:lnTo>
                    <a:pt x="6121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9" name="object 292">
              <a:extLst>
                <a:ext uri="{FF2B5EF4-FFF2-40B4-BE49-F238E27FC236}">
                  <a16:creationId xmlns:a16="http://schemas.microsoft.com/office/drawing/2014/main" id="{9043D2DD-3A88-4E92-9F37-6CD1B4F0AD54}"/>
                </a:ext>
              </a:extLst>
            </p:cNvPr>
            <p:cNvSpPr/>
            <p:nvPr/>
          </p:nvSpPr>
          <p:spPr>
            <a:xfrm>
              <a:off x="6343560" y="4031998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5" h="25400">
                  <a:moveTo>
                    <a:pt x="0" y="3606"/>
                  </a:moveTo>
                  <a:lnTo>
                    <a:pt x="38519" y="25209"/>
                  </a:lnTo>
                  <a:lnTo>
                    <a:pt x="38519" y="18008"/>
                  </a:lnTo>
                  <a:lnTo>
                    <a:pt x="6121" y="0"/>
                  </a:lnTo>
                  <a:lnTo>
                    <a:pt x="0" y="360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0" name="object 293">
              <a:extLst>
                <a:ext uri="{FF2B5EF4-FFF2-40B4-BE49-F238E27FC236}">
                  <a16:creationId xmlns:a16="http://schemas.microsoft.com/office/drawing/2014/main" id="{4E189FE4-BD5C-4B8A-B1A5-E503DD799D80}"/>
                </a:ext>
              </a:extLst>
            </p:cNvPr>
            <p:cNvSpPr/>
            <p:nvPr/>
          </p:nvSpPr>
          <p:spPr>
            <a:xfrm>
              <a:off x="6343560" y="3925076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6121" y="0"/>
                  </a:moveTo>
                  <a:lnTo>
                    <a:pt x="0" y="3606"/>
                  </a:lnTo>
                  <a:lnTo>
                    <a:pt x="38519" y="25920"/>
                  </a:lnTo>
                  <a:lnTo>
                    <a:pt x="38519" y="18719"/>
                  </a:lnTo>
                  <a:lnTo>
                    <a:pt x="6121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1" name="object 294">
              <a:extLst>
                <a:ext uri="{FF2B5EF4-FFF2-40B4-BE49-F238E27FC236}">
                  <a16:creationId xmlns:a16="http://schemas.microsoft.com/office/drawing/2014/main" id="{0838C816-C861-4449-BF0D-DA3C8E3F2EAF}"/>
                </a:ext>
              </a:extLst>
            </p:cNvPr>
            <p:cNvSpPr/>
            <p:nvPr/>
          </p:nvSpPr>
          <p:spPr>
            <a:xfrm>
              <a:off x="6343560" y="3925076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0" y="3606"/>
                  </a:moveTo>
                  <a:lnTo>
                    <a:pt x="38519" y="25920"/>
                  </a:lnTo>
                  <a:lnTo>
                    <a:pt x="38519" y="18719"/>
                  </a:lnTo>
                  <a:lnTo>
                    <a:pt x="6121" y="0"/>
                  </a:lnTo>
                  <a:lnTo>
                    <a:pt x="0" y="360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2" name="object 295">
              <a:extLst>
                <a:ext uri="{FF2B5EF4-FFF2-40B4-BE49-F238E27FC236}">
                  <a16:creationId xmlns:a16="http://schemas.microsoft.com/office/drawing/2014/main" id="{B6EF7940-ED55-4D25-B762-A462C4202E98}"/>
                </a:ext>
              </a:extLst>
            </p:cNvPr>
            <p:cNvSpPr/>
            <p:nvPr/>
          </p:nvSpPr>
          <p:spPr>
            <a:xfrm>
              <a:off x="6297116" y="3898800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6121" y="0"/>
                  </a:moveTo>
                  <a:lnTo>
                    <a:pt x="0" y="3606"/>
                  </a:lnTo>
                  <a:lnTo>
                    <a:pt x="38519" y="25920"/>
                  </a:lnTo>
                  <a:lnTo>
                    <a:pt x="38519" y="17995"/>
                  </a:lnTo>
                  <a:lnTo>
                    <a:pt x="6121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3" name="object 296">
              <a:extLst>
                <a:ext uri="{FF2B5EF4-FFF2-40B4-BE49-F238E27FC236}">
                  <a16:creationId xmlns:a16="http://schemas.microsoft.com/office/drawing/2014/main" id="{0C567B2F-3E18-47DE-AC50-D5DFEEEFD3F7}"/>
                </a:ext>
              </a:extLst>
            </p:cNvPr>
            <p:cNvSpPr/>
            <p:nvPr/>
          </p:nvSpPr>
          <p:spPr>
            <a:xfrm>
              <a:off x="6297116" y="3898800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0" y="3606"/>
                  </a:moveTo>
                  <a:lnTo>
                    <a:pt x="38519" y="25920"/>
                  </a:lnTo>
                  <a:lnTo>
                    <a:pt x="38519" y="17995"/>
                  </a:lnTo>
                  <a:lnTo>
                    <a:pt x="6121" y="0"/>
                  </a:lnTo>
                  <a:lnTo>
                    <a:pt x="0" y="360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4" name="object 297">
              <a:extLst>
                <a:ext uri="{FF2B5EF4-FFF2-40B4-BE49-F238E27FC236}">
                  <a16:creationId xmlns:a16="http://schemas.microsoft.com/office/drawing/2014/main" id="{9E8A84E3-EBF0-4063-9020-AF9826F216BD}"/>
                </a:ext>
              </a:extLst>
            </p:cNvPr>
            <p:cNvSpPr/>
            <p:nvPr/>
          </p:nvSpPr>
          <p:spPr>
            <a:xfrm>
              <a:off x="6250685" y="3872524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6476" y="0"/>
                  </a:moveTo>
                  <a:lnTo>
                    <a:pt x="0" y="3594"/>
                  </a:lnTo>
                  <a:lnTo>
                    <a:pt x="38519" y="25552"/>
                  </a:lnTo>
                  <a:lnTo>
                    <a:pt x="38519" y="17995"/>
                  </a:lnTo>
                  <a:lnTo>
                    <a:pt x="6476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5" name="object 298">
              <a:extLst>
                <a:ext uri="{FF2B5EF4-FFF2-40B4-BE49-F238E27FC236}">
                  <a16:creationId xmlns:a16="http://schemas.microsoft.com/office/drawing/2014/main" id="{97F7A1F8-620C-4EDC-8B97-AE3309FF6913}"/>
                </a:ext>
              </a:extLst>
            </p:cNvPr>
            <p:cNvSpPr/>
            <p:nvPr/>
          </p:nvSpPr>
          <p:spPr>
            <a:xfrm>
              <a:off x="6250685" y="3872524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0" y="3594"/>
                  </a:moveTo>
                  <a:lnTo>
                    <a:pt x="38519" y="25552"/>
                  </a:lnTo>
                  <a:lnTo>
                    <a:pt x="38519" y="17995"/>
                  </a:lnTo>
                  <a:lnTo>
                    <a:pt x="6476" y="0"/>
                  </a:lnTo>
                  <a:lnTo>
                    <a:pt x="0" y="359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6" name="object 299">
              <a:extLst>
                <a:ext uri="{FF2B5EF4-FFF2-40B4-BE49-F238E27FC236}">
                  <a16:creationId xmlns:a16="http://schemas.microsoft.com/office/drawing/2014/main" id="{E8F92643-B817-4986-8EB6-158BABC55086}"/>
                </a:ext>
              </a:extLst>
            </p:cNvPr>
            <p:cNvSpPr/>
            <p:nvPr/>
          </p:nvSpPr>
          <p:spPr>
            <a:xfrm>
              <a:off x="6204241" y="3846247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5" h="25400">
                  <a:moveTo>
                    <a:pt x="6476" y="0"/>
                  </a:moveTo>
                  <a:lnTo>
                    <a:pt x="0" y="3238"/>
                  </a:lnTo>
                  <a:lnTo>
                    <a:pt x="38519" y="25196"/>
                  </a:lnTo>
                  <a:lnTo>
                    <a:pt x="38519" y="17995"/>
                  </a:lnTo>
                  <a:lnTo>
                    <a:pt x="6476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7" name="object 300">
              <a:extLst>
                <a:ext uri="{FF2B5EF4-FFF2-40B4-BE49-F238E27FC236}">
                  <a16:creationId xmlns:a16="http://schemas.microsoft.com/office/drawing/2014/main" id="{F0E68190-5732-42C4-8CA6-17B76C87BCBC}"/>
                </a:ext>
              </a:extLst>
            </p:cNvPr>
            <p:cNvSpPr/>
            <p:nvPr/>
          </p:nvSpPr>
          <p:spPr>
            <a:xfrm>
              <a:off x="6204241" y="3846247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5" h="25400">
                  <a:moveTo>
                    <a:pt x="0" y="3238"/>
                  </a:moveTo>
                  <a:lnTo>
                    <a:pt x="38519" y="25196"/>
                  </a:lnTo>
                  <a:lnTo>
                    <a:pt x="38519" y="17995"/>
                  </a:lnTo>
                  <a:lnTo>
                    <a:pt x="6476" y="0"/>
                  </a:lnTo>
                  <a:lnTo>
                    <a:pt x="0" y="323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08" name="object 301">
              <a:extLst>
                <a:ext uri="{FF2B5EF4-FFF2-40B4-BE49-F238E27FC236}">
                  <a16:creationId xmlns:a16="http://schemas.microsoft.com/office/drawing/2014/main" id="{262314F2-7A49-4FB3-AE26-0BE4492E9FE3}"/>
                </a:ext>
              </a:extLst>
            </p:cNvPr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6401193" y="3737231"/>
              <a:ext cx="154165" cy="104686"/>
            </a:xfrm>
            <a:prstGeom prst="rect">
              <a:avLst/>
            </a:prstGeom>
          </p:spPr>
        </p:pic>
        <p:sp>
          <p:nvSpPr>
            <p:cNvPr id="309" name="object 302">
              <a:extLst>
                <a:ext uri="{FF2B5EF4-FFF2-40B4-BE49-F238E27FC236}">
                  <a16:creationId xmlns:a16="http://schemas.microsoft.com/office/drawing/2014/main" id="{D4DC234A-23F4-4DA6-9933-7EFA66335D10}"/>
                </a:ext>
              </a:extLst>
            </p:cNvPr>
            <p:cNvSpPr/>
            <p:nvPr/>
          </p:nvSpPr>
          <p:spPr>
            <a:xfrm>
              <a:off x="6401155" y="3736799"/>
              <a:ext cx="154305" cy="106045"/>
            </a:xfrm>
            <a:custGeom>
              <a:avLst/>
              <a:gdLst/>
              <a:ahLst/>
              <a:cxnLst/>
              <a:rect l="l" t="t" r="r" b="b"/>
              <a:pathLst>
                <a:path w="154304" h="106045">
                  <a:moveTo>
                    <a:pt x="0" y="105841"/>
                  </a:moveTo>
                  <a:lnTo>
                    <a:pt x="154089" y="17284"/>
                  </a:lnTo>
                  <a:lnTo>
                    <a:pt x="154089" y="0"/>
                  </a:lnTo>
                  <a:lnTo>
                    <a:pt x="0" y="87477"/>
                  </a:lnTo>
                  <a:lnTo>
                    <a:pt x="0" y="105841"/>
                  </a:lnTo>
                  <a:close/>
                </a:path>
              </a:pathLst>
            </a:custGeom>
            <a:ln w="511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0" name="object 303">
              <a:extLst>
                <a:ext uri="{FF2B5EF4-FFF2-40B4-BE49-F238E27FC236}">
                  <a16:creationId xmlns:a16="http://schemas.microsoft.com/office/drawing/2014/main" id="{ED8E7F0F-722E-4F6E-B13D-977E11CF56F7}"/>
                </a:ext>
              </a:extLst>
            </p:cNvPr>
            <p:cNvSpPr/>
            <p:nvPr/>
          </p:nvSpPr>
          <p:spPr>
            <a:xfrm>
              <a:off x="6185153" y="3701518"/>
              <a:ext cx="216535" cy="141605"/>
            </a:xfrm>
            <a:custGeom>
              <a:avLst/>
              <a:gdLst/>
              <a:ahLst/>
              <a:cxnLst/>
              <a:rect l="l" t="t" r="r" b="b"/>
              <a:pathLst>
                <a:path w="216535" h="141604">
                  <a:moveTo>
                    <a:pt x="0" y="0"/>
                  </a:moveTo>
                  <a:lnTo>
                    <a:pt x="0" y="17640"/>
                  </a:lnTo>
                  <a:lnTo>
                    <a:pt x="216001" y="141122"/>
                  </a:lnTo>
                  <a:lnTo>
                    <a:pt x="216001" y="1227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1" name="object 304">
              <a:extLst>
                <a:ext uri="{FF2B5EF4-FFF2-40B4-BE49-F238E27FC236}">
                  <a16:creationId xmlns:a16="http://schemas.microsoft.com/office/drawing/2014/main" id="{B234E887-CA1B-40FA-983F-99D2203D10C9}"/>
                </a:ext>
              </a:extLst>
            </p:cNvPr>
            <p:cNvSpPr/>
            <p:nvPr/>
          </p:nvSpPr>
          <p:spPr>
            <a:xfrm>
              <a:off x="6185153" y="3701518"/>
              <a:ext cx="216535" cy="141605"/>
            </a:xfrm>
            <a:custGeom>
              <a:avLst/>
              <a:gdLst/>
              <a:ahLst/>
              <a:cxnLst/>
              <a:rect l="l" t="t" r="r" b="b"/>
              <a:pathLst>
                <a:path w="216535" h="141604">
                  <a:moveTo>
                    <a:pt x="0" y="17640"/>
                  </a:moveTo>
                  <a:lnTo>
                    <a:pt x="216001" y="141122"/>
                  </a:lnTo>
                  <a:lnTo>
                    <a:pt x="216001" y="122758"/>
                  </a:lnTo>
                  <a:lnTo>
                    <a:pt x="0" y="0"/>
                  </a:lnTo>
                  <a:lnTo>
                    <a:pt x="0" y="17640"/>
                  </a:lnTo>
                  <a:close/>
                </a:path>
              </a:pathLst>
            </a:custGeom>
            <a:ln w="51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2" name="object 305">
              <a:extLst>
                <a:ext uri="{FF2B5EF4-FFF2-40B4-BE49-F238E27FC236}">
                  <a16:creationId xmlns:a16="http://schemas.microsoft.com/office/drawing/2014/main" id="{A15E5AAE-D0B0-45FA-9471-991B75C14A6F}"/>
                </a:ext>
              </a:extLst>
            </p:cNvPr>
            <p:cNvSpPr/>
            <p:nvPr/>
          </p:nvSpPr>
          <p:spPr>
            <a:xfrm>
              <a:off x="6185153" y="3613317"/>
              <a:ext cx="370205" cy="488315"/>
            </a:xfrm>
            <a:custGeom>
              <a:avLst/>
              <a:gdLst/>
              <a:ahLst/>
              <a:cxnLst/>
              <a:rect l="l" t="t" r="r" b="b"/>
              <a:pathLst>
                <a:path w="370204" h="488314">
                  <a:moveTo>
                    <a:pt x="0" y="88201"/>
                  </a:moveTo>
                  <a:lnTo>
                    <a:pt x="0" y="364324"/>
                  </a:lnTo>
                  <a:lnTo>
                    <a:pt x="19088" y="375843"/>
                  </a:lnTo>
                  <a:lnTo>
                    <a:pt x="25565" y="371525"/>
                  </a:lnTo>
                  <a:lnTo>
                    <a:pt x="57607" y="390245"/>
                  </a:lnTo>
                  <a:lnTo>
                    <a:pt x="57607" y="397446"/>
                  </a:lnTo>
                  <a:lnTo>
                    <a:pt x="111963" y="428409"/>
                  </a:lnTo>
                  <a:lnTo>
                    <a:pt x="118084" y="424802"/>
                  </a:lnTo>
                  <a:lnTo>
                    <a:pt x="150482" y="442810"/>
                  </a:lnTo>
                  <a:lnTo>
                    <a:pt x="150482" y="449999"/>
                  </a:lnTo>
                  <a:lnTo>
                    <a:pt x="216001" y="487806"/>
                  </a:lnTo>
                  <a:lnTo>
                    <a:pt x="369011" y="397802"/>
                  </a:lnTo>
                  <a:lnTo>
                    <a:pt x="370090" y="123482"/>
                  </a:lnTo>
                  <a:lnTo>
                    <a:pt x="154089" y="0"/>
                  </a:lnTo>
                  <a:lnTo>
                    <a:pt x="0" y="88201"/>
                  </a:lnTo>
                  <a:close/>
                </a:path>
              </a:pathLst>
            </a:custGeom>
            <a:ln w="103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13" name="object 306">
              <a:extLst>
                <a:ext uri="{FF2B5EF4-FFF2-40B4-BE49-F238E27FC236}">
                  <a16:creationId xmlns:a16="http://schemas.microsoft.com/office/drawing/2014/main" id="{E8B9D801-6942-4882-BA34-F0732D03D350}"/>
                </a:ext>
              </a:extLst>
            </p:cNvPr>
            <p:cNvPicPr/>
            <p:nvPr/>
          </p:nvPicPr>
          <p:blipFill>
            <a:blip r:embed="rId36" cstate="print"/>
            <a:stretch>
              <a:fillRect/>
            </a:stretch>
          </p:blipFill>
          <p:spPr>
            <a:xfrm>
              <a:off x="7029754" y="3508618"/>
              <a:ext cx="203365" cy="363905"/>
            </a:xfrm>
            <a:prstGeom prst="rect">
              <a:avLst/>
            </a:prstGeom>
          </p:spPr>
        </p:pic>
        <p:sp>
          <p:nvSpPr>
            <p:cNvPr id="314" name="object 307">
              <a:extLst>
                <a:ext uri="{FF2B5EF4-FFF2-40B4-BE49-F238E27FC236}">
                  <a16:creationId xmlns:a16="http://schemas.microsoft.com/office/drawing/2014/main" id="{6D33A6EE-964E-4FC0-A6FB-2644D39C10E6}"/>
                </a:ext>
              </a:extLst>
            </p:cNvPr>
            <p:cNvSpPr/>
            <p:nvPr/>
          </p:nvSpPr>
          <p:spPr>
            <a:xfrm>
              <a:off x="7029716" y="3508199"/>
              <a:ext cx="154305" cy="364490"/>
            </a:xfrm>
            <a:custGeom>
              <a:avLst/>
              <a:gdLst/>
              <a:ahLst/>
              <a:cxnLst/>
              <a:rect l="l" t="t" r="r" b="b"/>
              <a:pathLst>
                <a:path w="154304" h="364489">
                  <a:moveTo>
                    <a:pt x="0" y="364324"/>
                  </a:moveTo>
                  <a:lnTo>
                    <a:pt x="153009" y="274320"/>
                  </a:lnTo>
                  <a:lnTo>
                    <a:pt x="154089" y="0"/>
                  </a:lnTo>
                  <a:lnTo>
                    <a:pt x="0" y="87477"/>
                  </a:lnTo>
                  <a:lnTo>
                    <a:pt x="0" y="364324"/>
                  </a:lnTo>
                  <a:close/>
                </a:path>
              </a:pathLst>
            </a:custGeom>
            <a:ln w="511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15" name="object 308">
              <a:extLst>
                <a:ext uri="{FF2B5EF4-FFF2-40B4-BE49-F238E27FC236}">
                  <a16:creationId xmlns:a16="http://schemas.microsoft.com/office/drawing/2014/main" id="{ED770758-ED79-4944-B112-EF348D958EF9}"/>
                </a:ext>
              </a:extLst>
            </p:cNvPr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6813600" y="3473490"/>
              <a:ext cx="215557" cy="398538"/>
            </a:xfrm>
            <a:prstGeom prst="rect">
              <a:avLst/>
            </a:prstGeom>
          </p:spPr>
        </p:pic>
        <p:sp>
          <p:nvSpPr>
            <p:cNvPr id="316" name="object 309">
              <a:extLst>
                <a:ext uri="{FF2B5EF4-FFF2-40B4-BE49-F238E27FC236}">
                  <a16:creationId xmlns:a16="http://schemas.microsoft.com/office/drawing/2014/main" id="{0814CF78-C9E1-4EC9-98EF-06B6C4999F9F}"/>
                </a:ext>
              </a:extLst>
            </p:cNvPr>
            <p:cNvSpPr/>
            <p:nvPr/>
          </p:nvSpPr>
          <p:spPr>
            <a:xfrm>
              <a:off x="6813714" y="3472918"/>
              <a:ext cx="216535" cy="400050"/>
            </a:xfrm>
            <a:custGeom>
              <a:avLst/>
              <a:gdLst/>
              <a:ahLst/>
              <a:cxnLst/>
              <a:rect l="l" t="t" r="r" b="b"/>
              <a:pathLst>
                <a:path w="216534" h="400050">
                  <a:moveTo>
                    <a:pt x="0" y="276123"/>
                  </a:moveTo>
                  <a:lnTo>
                    <a:pt x="0" y="0"/>
                  </a:lnTo>
                  <a:lnTo>
                    <a:pt x="216001" y="122758"/>
                  </a:lnTo>
                  <a:lnTo>
                    <a:pt x="216001" y="399605"/>
                  </a:lnTo>
                  <a:lnTo>
                    <a:pt x="150482" y="361797"/>
                  </a:lnTo>
                  <a:lnTo>
                    <a:pt x="150482" y="354609"/>
                  </a:lnTo>
                  <a:lnTo>
                    <a:pt x="118084" y="336600"/>
                  </a:lnTo>
                  <a:lnTo>
                    <a:pt x="111963" y="340207"/>
                  </a:lnTo>
                  <a:lnTo>
                    <a:pt x="57607" y="309245"/>
                  </a:lnTo>
                  <a:lnTo>
                    <a:pt x="57607" y="302044"/>
                  </a:lnTo>
                  <a:lnTo>
                    <a:pt x="25565" y="283324"/>
                  </a:lnTo>
                  <a:lnTo>
                    <a:pt x="19088" y="287642"/>
                  </a:lnTo>
                  <a:lnTo>
                    <a:pt x="0" y="276123"/>
                  </a:lnTo>
                  <a:close/>
                </a:path>
              </a:pathLst>
            </a:custGeom>
            <a:ln w="51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7" name="object 310">
              <a:extLst>
                <a:ext uri="{FF2B5EF4-FFF2-40B4-BE49-F238E27FC236}">
                  <a16:creationId xmlns:a16="http://schemas.microsoft.com/office/drawing/2014/main" id="{4F428060-5AD0-46C4-97AE-C49C5407AA12}"/>
                </a:ext>
              </a:extLst>
            </p:cNvPr>
            <p:cNvSpPr/>
            <p:nvPr/>
          </p:nvSpPr>
          <p:spPr>
            <a:xfrm>
              <a:off x="6813003" y="3384005"/>
              <a:ext cx="372110" cy="1270"/>
            </a:xfrm>
            <a:custGeom>
              <a:avLst/>
              <a:gdLst/>
              <a:ahLst/>
              <a:cxnLst/>
              <a:rect l="l" t="t" r="r" b="b"/>
              <a:pathLst>
                <a:path w="372109" h="1270">
                  <a:moveTo>
                    <a:pt x="371881" y="0"/>
                  </a:moveTo>
                  <a:lnTo>
                    <a:pt x="0" y="0"/>
                  </a:lnTo>
                  <a:lnTo>
                    <a:pt x="0" y="711"/>
                  </a:lnTo>
                  <a:lnTo>
                    <a:pt x="371881" y="711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8" name="object 311">
              <a:extLst>
                <a:ext uri="{FF2B5EF4-FFF2-40B4-BE49-F238E27FC236}">
                  <a16:creationId xmlns:a16="http://schemas.microsoft.com/office/drawing/2014/main" id="{1CA5028E-6912-41A7-B61E-3318479B1EF2}"/>
                </a:ext>
              </a:extLst>
            </p:cNvPr>
            <p:cNvSpPr/>
            <p:nvPr/>
          </p:nvSpPr>
          <p:spPr>
            <a:xfrm>
              <a:off x="6813003" y="3384717"/>
              <a:ext cx="372110" cy="10160"/>
            </a:xfrm>
            <a:custGeom>
              <a:avLst/>
              <a:gdLst/>
              <a:ahLst/>
              <a:cxnLst/>
              <a:rect l="l" t="t" r="r" b="b"/>
              <a:pathLst>
                <a:path w="372109" h="10160">
                  <a:moveTo>
                    <a:pt x="371881" y="0"/>
                  </a:moveTo>
                  <a:lnTo>
                    <a:pt x="0" y="0"/>
                  </a:lnTo>
                  <a:lnTo>
                    <a:pt x="0" y="9728"/>
                  </a:lnTo>
                  <a:lnTo>
                    <a:pt x="371881" y="9728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DCDC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9" name="object 312">
              <a:extLst>
                <a:ext uri="{FF2B5EF4-FFF2-40B4-BE49-F238E27FC236}">
                  <a16:creationId xmlns:a16="http://schemas.microsoft.com/office/drawing/2014/main" id="{89860576-2D91-4864-BF7A-1AFA45E90AE2}"/>
                </a:ext>
              </a:extLst>
            </p:cNvPr>
            <p:cNvSpPr/>
            <p:nvPr/>
          </p:nvSpPr>
          <p:spPr>
            <a:xfrm>
              <a:off x="6813003" y="3394445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09" h="13335">
                  <a:moveTo>
                    <a:pt x="371881" y="0"/>
                  </a:moveTo>
                  <a:lnTo>
                    <a:pt x="0" y="0"/>
                  </a:lnTo>
                  <a:lnTo>
                    <a:pt x="0" y="12954"/>
                  </a:lnTo>
                  <a:lnTo>
                    <a:pt x="371881" y="12954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DEDE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0" name="object 313">
              <a:extLst>
                <a:ext uri="{FF2B5EF4-FFF2-40B4-BE49-F238E27FC236}">
                  <a16:creationId xmlns:a16="http://schemas.microsoft.com/office/drawing/2014/main" id="{64B5740E-1AC7-4333-84AD-BCD5BA3E2C13}"/>
                </a:ext>
              </a:extLst>
            </p:cNvPr>
            <p:cNvSpPr/>
            <p:nvPr/>
          </p:nvSpPr>
          <p:spPr>
            <a:xfrm>
              <a:off x="6813003" y="3407399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09" h="13335">
                  <a:moveTo>
                    <a:pt x="371881" y="0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371881" y="13322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1" name="object 314">
              <a:extLst>
                <a:ext uri="{FF2B5EF4-FFF2-40B4-BE49-F238E27FC236}">
                  <a16:creationId xmlns:a16="http://schemas.microsoft.com/office/drawing/2014/main" id="{4A9C4EAC-715D-41FC-83D8-E529F91456EE}"/>
                </a:ext>
              </a:extLst>
            </p:cNvPr>
            <p:cNvSpPr/>
            <p:nvPr/>
          </p:nvSpPr>
          <p:spPr>
            <a:xfrm>
              <a:off x="6813003" y="3420721"/>
              <a:ext cx="372110" cy="10160"/>
            </a:xfrm>
            <a:custGeom>
              <a:avLst/>
              <a:gdLst/>
              <a:ahLst/>
              <a:cxnLst/>
              <a:rect l="l" t="t" r="r" b="b"/>
              <a:pathLst>
                <a:path w="372109" h="10160">
                  <a:moveTo>
                    <a:pt x="371881" y="0"/>
                  </a:moveTo>
                  <a:lnTo>
                    <a:pt x="0" y="0"/>
                  </a:lnTo>
                  <a:lnTo>
                    <a:pt x="0" y="9715"/>
                  </a:lnTo>
                  <a:lnTo>
                    <a:pt x="371881" y="9715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2E2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2" name="object 315">
              <a:extLst>
                <a:ext uri="{FF2B5EF4-FFF2-40B4-BE49-F238E27FC236}">
                  <a16:creationId xmlns:a16="http://schemas.microsoft.com/office/drawing/2014/main" id="{42FDA8C9-6EAC-4FD9-8887-9B91ABC8301B}"/>
                </a:ext>
              </a:extLst>
            </p:cNvPr>
            <p:cNvSpPr/>
            <p:nvPr/>
          </p:nvSpPr>
          <p:spPr>
            <a:xfrm>
              <a:off x="6813003" y="3430437"/>
              <a:ext cx="372110" cy="10795"/>
            </a:xfrm>
            <a:custGeom>
              <a:avLst/>
              <a:gdLst/>
              <a:ahLst/>
              <a:cxnLst/>
              <a:rect l="l" t="t" r="r" b="b"/>
              <a:pathLst>
                <a:path w="372109" h="10795">
                  <a:moveTo>
                    <a:pt x="371881" y="0"/>
                  </a:moveTo>
                  <a:lnTo>
                    <a:pt x="0" y="0"/>
                  </a:lnTo>
                  <a:lnTo>
                    <a:pt x="0" y="10439"/>
                  </a:lnTo>
                  <a:lnTo>
                    <a:pt x="371881" y="10439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4E4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3" name="object 316">
              <a:extLst>
                <a:ext uri="{FF2B5EF4-FFF2-40B4-BE49-F238E27FC236}">
                  <a16:creationId xmlns:a16="http://schemas.microsoft.com/office/drawing/2014/main" id="{6D928403-4285-4B92-A2B9-694861F34555}"/>
                </a:ext>
              </a:extLst>
            </p:cNvPr>
            <p:cNvSpPr/>
            <p:nvPr/>
          </p:nvSpPr>
          <p:spPr>
            <a:xfrm>
              <a:off x="6813003" y="3440876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09" h="13335">
                  <a:moveTo>
                    <a:pt x="371881" y="0"/>
                  </a:moveTo>
                  <a:lnTo>
                    <a:pt x="0" y="0"/>
                  </a:lnTo>
                  <a:lnTo>
                    <a:pt x="0" y="12966"/>
                  </a:lnTo>
                  <a:lnTo>
                    <a:pt x="371881" y="12966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6E6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4" name="object 317">
              <a:extLst>
                <a:ext uri="{FF2B5EF4-FFF2-40B4-BE49-F238E27FC236}">
                  <a16:creationId xmlns:a16="http://schemas.microsoft.com/office/drawing/2014/main" id="{6CD592B0-558F-4BA9-B797-78A2FA5BC3A6}"/>
                </a:ext>
              </a:extLst>
            </p:cNvPr>
            <p:cNvSpPr/>
            <p:nvPr/>
          </p:nvSpPr>
          <p:spPr>
            <a:xfrm>
              <a:off x="6813003" y="3453843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09" h="13335">
                  <a:moveTo>
                    <a:pt x="371881" y="0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371881" y="13322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8E8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5" name="object 318">
              <a:extLst>
                <a:ext uri="{FF2B5EF4-FFF2-40B4-BE49-F238E27FC236}">
                  <a16:creationId xmlns:a16="http://schemas.microsoft.com/office/drawing/2014/main" id="{46C3F5AD-733D-4A25-B391-042A653C40C3}"/>
                </a:ext>
              </a:extLst>
            </p:cNvPr>
            <p:cNvSpPr/>
            <p:nvPr/>
          </p:nvSpPr>
          <p:spPr>
            <a:xfrm>
              <a:off x="6813003" y="3467165"/>
              <a:ext cx="372110" cy="13970"/>
            </a:xfrm>
            <a:custGeom>
              <a:avLst/>
              <a:gdLst/>
              <a:ahLst/>
              <a:cxnLst/>
              <a:rect l="l" t="t" r="r" b="b"/>
              <a:pathLst>
                <a:path w="372109" h="13970">
                  <a:moveTo>
                    <a:pt x="371881" y="0"/>
                  </a:moveTo>
                  <a:lnTo>
                    <a:pt x="0" y="0"/>
                  </a:lnTo>
                  <a:lnTo>
                    <a:pt x="0" y="13677"/>
                  </a:lnTo>
                  <a:lnTo>
                    <a:pt x="371881" y="13677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AEA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6" name="object 319">
              <a:extLst>
                <a:ext uri="{FF2B5EF4-FFF2-40B4-BE49-F238E27FC236}">
                  <a16:creationId xmlns:a16="http://schemas.microsoft.com/office/drawing/2014/main" id="{43AC80E1-DD53-417F-8450-7D76E4F90B60}"/>
                </a:ext>
              </a:extLst>
            </p:cNvPr>
            <p:cNvSpPr/>
            <p:nvPr/>
          </p:nvSpPr>
          <p:spPr>
            <a:xfrm>
              <a:off x="6813003" y="3480843"/>
              <a:ext cx="372110" cy="12700"/>
            </a:xfrm>
            <a:custGeom>
              <a:avLst/>
              <a:gdLst/>
              <a:ahLst/>
              <a:cxnLst/>
              <a:rect l="l" t="t" r="r" b="b"/>
              <a:pathLst>
                <a:path w="372109" h="12700">
                  <a:moveTo>
                    <a:pt x="371881" y="0"/>
                  </a:moveTo>
                  <a:lnTo>
                    <a:pt x="0" y="0"/>
                  </a:lnTo>
                  <a:lnTo>
                    <a:pt x="0" y="12598"/>
                  </a:lnTo>
                  <a:lnTo>
                    <a:pt x="371881" y="12598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CEC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7" name="object 320">
              <a:extLst>
                <a:ext uri="{FF2B5EF4-FFF2-40B4-BE49-F238E27FC236}">
                  <a16:creationId xmlns:a16="http://schemas.microsoft.com/office/drawing/2014/main" id="{21DB8424-9EB4-4106-874E-E9128890C64F}"/>
                </a:ext>
              </a:extLst>
            </p:cNvPr>
            <p:cNvSpPr/>
            <p:nvPr/>
          </p:nvSpPr>
          <p:spPr>
            <a:xfrm>
              <a:off x="6813003" y="3493441"/>
              <a:ext cx="372110" cy="13970"/>
            </a:xfrm>
            <a:custGeom>
              <a:avLst/>
              <a:gdLst/>
              <a:ahLst/>
              <a:cxnLst/>
              <a:rect l="l" t="t" r="r" b="b"/>
              <a:pathLst>
                <a:path w="372109" h="13970">
                  <a:moveTo>
                    <a:pt x="371881" y="0"/>
                  </a:moveTo>
                  <a:lnTo>
                    <a:pt x="0" y="0"/>
                  </a:lnTo>
                  <a:lnTo>
                    <a:pt x="0" y="13677"/>
                  </a:lnTo>
                  <a:lnTo>
                    <a:pt x="371881" y="13677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EEE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8" name="object 321">
              <a:extLst>
                <a:ext uri="{FF2B5EF4-FFF2-40B4-BE49-F238E27FC236}">
                  <a16:creationId xmlns:a16="http://schemas.microsoft.com/office/drawing/2014/main" id="{4C3BAF18-1059-4CDF-B58F-2DC637BC99D4}"/>
                </a:ext>
              </a:extLst>
            </p:cNvPr>
            <p:cNvSpPr/>
            <p:nvPr/>
          </p:nvSpPr>
          <p:spPr>
            <a:xfrm>
              <a:off x="6813003" y="3507119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09" h="13335">
                  <a:moveTo>
                    <a:pt x="371881" y="0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371881" y="13322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0F0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9" name="object 322">
              <a:extLst>
                <a:ext uri="{FF2B5EF4-FFF2-40B4-BE49-F238E27FC236}">
                  <a16:creationId xmlns:a16="http://schemas.microsoft.com/office/drawing/2014/main" id="{54594A28-C198-4E96-A3B0-51D474D267B4}"/>
                </a:ext>
              </a:extLst>
            </p:cNvPr>
            <p:cNvSpPr/>
            <p:nvPr/>
          </p:nvSpPr>
          <p:spPr>
            <a:xfrm>
              <a:off x="6813003" y="3520442"/>
              <a:ext cx="372110" cy="12065"/>
            </a:xfrm>
            <a:custGeom>
              <a:avLst/>
              <a:gdLst/>
              <a:ahLst/>
              <a:cxnLst/>
              <a:rect l="l" t="t" r="r" b="b"/>
              <a:pathLst>
                <a:path w="372109" h="12064">
                  <a:moveTo>
                    <a:pt x="371881" y="0"/>
                  </a:moveTo>
                  <a:lnTo>
                    <a:pt x="0" y="0"/>
                  </a:lnTo>
                  <a:lnTo>
                    <a:pt x="0" y="11874"/>
                  </a:lnTo>
                  <a:lnTo>
                    <a:pt x="371881" y="11874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2F2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0" name="object 323">
              <a:extLst>
                <a:ext uri="{FF2B5EF4-FFF2-40B4-BE49-F238E27FC236}">
                  <a16:creationId xmlns:a16="http://schemas.microsoft.com/office/drawing/2014/main" id="{B823708F-E24F-4D70-8726-9168EEA2C92E}"/>
                </a:ext>
              </a:extLst>
            </p:cNvPr>
            <p:cNvSpPr/>
            <p:nvPr/>
          </p:nvSpPr>
          <p:spPr>
            <a:xfrm>
              <a:off x="6813003" y="3532316"/>
              <a:ext cx="372110" cy="9525"/>
            </a:xfrm>
            <a:custGeom>
              <a:avLst/>
              <a:gdLst/>
              <a:ahLst/>
              <a:cxnLst/>
              <a:rect l="l" t="t" r="r" b="b"/>
              <a:pathLst>
                <a:path w="372109" h="9525">
                  <a:moveTo>
                    <a:pt x="371881" y="0"/>
                  </a:moveTo>
                  <a:lnTo>
                    <a:pt x="0" y="0"/>
                  </a:lnTo>
                  <a:lnTo>
                    <a:pt x="0" y="9359"/>
                  </a:lnTo>
                  <a:lnTo>
                    <a:pt x="371881" y="9359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4F4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1" name="object 324">
              <a:extLst>
                <a:ext uri="{FF2B5EF4-FFF2-40B4-BE49-F238E27FC236}">
                  <a16:creationId xmlns:a16="http://schemas.microsoft.com/office/drawing/2014/main" id="{ABF28F31-E0EE-4F1C-8537-A290D2B3FCE9}"/>
                </a:ext>
              </a:extLst>
            </p:cNvPr>
            <p:cNvSpPr/>
            <p:nvPr/>
          </p:nvSpPr>
          <p:spPr>
            <a:xfrm>
              <a:off x="6813003" y="3541676"/>
              <a:ext cx="372110" cy="12065"/>
            </a:xfrm>
            <a:custGeom>
              <a:avLst/>
              <a:gdLst/>
              <a:ahLst/>
              <a:cxnLst/>
              <a:rect l="l" t="t" r="r" b="b"/>
              <a:pathLst>
                <a:path w="372109" h="12064">
                  <a:moveTo>
                    <a:pt x="371881" y="0"/>
                  </a:moveTo>
                  <a:lnTo>
                    <a:pt x="0" y="0"/>
                  </a:lnTo>
                  <a:lnTo>
                    <a:pt x="0" y="11887"/>
                  </a:lnTo>
                  <a:lnTo>
                    <a:pt x="371881" y="11887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6F6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2" name="object 325">
              <a:extLst>
                <a:ext uri="{FF2B5EF4-FFF2-40B4-BE49-F238E27FC236}">
                  <a16:creationId xmlns:a16="http://schemas.microsoft.com/office/drawing/2014/main" id="{E754EAF5-5C66-4E3B-899E-3E06C813DA70}"/>
                </a:ext>
              </a:extLst>
            </p:cNvPr>
            <p:cNvSpPr/>
            <p:nvPr/>
          </p:nvSpPr>
          <p:spPr>
            <a:xfrm>
              <a:off x="6813003" y="3553563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09" h="13335">
                  <a:moveTo>
                    <a:pt x="371881" y="0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371881" y="13322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8F8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3" name="object 326">
              <a:extLst>
                <a:ext uri="{FF2B5EF4-FFF2-40B4-BE49-F238E27FC236}">
                  <a16:creationId xmlns:a16="http://schemas.microsoft.com/office/drawing/2014/main" id="{5786EDAE-0C42-42A2-A822-1A2D7296E52D}"/>
                </a:ext>
              </a:extLst>
            </p:cNvPr>
            <p:cNvSpPr/>
            <p:nvPr/>
          </p:nvSpPr>
          <p:spPr>
            <a:xfrm>
              <a:off x="6813003" y="3566885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09" h="13335">
                  <a:moveTo>
                    <a:pt x="371881" y="0"/>
                  </a:moveTo>
                  <a:lnTo>
                    <a:pt x="0" y="0"/>
                  </a:lnTo>
                  <a:lnTo>
                    <a:pt x="0" y="12953"/>
                  </a:lnTo>
                  <a:lnTo>
                    <a:pt x="371881" y="12953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4" name="object 327">
              <a:extLst>
                <a:ext uri="{FF2B5EF4-FFF2-40B4-BE49-F238E27FC236}">
                  <a16:creationId xmlns:a16="http://schemas.microsoft.com/office/drawing/2014/main" id="{2B101216-AA6B-4BDF-8E1D-1AAFAF3F705D}"/>
                </a:ext>
              </a:extLst>
            </p:cNvPr>
            <p:cNvSpPr/>
            <p:nvPr/>
          </p:nvSpPr>
          <p:spPr>
            <a:xfrm>
              <a:off x="6813003" y="3579839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09" h="13335">
                  <a:moveTo>
                    <a:pt x="371881" y="0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371881" y="13322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CFCF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5" name="object 328">
              <a:extLst>
                <a:ext uri="{FF2B5EF4-FFF2-40B4-BE49-F238E27FC236}">
                  <a16:creationId xmlns:a16="http://schemas.microsoft.com/office/drawing/2014/main" id="{A544A7CB-D370-4E10-A085-F176E141C9F3}"/>
                </a:ext>
              </a:extLst>
            </p:cNvPr>
            <p:cNvSpPr/>
            <p:nvPr/>
          </p:nvSpPr>
          <p:spPr>
            <a:xfrm>
              <a:off x="6813003" y="3593162"/>
              <a:ext cx="372110" cy="3810"/>
            </a:xfrm>
            <a:custGeom>
              <a:avLst/>
              <a:gdLst/>
              <a:ahLst/>
              <a:cxnLst/>
              <a:rect l="l" t="t" r="r" b="b"/>
              <a:pathLst>
                <a:path w="372109" h="3810">
                  <a:moveTo>
                    <a:pt x="371881" y="0"/>
                  </a:moveTo>
                  <a:lnTo>
                    <a:pt x="0" y="0"/>
                  </a:lnTo>
                  <a:lnTo>
                    <a:pt x="0" y="3594"/>
                  </a:lnTo>
                  <a:lnTo>
                    <a:pt x="371881" y="3594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6" name="object 329">
              <a:extLst>
                <a:ext uri="{FF2B5EF4-FFF2-40B4-BE49-F238E27FC236}">
                  <a16:creationId xmlns:a16="http://schemas.microsoft.com/office/drawing/2014/main" id="{8F3ED116-EAD9-4A41-A605-83A44B052C80}"/>
                </a:ext>
              </a:extLst>
            </p:cNvPr>
            <p:cNvSpPr/>
            <p:nvPr/>
          </p:nvSpPr>
          <p:spPr>
            <a:xfrm>
              <a:off x="6813714" y="3384717"/>
              <a:ext cx="370205" cy="211454"/>
            </a:xfrm>
            <a:custGeom>
              <a:avLst/>
              <a:gdLst/>
              <a:ahLst/>
              <a:cxnLst/>
              <a:rect l="l" t="t" r="r" b="b"/>
              <a:pathLst>
                <a:path w="370204" h="211454">
                  <a:moveTo>
                    <a:pt x="0" y="88201"/>
                  </a:moveTo>
                  <a:lnTo>
                    <a:pt x="216001" y="210959"/>
                  </a:lnTo>
                  <a:lnTo>
                    <a:pt x="370090" y="123482"/>
                  </a:lnTo>
                  <a:lnTo>
                    <a:pt x="154089" y="0"/>
                  </a:lnTo>
                  <a:lnTo>
                    <a:pt x="0" y="88201"/>
                  </a:lnTo>
                  <a:close/>
                </a:path>
              </a:pathLst>
            </a:custGeom>
            <a:ln w="511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37" name="object 330">
              <a:extLst>
                <a:ext uri="{FF2B5EF4-FFF2-40B4-BE49-F238E27FC236}">
                  <a16:creationId xmlns:a16="http://schemas.microsoft.com/office/drawing/2014/main" id="{3195C7A2-F79F-4453-8DC7-45700DA625BE}"/>
                </a:ext>
              </a:extLst>
            </p:cNvPr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6839419" y="3678963"/>
              <a:ext cx="31991" cy="95516"/>
            </a:xfrm>
            <a:prstGeom prst="rect">
              <a:avLst/>
            </a:prstGeom>
          </p:spPr>
        </p:pic>
        <p:pic>
          <p:nvPicPr>
            <p:cNvPr id="338" name="object 331">
              <a:extLst>
                <a:ext uri="{FF2B5EF4-FFF2-40B4-BE49-F238E27FC236}">
                  <a16:creationId xmlns:a16="http://schemas.microsoft.com/office/drawing/2014/main" id="{825F3382-010A-44B1-AD55-CB9E7C2CE825}"/>
                </a:ext>
              </a:extLst>
            </p:cNvPr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6838506" y="3676983"/>
              <a:ext cx="78827" cy="98752"/>
            </a:xfrm>
            <a:prstGeom prst="rect">
              <a:avLst/>
            </a:prstGeom>
          </p:spPr>
        </p:pic>
        <p:pic>
          <p:nvPicPr>
            <p:cNvPr id="339" name="object 332">
              <a:extLst>
                <a:ext uri="{FF2B5EF4-FFF2-40B4-BE49-F238E27FC236}">
                  <a16:creationId xmlns:a16="http://schemas.microsoft.com/office/drawing/2014/main" id="{FFBF4D19-8E28-4C0C-99D6-B3BBDCE3D870}"/>
                </a:ext>
              </a:extLst>
            </p:cNvPr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6885000" y="3703677"/>
              <a:ext cx="33121" cy="65519"/>
            </a:xfrm>
            <a:prstGeom prst="rect">
              <a:avLst/>
            </a:prstGeom>
          </p:spPr>
        </p:pic>
        <p:pic>
          <p:nvPicPr>
            <p:cNvPr id="340" name="object 333">
              <a:extLst>
                <a:ext uri="{FF2B5EF4-FFF2-40B4-BE49-F238E27FC236}">
                  <a16:creationId xmlns:a16="http://schemas.microsoft.com/office/drawing/2014/main" id="{D952F465-A7D3-432C-AACA-9F3C655FECAA}"/>
                </a:ext>
              </a:extLst>
            </p:cNvPr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6884950" y="3703272"/>
              <a:ext cx="78776" cy="124331"/>
            </a:xfrm>
            <a:prstGeom prst="rect">
              <a:avLst/>
            </a:prstGeom>
          </p:spPr>
        </p:pic>
        <p:pic>
          <p:nvPicPr>
            <p:cNvPr id="341" name="object 334">
              <a:extLst>
                <a:ext uri="{FF2B5EF4-FFF2-40B4-BE49-F238E27FC236}">
                  <a16:creationId xmlns:a16="http://schemas.microsoft.com/office/drawing/2014/main" id="{6029430B-A7C0-4B2A-A358-7C5335794B07}"/>
                </a:ext>
              </a:extLst>
            </p:cNvPr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6931443" y="3729966"/>
              <a:ext cx="33121" cy="98272"/>
            </a:xfrm>
            <a:prstGeom prst="rect">
              <a:avLst/>
            </a:prstGeom>
          </p:spPr>
        </p:pic>
        <p:pic>
          <p:nvPicPr>
            <p:cNvPr id="342" name="object 335">
              <a:extLst>
                <a:ext uri="{FF2B5EF4-FFF2-40B4-BE49-F238E27FC236}">
                  <a16:creationId xmlns:a16="http://schemas.microsoft.com/office/drawing/2014/main" id="{50430DE2-03AA-4B44-813D-6F2E56B02838}"/>
                </a:ext>
              </a:extLst>
            </p:cNvPr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6931026" y="3729904"/>
              <a:ext cx="79094" cy="98396"/>
            </a:xfrm>
            <a:prstGeom prst="rect">
              <a:avLst/>
            </a:prstGeom>
          </p:spPr>
        </p:pic>
        <p:pic>
          <p:nvPicPr>
            <p:cNvPr id="343" name="object 336">
              <a:extLst>
                <a:ext uri="{FF2B5EF4-FFF2-40B4-BE49-F238E27FC236}">
                  <a16:creationId xmlns:a16="http://schemas.microsoft.com/office/drawing/2014/main" id="{AA9573FB-5326-4AFB-8B2D-EEFE4DFABBA3}"/>
                </a:ext>
              </a:extLst>
            </p:cNvPr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6977519" y="3756243"/>
              <a:ext cx="33477" cy="65519"/>
            </a:xfrm>
            <a:prstGeom prst="rect">
              <a:avLst/>
            </a:prstGeom>
          </p:spPr>
        </p:pic>
        <p:sp>
          <p:nvSpPr>
            <p:cNvPr id="344" name="object 337">
              <a:extLst>
                <a:ext uri="{FF2B5EF4-FFF2-40B4-BE49-F238E27FC236}">
                  <a16:creationId xmlns:a16="http://schemas.microsoft.com/office/drawing/2014/main" id="{51312804-32C0-4388-9E7C-B917DA7A265B}"/>
                </a:ext>
              </a:extLst>
            </p:cNvPr>
            <p:cNvSpPr/>
            <p:nvPr/>
          </p:nvSpPr>
          <p:spPr>
            <a:xfrm>
              <a:off x="6978243" y="3757322"/>
              <a:ext cx="33020" cy="64135"/>
            </a:xfrm>
            <a:custGeom>
              <a:avLst/>
              <a:gdLst/>
              <a:ahLst/>
              <a:cxnLst/>
              <a:rect l="l" t="t" r="r" b="b"/>
              <a:pathLst>
                <a:path w="33020" h="64135">
                  <a:moveTo>
                    <a:pt x="0" y="46075"/>
                  </a:moveTo>
                  <a:lnTo>
                    <a:pt x="32397" y="64084"/>
                  </a:lnTo>
                  <a:lnTo>
                    <a:pt x="32397" y="17995"/>
                  </a:lnTo>
                  <a:lnTo>
                    <a:pt x="0" y="0"/>
                  </a:lnTo>
                  <a:lnTo>
                    <a:pt x="0" y="4607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45" name="object 338">
              <a:extLst>
                <a:ext uri="{FF2B5EF4-FFF2-40B4-BE49-F238E27FC236}">
                  <a16:creationId xmlns:a16="http://schemas.microsoft.com/office/drawing/2014/main" id="{DB2F0F44-BEA4-43A4-B17A-AAE042FACEE0}"/>
                </a:ext>
              </a:extLst>
            </p:cNvPr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6978725" y="3651087"/>
              <a:ext cx="31394" cy="63474"/>
            </a:xfrm>
            <a:prstGeom prst="rect">
              <a:avLst/>
            </a:prstGeom>
          </p:spPr>
        </p:pic>
        <p:pic>
          <p:nvPicPr>
            <p:cNvPr id="346" name="object 339">
              <a:extLst>
                <a:ext uri="{FF2B5EF4-FFF2-40B4-BE49-F238E27FC236}">
                  <a16:creationId xmlns:a16="http://schemas.microsoft.com/office/drawing/2014/main" id="{78938065-370A-49FC-A9EF-CAB8CD3A98EA}"/>
                </a:ext>
              </a:extLst>
            </p:cNvPr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6977519" y="3649677"/>
              <a:ext cx="33477" cy="65163"/>
            </a:xfrm>
            <a:prstGeom prst="rect">
              <a:avLst/>
            </a:prstGeom>
          </p:spPr>
        </p:pic>
        <p:pic>
          <p:nvPicPr>
            <p:cNvPr id="347" name="object 340">
              <a:extLst>
                <a:ext uri="{FF2B5EF4-FFF2-40B4-BE49-F238E27FC236}">
                  <a16:creationId xmlns:a16="http://schemas.microsoft.com/office/drawing/2014/main" id="{FE3EC150-03CB-4D74-B825-22FC6F658262}"/>
                </a:ext>
              </a:extLst>
            </p:cNvPr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6932205" y="3624772"/>
              <a:ext cx="79208" cy="91197"/>
            </a:xfrm>
            <a:prstGeom prst="rect">
              <a:avLst/>
            </a:prstGeom>
          </p:spPr>
        </p:pic>
        <p:pic>
          <p:nvPicPr>
            <p:cNvPr id="348" name="object 341">
              <a:extLst>
                <a:ext uri="{FF2B5EF4-FFF2-40B4-BE49-F238E27FC236}">
                  <a16:creationId xmlns:a16="http://schemas.microsoft.com/office/drawing/2014/main" id="{92FC8416-BCF1-478A-B5B1-A08326BE2BDC}"/>
                </a:ext>
              </a:extLst>
            </p:cNvPr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6931443" y="3623045"/>
              <a:ext cx="33121" cy="65519"/>
            </a:xfrm>
            <a:prstGeom prst="rect">
              <a:avLst/>
            </a:prstGeom>
          </p:spPr>
        </p:pic>
        <p:pic>
          <p:nvPicPr>
            <p:cNvPr id="349" name="object 342">
              <a:extLst>
                <a:ext uri="{FF2B5EF4-FFF2-40B4-BE49-F238E27FC236}">
                  <a16:creationId xmlns:a16="http://schemas.microsoft.com/office/drawing/2014/main" id="{9729DC43-2361-4162-9891-AC945EEC07FF}"/>
                </a:ext>
              </a:extLst>
            </p:cNvPr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6885812" y="3598445"/>
              <a:ext cx="79157" cy="90524"/>
            </a:xfrm>
            <a:prstGeom prst="rect">
              <a:avLst/>
            </a:prstGeom>
          </p:spPr>
        </p:pic>
        <p:pic>
          <p:nvPicPr>
            <p:cNvPr id="350" name="object 343">
              <a:extLst>
                <a:ext uri="{FF2B5EF4-FFF2-40B4-BE49-F238E27FC236}">
                  <a16:creationId xmlns:a16="http://schemas.microsoft.com/office/drawing/2014/main" id="{69686FF4-F65D-4C4F-9655-D9C0E0DAFDD5}"/>
                </a:ext>
              </a:extLst>
            </p:cNvPr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6885000" y="3596756"/>
              <a:ext cx="33121" cy="65532"/>
            </a:xfrm>
            <a:prstGeom prst="rect">
              <a:avLst/>
            </a:prstGeom>
          </p:spPr>
        </p:pic>
        <p:pic>
          <p:nvPicPr>
            <p:cNvPr id="351" name="object 344">
              <a:extLst>
                <a:ext uri="{FF2B5EF4-FFF2-40B4-BE49-F238E27FC236}">
                  <a16:creationId xmlns:a16="http://schemas.microsoft.com/office/drawing/2014/main" id="{3B17F3BD-2CD1-40DC-BB23-91191DA9B73C}"/>
                </a:ext>
              </a:extLst>
            </p:cNvPr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6839419" y="3572118"/>
              <a:ext cx="79119" cy="90574"/>
            </a:xfrm>
            <a:prstGeom prst="rect">
              <a:avLst/>
            </a:prstGeom>
          </p:spPr>
        </p:pic>
        <p:sp>
          <p:nvSpPr>
            <p:cNvPr id="352" name="object 345">
              <a:extLst>
                <a:ext uri="{FF2B5EF4-FFF2-40B4-BE49-F238E27FC236}">
                  <a16:creationId xmlns:a16="http://schemas.microsoft.com/office/drawing/2014/main" id="{4AB8F0E8-8F07-490D-9480-27941C1F203F}"/>
                </a:ext>
              </a:extLst>
            </p:cNvPr>
            <p:cNvSpPr/>
            <p:nvPr/>
          </p:nvSpPr>
          <p:spPr>
            <a:xfrm>
              <a:off x="6839280" y="3571204"/>
              <a:ext cx="32384" cy="64769"/>
            </a:xfrm>
            <a:custGeom>
              <a:avLst/>
              <a:gdLst/>
              <a:ahLst/>
              <a:cxnLst/>
              <a:rect l="l" t="t" r="r" b="b"/>
              <a:pathLst>
                <a:path w="32384" h="64770">
                  <a:moveTo>
                    <a:pt x="0" y="46443"/>
                  </a:moveTo>
                  <a:lnTo>
                    <a:pt x="32042" y="64439"/>
                  </a:lnTo>
                  <a:lnTo>
                    <a:pt x="32042" y="18364"/>
                  </a:lnTo>
                  <a:lnTo>
                    <a:pt x="0" y="0"/>
                  </a:lnTo>
                  <a:lnTo>
                    <a:pt x="0" y="4644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3" name="object 346">
              <a:extLst>
                <a:ext uri="{FF2B5EF4-FFF2-40B4-BE49-F238E27FC236}">
                  <a16:creationId xmlns:a16="http://schemas.microsoft.com/office/drawing/2014/main" id="{49CA88E3-346B-454C-B027-E82AD4079DA1}"/>
                </a:ext>
              </a:extLst>
            </p:cNvPr>
            <p:cNvSpPr/>
            <p:nvPr/>
          </p:nvSpPr>
          <p:spPr>
            <a:xfrm>
              <a:off x="6832803" y="3674162"/>
              <a:ext cx="6985" cy="86995"/>
            </a:xfrm>
            <a:custGeom>
              <a:avLst/>
              <a:gdLst/>
              <a:ahLst/>
              <a:cxnLst/>
              <a:rect l="l" t="t" r="r" b="b"/>
              <a:pathLst>
                <a:path w="6984" h="86995">
                  <a:moveTo>
                    <a:pt x="0" y="0"/>
                  </a:moveTo>
                  <a:lnTo>
                    <a:pt x="0" y="86398"/>
                  </a:lnTo>
                  <a:lnTo>
                    <a:pt x="6476" y="82080"/>
                  </a:lnTo>
                  <a:lnTo>
                    <a:pt x="6476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4" name="object 347">
              <a:extLst>
                <a:ext uri="{FF2B5EF4-FFF2-40B4-BE49-F238E27FC236}">
                  <a16:creationId xmlns:a16="http://schemas.microsoft.com/office/drawing/2014/main" id="{4B1D8D7D-70C8-4907-840E-D13595054012}"/>
                </a:ext>
              </a:extLst>
            </p:cNvPr>
            <p:cNvSpPr/>
            <p:nvPr/>
          </p:nvSpPr>
          <p:spPr>
            <a:xfrm>
              <a:off x="6832803" y="3674162"/>
              <a:ext cx="6985" cy="86995"/>
            </a:xfrm>
            <a:custGeom>
              <a:avLst/>
              <a:gdLst/>
              <a:ahLst/>
              <a:cxnLst/>
              <a:rect l="l" t="t" r="r" b="b"/>
              <a:pathLst>
                <a:path w="6984" h="86995">
                  <a:moveTo>
                    <a:pt x="6476" y="82080"/>
                  </a:moveTo>
                  <a:lnTo>
                    <a:pt x="0" y="86398"/>
                  </a:lnTo>
                  <a:lnTo>
                    <a:pt x="0" y="0"/>
                  </a:lnTo>
                  <a:lnTo>
                    <a:pt x="6476" y="3594"/>
                  </a:lnTo>
                  <a:lnTo>
                    <a:pt x="6476" y="8208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5" name="object 348">
              <a:extLst>
                <a:ext uri="{FF2B5EF4-FFF2-40B4-BE49-F238E27FC236}">
                  <a16:creationId xmlns:a16="http://schemas.microsoft.com/office/drawing/2014/main" id="{B98E75A1-40EF-462C-94A1-17E346E031BA}"/>
                </a:ext>
              </a:extLst>
            </p:cNvPr>
            <p:cNvSpPr/>
            <p:nvPr/>
          </p:nvSpPr>
          <p:spPr>
            <a:xfrm>
              <a:off x="6879234" y="3700807"/>
              <a:ext cx="6985" cy="53975"/>
            </a:xfrm>
            <a:custGeom>
              <a:avLst/>
              <a:gdLst/>
              <a:ahLst/>
              <a:cxnLst/>
              <a:rect l="l" t="t" r="r" b="b"/>
              <a:pathLst>
                <a:path w="6984" h="53975">
                  <a:moveTo>
                    <a:pt x="0" y="0"/>
                  </a:moveTo>
                  <a:lnTo>
                    <a:pt x="0" y="53632"/>
                  </a:lnTo>
                  <a:lnTo>
                    <a:pt x="6489" y="49314"/>
                  </a:lnTo>
                  <a:lnTo>
                    <a:pt x="6489" y="32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6" name="object 349">
              <a:extLst>
                <a:ext uri="{FF2B5EF4-FFF2-40B4-BE49-F238E27FC236}">
                  <a16:creationId xmlns:a16="http://schemas.microsoft.com/office/drawing/2014/main" id="{2907F34A-44AC-4354-914E-8D4859C11D93}"/>
                </a:ext>
              </a:extLst>
            </p:cNvPr>
            <p:cNvSpPr/>
            <p:nvPr/>
          </p:nvSpPr>
          <p:spPr>
            <a:xfrm>
              <a:off x="6879234" y="3700807"/>
              <a:ext cx="6985" cy="53975"/>
            </a:xfrm>
            <a:custGeom>
              <a:avLst/>
              <a:gdLst/>
              <a:ahLst/>
              <a:cxnLst/>
              <a:rect l="l" t="t" r="r" b="b"/>
              <a:pathLst>
                <a:path w="6984" h="53975">
                  <a:moveTo>
                    <a:pt x="6489" y="49314"/>
                  </a:moveTo>
                  <a:lnTo>
                    <a:pt x="0" y="53632"/>
                  </a:lnTo>
                  <a:lnTo>
                    <a:pt x="0" y="0"/>
                  </a:lnTo>
                  <a:lnTo>
                    <a:pt x="6489" y="3238"/>
                  </a:lnTo>
                  <a:lnTo>
                    <a:pt x="6489" y="4931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7" name="object 350">
              <a:extLst>
                <a:ext uri="{FF2B5EF4-FFF2-40B4-BE49-F238E27FC236}">
                  <a16:creationId xmlns:a16="http://schemas.microsoft.com/office/drawing/2014/main" id="{B3AE5E41-6AA1-4885-9C53-A645FFDC28B1}"/>
                </a:ext>
              </a:extLst>
            </p:cNvPr>
            <p:cNvSpPr/>
            <p:nvPr/>
          </p:nvSpPr>
          <p:spPr>
            <a:xfrm>
              <a:off x="6925678" y="3727083"/>
              <a:ext cx="6350" cy="86360"/>
            </a:xfrm>
            <a:custGeom>
              <a:avLst/>
              <a:gdLst/>
              <a:ahLst/>
              <a:cxnLst/>
              <a:rect l="l" t="t" r="r" b="b"/>
              <a:pathLst>
                <a:path w="6350" h="86360">
                  <a:moveTo>
                    <a:pt x="0" y="0"/>
                  </a:moveTo>
                  <a:lnTo>
                    <a:pt x="0" y="86042"/>
                  </a:lnTo>
                  <a:lnTo>
                    <a:pt x="6121" y="82435"/>
                  </a:lnTo>
                  <a:lnTo>
                    <a:pt x="6121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8" name="object 351">
              <a:extLst>
                <a:ext uri="{FF2B5EF4-FFF2-40B4-BE49-F238E27FC236}">
                  <a16:creationId xmlns:a16="http://schemas.microsoft.com/office/drawing/2014/main" id="{46573D30-B6D0-4BFC-9CF0-69CFA9B06660}"/>
                </a:ext>
              </a:extLst>
            </p:cNvPr>
            <p:cNvSpPr/>
            <p:nvPr/>
          </p:nvSpPr>
          <p:spPr>
            <a:xfrm>
              <a:off x="6925678" y="3727083"/>
              <a:ext cx="6350" cy="86360"/>
            </a:xfrm>
            <a:custGeom>
              <a:avLst/>
              <a:gdLst/>
              <a:ahLst/>
              <a:cxnLst/>
              <a:rect l="l" t="t" r="r" b="b"/>
              <a:pathLst>
                <a:path w="6350" h="86360">
                  <a:moveTo>
                    <a:pt x="6121" y="82435"/>
                  </a:moveTo>
                  <a:lnTo>
                    <a:pt x="0" y="86042"/>
                  </a:lnTo>
                  <a:lnTo>
                    <a:pt x="0" y="0"/>
                  </a:lnTo>
                  <a:lnTo>
                    <a:pt x="6121" y="3594"/>
                  </a:lnTo>
                  <a:lnTo>
                    <a:pt x="6121" y="8243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9" name="object 352">
              <a:extLst>
                <a:ext uri="{FF2B5EF4-FFF2-40B4-BE49-F238E27FC236}">
                  <a16:creationId xmlns:a16="http://schemas.microsoft.com/office/drawing/2014/main" id="{801EB8ED-09E8-4D3A-87EC-F390412F667B}"/>
                </a:ext>
              </a:extLst>
            </p:cNvPr>
            <p:cNvSpPr/>
            <p:nvPr/>
          </p:nvSpPr>
          <p:spPr>
            <a:xfrm>
              <a:off x="6972122" y="3753728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0" y="0"/>
                  </a:moveTo>
                  <a:lnTo>
                    <a:pt x="0" y="53276"/>
                  </a:lnTo>
                  <a:lnTo>
                    <a:pt x="6121" y="49669"/>
                  </a:lnTo>
                  <a:lnTo>
                    <a:pt x="6121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0" name="object 353">
              <a:extLst>
                <a:ext uri="{FF2B5EF4-FFF2-40B4-BE49-F238E27FC236}">
                  <a16:creationId xmlns:a16="http://schemas.microsoft.com/office/drawing/2014/main" id="{6C346DE4-FBB3-44AF-99D4-9954B9512B58}"/>
                </a:ext>
              </a:extLst>
            </p:cNvPr>
            <p:cNvSpPr/>
            <p:nvPr/>
          </p:nvSpPr>
          <p:spPr>
            <a:xfrm>
              <a:off x="6972122" y="3753728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6121" y="49669"/>
                  </a:moveTo>
                  <a:lnTo>
                    <a:pt x="0" y="53276"/>
                  </a:lnTo>
                  <a:lnTo>
                    <a:pt x="0" y="0"/>
                  </a:lnTo>
                  <a:lnTo>
                    <a:pt x="6121" y="3594"/>
                  </a:lnTo>
                  <a:lnTo>
                    <a:pt x="6121" y="4966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1" name="object 354">
              <a:extLst>
                <a:ext uri="{FF2B5EF4-FFF2-40B4-BE49-F238E27FC236}">
                  <a16:creationId xmlns:a16="http://schemas.microsoft.com/office/drawing/2014/main" id="{FFAA72B8-886F-45EA-A014-EC16FF98397B}"/>
                </a:ext>
              </a:extLst>
            </p:cNvPr>
            <p:cNvSpPr/>
            <p:nvPr/>
          </p:nvSpPr>
          <p:spPr>
            <a:xfrm>
              <a:off x="6972122" y="3646807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0" y="0"/>
                  </a:moveTo>
                  <a:lnTo>
                    <a:pt x="0" y="53276"/>
                  </a:lnTo>
                  <a:lnTo>
                    <a:pt x="6121" y="49669"/>
                  </a:lnTo>
                  <a:lnTo>
                    <a:pt x="6121" y="39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2" name="object 355">
              <a:extLst>
                <a:ext uri="{FF2B5EF4-FFF2-40B4-BE49-F238E27FC236}">
                  <a16:creationId xmlns:a16="http://schemas.microsoft.com/office/drawing/2014/main" id="{EAE926C7-7F5B-4E29-82B4-745668B030C6}"/>
                </a:ext>
              </a:extLst>
            </p:cNvPr>
            <p:cNvSpPr/>
            <p:nvPr/>
          </p:nvSpPr>
          <p:spPr>
            <a:xfrm>
              <a:off x="6972122" y="3646807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6121" y="49669"/>
                  </a:moveTo>
                  <a:lnTo>
                    <a:pt x="0" y="53276"/>
                  </a:lnTo>
                  <a:lnTo>
                    <a:pt x="0" y="0"/>
                  </a:lnTo>
                  <a:lnTo>
                    <a:pt x="6121" y="3949"/>
                  </a:lnTo>
                  <a:lnTo>
                    <a:pt x="6121" y="4966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3" name="object 356">
              <a:extLst>
                <a:ext uri="{FF2B5EF4-FFF2-40B4-BE49-F238E27FC236}">
                  <a16:creationId xmlns:a16="http://schemas.microsoft.com/office/drawing/2014/main" id="{46DE54AC-C289-48B2-9941-E050C0512678}"/>
                </a:ext>
              </a:extLst>
            </p:cNvPr>
            <p:cNvSpPr/>
            <p:nvPr/>
          </p:nvSpPr>
          <p:spPr>
            <a:xfrm>
              <a:off x="6925678" y="3620518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0" y="0"/>
                  </a:moveTo>
                  <a:lnTo>
                    <a:pt x="0" y="53289"/>
                  </a:lnTo>
                  <a:lnTo>
                    <a:pt x="6121" y="49682"/>
                  </a:lnTo>
                  <a:lnTo>
                    <a:pt x="6121" y="36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4" name="object 357">
              <a:extLst>
                <a:ext uri="{FF2B5EF4-FFF2-40B4-BE49-F238E27FC236}">
                  <a16:creationId xmlns:a16="http://schemas.microsoft.com/office/drawing/2014/main" id="{51EA378E-C1A2-44E6-86EA-AA9C72927E05}"/>
                </a:ext>
              </a:extLst>
            </p:cNvPr>
            <p:cNvSpPr/>
            <p:nvPr/>
          </p:nvSpPr>
          <p:spPr>
            <a:xfrm>
              <a:off x="6925678" y="3620518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6121" y="49682"/>
                  </a:moveTo>
                  <a:lnTo>
                    <a:pt x="0" y="53289"/>
                  </a:lnTo>
                  <a:lnTo>
                    <a:pt x="0" y="0"/>
                  </a:lnTo>
                  <a:lnTo>
                    <a:pt x="6121" y="3606"/>
                  </a:lnTo>
                  <a:lnTo>
                    <a:pt x="6121" y="4968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5" name="object 358">
              <a:extLst>
                <a:ext uri="{FF2B5EF4-FFF2-40B4-BE49-F238E27FC236}">
                  <a16:creationId xmlns:a16="http://schemas.microsoft.com/office/drawing/2014/main" id="{CC038A3A-DB58-42B6-B954-FE5D12B12C5D}"/>
                </a:ext>
              </a:extLst>
            </p:cNvPr>
            <p:cNvSpPr/>
            <p:nvPr/>
          </p:nvSpPr>
          <p:spPr>
            <a:xfrm>
              <a:off x="6879234" y="3594241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4" h="53339">
                  <a:moveTo>
                    <a:pt x="0" y="0"/>
                  </a:moveTo>
                  <a:lnTo>
                    <a:pt x="0" y="53276"/>
                  </a:lnTo>
                  <a:lnTo>
                    <a:pt x="6489" y="49682"/>
                  </a:lnTo>
                  <a:lnTo>
                    <a:pt x="6489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6" name="object 359">
              <a:extLst>
                <a:ext uri="{FF2B5EF4-FFF2-40B4-BE49-F238E27FC236}">
                  <a16:creationId xmlns:a16="http://schemas.microsoft.com/office/drawing/2014/main" id="{E5B9CD7E-CAC4-4E1E-866A-17D724A937C8}"/>
                </a:ext>
              </a:extLst>
            </p:cNvPr>
            <p:cNvSpPr/>
            <p:nvPr/>
          </p:nvSpPr>
          <p:spPr>
            <a:xfrm>
              <a:off x="6879234" y="3594241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4" h="53339">
                  <a:moveTo>
                    <a:pt x="6489" y="49682"/>
                  </a:moveTo>
                  <a:lnTo>
                    <a:pt x="0" y="53276"/>
                  </a:lnTo>
                  <a:lnTo>
                    <a:pt x="0" y="0"/>
                  </a:lnTo>
                  <a:lnTo>
                    <a:pt x="6489" y="3594"/>
                  </a:lnTo>
                  <a:lnTo>
                    <a:pt x="6489" y="4968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7" name="object 360">
              <a:extLst>
                <a:ext uri="{FF2B5EF4-FFF2-40B4-BE49-F238E27FC236}">
                  <a16:creationId xmlns:a16="http://schemas.microsoft.com/office/drawing/2014/main" id="{4EB55F59-A446-4287-946E-691589318974}"/>
                </a:ext>
              </a:extLst>
            </p:cNvPr>
            <p:cNvSpPr/>
            <p:nvPr/>
          </p:nvSpPr>
          <p:spPr>
            <a:xfrm>
              <a:off x="6832803" y="3567597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4" h="53339">
                  <a:moveTo>
                    <a:pt x="0" y="0"/>
                  </a:moveTo>
                  <a:lnTo>
                    <a:pt x="0" y="53289"/>
                  </a:lnTo>
                  <a:lnTo>
                    <a:pt x="6476" y="50050"/>
                  </a:lnTo>
                  <a:lnTo>
                    <a:pt x="6476" y="36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8" name="object 361">
              <a:extLst>
                <a:ext uri="{FF2B5EF4-FFF2-40B4-BE49-F238E27FC236}">
                  <a16:creationId xmlns:a16="http://schemas.microsoft.com/office/drawing/2014/main" id="{5E547D2C-F2E5-405F-B077-D0DB8739BC15}"/>
                </a:ext>
              </a:extLst>
            </p:cNvPr>
            <p:cNvSpPr/>
            <p:nvPr/>
          </p:nvSpPr>
          <p:spPr>
            <a:xfrm>
              <a:off x="6832803" y="3567597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4" h="53339">
                  <a:moveTo>
                    <a:pt x="6476" y="50050"/>
                  </a:moveTo>
                  <a:lnTo>
                    <a:pt x="0" y="53289"/>
                  </a:lnTo>
                  <a:lnTo>
                    <a:pt x="0" y="0"/>
                  </a:lnTo>
                  <a:lnTo>
                    <a:pt x="6476" y="3606"/>
                  </a:lnTo>
                  <a:lnTo>
                    <a:pt x="6476" y="5005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9" name="object 362">
              <a:extLst>
                <a:ext uri="{FF2B5EF4-FFF2-40B4-BE49-F238E27FC236}">
                  <a16:creationId xmlns:a16="http://schemas.microsoft.com/office/drawing/2014/main" id="{8DAF69DB-328C-417A-B188-0BF72A49BD42}"/>
                </a:ext>
              </a:extLst>
            </p:cNvPr>
            <p:cNvSpPr/>
            <p:nvPr/>
          </p:nvSpPr>
          <p:spPr>
            <a:xfrm>
              <a:off x="6879234" y="3750121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4" h="26035">
                  <a:moveTo>
                    <a:pt x="6489" y="0"/>
                  </a:moveTo>
                  <a:lnTo>
                    <a:pt x="0" y="4317"/>
                  </a:lnTo>
                  <a:lnTo>
                    <a:pt x="38531" y="25920"/>
                  </a:lnTo>
                  <a:lnTo>
                    <a:pt x="38531" y="18719"/>
                  </a:lnTo>
                  <a:lnTo>
                    <a:pt x="6489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0" name="object 363">
              <a:extLst>
                <a:ext uri="{FF2B5EF4-FFF2-40B4-BE49-F238E27FC236}">
                  <a16:creationId xmlns:a16="http://schemas.microsoft.com/office/drawing/2014/main" id="{FFB171DB-1C61-4CB0-B30C-24DADB1CE9E6}"/>
                </a:ext>
              </a:extLst>
            </p:cNvPr>
            <p:cNvSpPr/>
            <p:nvPr/>
          </p:nvSpPr>
          <p:spPr>
            <a:xfrm>
              <a:off x="6879234" y="3750121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4" h="26035">
                  <a:moveTo>
                    <a:pt x="0" y="4317"/>
                  </a:moveTo>
                  <a:lnTo>
                    <a:pt x="38531" y="25920"/>
                  </a:lnTo>
                  <a:lnTo>
                    <a:pt x="38531" y="18719"/>
                  </a:lnTo>
                  <a:lnTo>
                    <a:pt x="6489" y="0"/>
                  </a:lnTo>
                  <a:lnTo>
                    <a:pt x="0" y="431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1" name="object 364">
              <a:extLst>
                <a:ext uri="{FF2B5EF4-FFF2-40B4-BE49-F238E27FC236}">
                  <a16:creationId xmlns:a16="http://schemas.microsoft.com/office/drawing/2014/main" id="{39F5AAF5-EF1D-429A-94C2-F66F7BE84A58}"/>
                </a:ext>
              </a:extLst>
            </p:cNvPr>
            <p:cNvSpPr/>
            <p:nvPr/>
          </p:nvSpPr>
          <p:spPr>
            <a:xfrm>
              <a:off x="6972122" y="3803398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4" h="25400">
                  <a:moveTo>
                    <a:pt x="6121" y="0"/>
                  </a:moveTo>
                  <a:lnTo>
                    <a:pt x="0" y="3606"/>
                  </a:lnTo>
                  <a:lnTo>
                    <a:pt x="38519" y="25209"/>
                  </a:lnTo>
                  <a:lnTo>
                    <a:pt x="38519" y="18008"/>
                  </a:lnTo>
                  <a:lnTo>
                    <a:pt x="6121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2" name="object 365">
              <a:extLst>
                <a:ext uri="{FF2B5EF4-FFF2-40B4-BE49-F238E27FC236}">
                  <a16:creationId xmlns:a16="http://schemas.microsoft.com/office/drawing/2014/main" id="{203E1649-DA5B-4213-B64B-E86782CB45A6}"/>
                </a:ext>
              </a:extLst>
            </p:cNvPr>
            <p:cNvSpPr/>
            <p:nvPr/>
          </p:nvSpPr>
          <p:spPr>
            <a:xfrm>
              <a:off x="6972122" y="3803398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4" h="25400">
                  <a:moveTo>
                    <a:pt x="0" y="3606"/>
                  </a:moveTo>
                  <a:lnTo>
                    <a:pt x="38519" y="25209"/>
                  </a:lnTo>
                  <a:lnTo>
                    <a:pt x="38519" y="18008"/>
                  </a:lnTo>
                  <a:lnTo>
                    <a:pt x="6121" y="0"/>
                  </a:lnTo>
                  <a:lnTo>
                    <a:pt x="0" y="360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3" name="object 366">
              <a:extLst>
                <a:ext uri="{FF2B5EF4-FFF2-40B4-BE49-F238E27FC236}">
                  <a16:creationId xmlns:a16="http://schemas.microsoft.com/office/drawing/2014/main" id="{AB8334BE-89AC-4E82-B082-55DA8D91AA61}"/>
                </a:ext>
              </a:extLst>
            </p:cNvPr>
            <p:cNvSpPr/>
            <p:nvPr/>
          </p:nvSpPr>
          <p:spPr>
            <a:xfrm>
              <a:off x="6972122" y="3696476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4" h="26035">
                  <a:moveTo>
                    <a:pt x="6121" y="0"/>
                  </a:moveTo>
                  <a:lnTo>
                    <a:pt x="0" y="3606"/>
                  </a:lnTo>
                  <a:lnTo>
                    <a:pt x="38519" y="25920"/>
                  </a:lnTo>
                  <a:lnTo>
                    <a:pt x="38519" y="18719"/>
                  </a:lnTo>
                  <a:lnTo>
                    <a:pt x="6121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4" name="object 367">
              <a:extLst>
                <a:ext uri="{FF2B5EF4-FFF2-40B4-BE49-F238E27FC236}">
                  <a16:creationId xmlns:a16="http://schemas.microsoft.com/office/drawing/2014/main" id="{BC62A2D1-F7A1-4287-95C5-6702496445E5}"/>
                </a:ext>
              </a:extLst>
            </p:cNvPr>
            <p:cNvSpPr/>
            <p:nvPr/>
          </p:nvSpPr>
          <p:spPr>
            <a:xfrm>
              <a:off x="6972122" y="3696476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4" h="26035">
                  <a:moveTo>
                    <a:pt x="0" y="3606"/>
                  </a:moveTo>
                  <a:lnTo>
                    <a:pt x="38519" y="25920"/>
                  </a:lnTo>
                  <a:lnTo>
                    <a:pt x="38519" y="18719"/>
                  </a:lnTo>
                  <a:lnTo>
                    <a:pt x="6121" y="0"/>
                  </a:lnTo>
                  <a:lnTo>
                    <a:pt x="0" y="360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5" name="object 368">
              <a:extLst>
                <a:ext uri="{FF2B5EF4-FFF2-40B4-BE49-F238E27FC236}">
                  <a16:creationId xmlns:a16="http://schemas.microsoft.com/office/drawing/2014/main" id="{E5257835-5C66-450E-B578-0D3447A1F635}"/>
                </a:ext>
              </a:extLst>
            </p:cNvPr>
            <p:cNvSpPr/>
            <p:nvPr/>
          </p:nvSpPr>
          <p:spPr>
            <a:xfrm>
              <a:off x="6925678" y="3670200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4" h="26035">
                  <a:moveTo>
                    <a:pt x="6121" y="0"/>
                  </a:moveTo>
                  <a:lnTo>
                    <a:pt x="0" y="3606"/>
                  </a:lnTo>
                  <a:lnTo>
                    <a:pt x="38519" y="25920"/>
                  </a:lnTo>
                  <a:lnTo>
                    <a:pt x="38519" y="17995"/>
                  </a:lnTo>
                  <a:lnTo>
                    <a:pt x="6121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6" name="object 369">
              <a:extLst>
                <a:ext uri="{FF2B5EF4-FFF2-40B4-BE49-F238E27FC236}">
                  <a16:creationId xmlns:a16="http://schemas.microsoft.com/office/drawing/2014/main" id="{A15718ED-880D-442E-B8FF-E1C31CF870D5}"/>
                </a:ext>
              </a:extLst>
            </p:cNvPr>
            <p:cNvSpPr/>
            <p:nvPr/>
          </p:nvSpPr>
          <p:spPr>
            <a:xfrm>
              <a:off x="6925678" y="3670200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4" h="26035">
                  <a:moveTo>
                    <a:pt x="0" y="3606"/>
                  </a:moveTo>
                  <a:lnTo>
                    <a:pt x="38519" y="25920"/>
                  </a:lnTo>
                  <a:lnTo>
                    <a:pt x="38519" y="17995"/>
                  </a:lnTo>
                  <a:lnTo>
                    <a:pt x="6121" y="0"/>
                  </a:lnTo>
                  <a:lnTo>
                    <a:pt x="0" y="360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7" name="object 370">
              <a:extLst>
                <a:ext uri="{FF2B5EF4-FFF2-40B4-BE49-F238E27FC236}">
                  <a16:creationId xmlns:a16="http://schemas.microsoft.com/office/drawing/2014/main" id="{336D4DA1-8A3D-4416-948E-C66FC51AA504}"/>
                </a:ext>
              </a:extLst>
            </p:cNvPr>
            <p:cNvSpPr/>
            <p:nvPr/>
          </p:nvSpPr>
          <p:spPr>
            <a:xfrm>
              <a:off x="6879234" y="3643924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4" h="26035">
                  <a:moveTo>
                    <a:pt x="6489" y="0"/>
                  </a:moveTo>
                  <a:lnTo>
                    <a:pt x="0" y="3594"/>
                  </a:lnTo>
                  <a:lnTo>
                    <a:pt x="38531" y="25552"/>
                  </a:lnTo>
                  <a:lnTo>
                    <a:pt x="38531" y="17995"/>
                  </a:lnTo>
                  <a:lnTo>
                    <a:pt x="6489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8" name="object 371">
              <a:extLst>
                <a:ext uri="{FF2B5EF4-FFF2-40B4-BE49-F238E27FC236}">
                  <a16:creationId xmlns:a16="http://schemas.microsoft.com/office/drawing/2014/main" id="{216DA4C6-8F9A-4D5D-BB77-8A5B1660C01C}"/>
                </a:ext>
              </a:extLst>
            </p:cNvPr>
            <p:cNvSpPr/>
            <p:nvPr/>
          </p:nvSpPr>
          <p:spPr>
            <a:xfrm>
              <a:off x="6879234" y="3643924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4" h="26035">
                  <a:moveTo>
                    <a:pt x="0" y="3594"/>
                  </a:moveTo>
                  <a:lnTo>
                    <a:pt x="38531" y="25552"/>
                  </a:lnTo>
                  <a:lnTo>
                    <a:pt x="38531" y="17995"/>
                  </a:lnTo>
                  <a:lnTo>
                    <a:pt x="6489" y="0"/>
                  </a:lnTo>
                  <a:lnTo>
                    <a:pt x="0" y="359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9" name="object 372">
              <a:extLst>
                <a:ext uri="{FF2B5EF4-FFF2-40B4-BE49-F238E27FC236}">
                  <a16:creationId xmlns:a16="http://schemas.microsoft.com/office/drawing/2014/main" id="{E9AB02B4-2615-459A-A811-302ABD461CD5}"/>
                </a:ext>
              </a:extLst>
            </p:cNvPr>
            <p:cNvSpPr/>
            <p:nvPr/>
          </p:nvSpPr>
          <p:spPr>
            <a:xfrm>
              <a:off x="6832803" y="3617647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4" h="25400">
                  <a:moveTo>
                    <a:pt x="6476" y="0"/>
                  </a:moveTo>
                  <a:lnTo>
                    <a:pt x="0" y="3238"/>
                  </a:lnTo>
                  <a:lnTo>
                    <a:pt x="38519" y="25196"/>
                  </a:lnTo>
                  <a:lnTo>
                    <a:pt x="38519" y="17995"/>
                  </a:lnTo>
                  <a:lnTo>
                    <a:pt x="6476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0" name="object 373">
              <a:extLst>
                <a:ext uri="{FF2B5EF4-FFF2-40B4-BE49-F238E27FC236}">
                  <a16:creationId xmlns:a16="http://schemas.microsoft.com/office/drawing/2014/main" id="{5A733520-B6E8-4046-AE39-E522A48E699E}"/>
                </a:ext>
              </a:extLst>
            </p:cNvPr>
            <p:cNvSpPr/>
            <p:nvPr/>
          </p:nvSpPr>
          <p:spPr>
            <a:xfrm>
              <a:off x="6832803" y="3617647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4" h="25400">
                  <a:moveTo>
                    <a:pt x="0" y="3238"/>
                  </a:moveTo>
                  <a:lnTo>
                    <a:pt x="38519" y="25196"/>
                  </a:lnTo>
                  <a:lnTo>
                    <a:pt x="38519" y="17995"/>
                  </a:lnTo>
                  <a:lnTo>
                    <a:pt x="6476" y="0"/>
                  </a:lnTo>
                  <a:lnTo>
                    <a:pt x="0" y="323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81" name="object 374">
              <a:extLst>
                <a:ext uri="{FF2B5EF4-FFF2-40B4-BE49-F238E27FC236}">
                  <a16:creationId xmlns:a16="http://schemas.microsoft.com/office/drawing/2014/main" id="{ED60B7E8-3493-4BC0-993A-79BB34C16A5D}"/>
                </a:ext>
              </a:extLst>
            </p:cNvPr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7029754" y="3508631"/>
              <a:ext cx="154165" cy="104686"/>
            </a:xfrm>
            <a:prstGeom prst="rect">
              <a:avLst/>
            </a:prstGeom>
          </p:spPr>
        </p:pic>
        <p:sp>
          <p:nvSpPr>
            <p:cNvPr id="382" name="object 375">
              <a:extLst>
                <a:ext uri="{FF2B5EF4-FFF2-40B4-BE49-F238E27FC236}">
                  <a16:creationId xmlns:a16="http://schemas.microsoft.com/office/drawing/2014/main" id="{9B8E4946-6E23-4D1A-9F4C-A89457A4FB5F}"/>
                </a:ext>
              </a:extLst>
            </p:cNvPr>
            <p:cNvSpPr/>
            <p:nvPr/>
          </p:nvSpPr>
          <p:spPr>
            <a:xfrm>
              <a:off x="7029716" y="3508199"/>
              <a:ext cx="154305" cy="106045"/>
            </a:xfrm>
            <a:custGeom>
              <a:avLst/>
              <a:gdLst/>
              <a:ahLst/>
              <a:cxnLst/>
              <a:rect l="l" t="t" r="r" b="b"/>
              <a:pathLst>
                <a:path w="154304" h="106045">
                  <a:moveTo>
                    <a:pt x="0" y="105841"/>
                  </a:moveTo>
                  <a:lnTo>
                    <a:pt x="154089" y="17284"/>
                  </a:lnTo>
                  <a:lnTo>
                    <a:pt x="154089" y="0"/>
                  </a:lnTo>
                  <a:lnTo>
                    <a:pt x="0" y="87477"/>
                  </a:lnTo>
                  <a:lnTo>
                    <a:pt x="0" y="105841"/>
                  </a:lnTo>
                  <a:close/>
                </a:path>
              </a:pathLst>
            </a:custGeom>
            <a:ln w="511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3" name="object 376">
              <a:extLst>
                <a:ext uri="{FF2B5EF4-FFF2-40B4-BE49-F238E27FC236}">
                  <a16:creationId xmlns:a16="http://schemas.microsoft.com/office/drawing/2014/main" id="{C88663E9-E46F-47B2-8DEB-3CB663639CF3}"/>
                </a:ext>
              </a:extLst>
            </p:cNvPr>
            <p:cNvSpPr/>
            <p:nvPr/>
          </p:nvSpPr>
          <p:spPr>
            <a:xfrm>
              <a:off x="6813714" y="3472918"/>
              <a:ext cx="216535" cy="141605"/>
            </a:xfrm>
            <a:custGeom>
              <a:avLst/>
              <a:gdLst/>
              <a:ahLst/>
              <a:cxnLst/>
              <a:rect l="l" t="t" r="r" b="b"/>
              <a:pathLst>
                <a:path w="216534" h="141604">
                  <a:moveTo>
                    <a:pt x="0" y="0"/>
                  </a:moveTo>
                  <a:lnTo>
                    <a:pt x="0" y="17640"/>
                  </a:lnTo>
                  <a:lnTo>
                    <a:pt x="216001" y="141122"/>
                  </a:lnTo>
                  <a:lnTo>
                    <a:pt x="216001" y="1227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4" name="object 377">
              <a:extLst>
                <a:ext uri="{FF2B5EF4-FFF2-40B4-BE49-F238E27FC236}">
                  <a16:creationId xmlns:a16="http://schemas.microsoft.com/office/drawing/2014/main" id="{AA19E744-E7D9-48B4-BCB4-F5A3FA0A0495}"/>
                </a:ext>
              </a:extLst>
            </p:cNvPr>
            <p:cNvSpPr/>
            <p:nvPr/>
          </p:nvSpPr>
          <p:spPr>
            <a:xfrm>
              <a:off x="6813714" y="3472918"/>
              <a:ext cx="216535" cy="141605"/>
            </a:xfrm>
            <a:custGeom>
              <a:avLst/>
              <a:gdLst/>
              <a:ahLst/>
              <a:cxnLst/>
              <a:rect l="l" t="t" r="r" b="b"/>
              <a:pathLst>
                <a:path w="216534" h="141604">
                  <a:moveTo>
                    <a:pt x="0" y="17640"/>
                  </a:moveTo>
                  <a:lnTo>
                    <a:pt x="216001" y="141122"/>
                  </a:lnTo>
                  <a:lnTo>
                    <a:pt x="216001" y="122758"/>
                  </a:lnTo>
                  <a:lnTo>
                    <a:pt x="0" y="0"/>
                  </a:lnTo>
                  <a:lnTo>
                    <a:pt x="0" y="17640"/>
                  </a:lnTo>
                  <a:close/>
                </a:path>
              </a:pathLst>
            </a:custGeom>
            <a:ln w="51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5" name="object 378">
              <a:extLst>
                <a:ext uri="{FF2B5EF4-FFF2-40B4-BE49-F238E27FC236}">
                  <a16:creationId xmlns:a16="http://schemas.microsoft.com/office/drawing/2014/main" id="{E8B5FCE7-F34F-4244-841C-CDE251E83A53}"/>
                </a:ext>
              </a:extLst>
            </p:cNvPr>
            <p:cNvSpPr/>
            <p:nvPr/>
          </p:nvSpPr>
          <p:spPr>
            <a:xfrm>
              <a:off x="6813714" y="3384717"/>
              <a:ext cx="370205" cy="488315"/>
            </a:xfrm>
            <a:custGeom>
              <a:avLst/>
              <a:gdLst/>
              <a:ahLst/>
              <a:cxnLst/>
              <a:rect l="l" t="t" r="r" b="b"/>
              <a:pathLst>
                <a:path w="370204" h="488314">
                  <a:moveTo>
                    <a:pt x="0" y="88201"/>
                  </a:moveTo>
                  <a:lnTo>
                    <a:pt x="0" y="364324"/>
                  </a:lnTo>
                  <a:lnTo>
                    <a:pt x="19088" y="375843"/>
                  </a:lnTo>
                  <a:lnTo>
                    <a:pt x="25565" y="371525"/>
                  </a:lnTo>
                  <a:lnTo>
                    <a:pt x="57607" y="390245"/>
                  </a:lnTo>
                  <a:lnTo>
                    <a:pt x="57607" y="397446"/>
                  </a:lnTo>
                  <a:lnTo>
                    <a:pt x="111963" y="428409"/>
                  </a:lnTo>
                  <a:lnTo>
                    <a:pt x="118084" y="424802"/>
                  </a:lnTo>
                  <a:lnTo>
                    <a:pt x="150482" y="442810"/>
                  </a:lnTo>
                  <a:lnTo>
                    <a:pt x="150482" y="449999"/>
                  </a:lnTo>
                  <a:lnTo>
                    <a:pt x="216001" y="487806"/>
                  </a:lnTo>
                  <a:lnTo>
                    <a:pt x="369011" y="397802"/>
                  </a:lnTo>
                  <a:lnTo>
                    <a:pt x="370090" y="123482"/>
                  </a:lnTo>
                  <a:lnTo>
                    <a:pt x="154089" y="0"/>
                  </a:lnTo>
                  <a:lnTo>
                    <a:pt x="0" y="88201"/>
                  </a:lnTo>
                  <a:close/>
                </a:path>
              </a:pathLst>
            </a:custGeom>
            <a:ln w="103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86" name="object 379">
            <a:extLst>
              <a:ext uri="{FF2B5EF4-FFF2-40B4-BE49-F238E27FC236}">
                <a16:creationId xmlns:a16="http://schemas.microsoft.com/office/drawing/2014/main" id="{B5AF9150-F1E6-4318-B57E-BDBBB7E2E9FF}"/>
              </a:ext>
            </a:extLst>
          </p:cNvPr>
          <p:cNvSpPr txBox="1"/>
          <p:nvPr/>
        </p:nvSpPr>
        <p:spPr>
          <a:xfrm>
            <a:off x="5084775" y="4341920"/>
            <a:ext cx="1817370" cy="163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latin typeface="Arial MT"/>
                <a:cs typeface="Arial MT"/>
              </a:rPr>
              <a:t>Fiber</a:t>
            </a:r>
            <a:r>
              <a:rPr sz="900" spc="-20" dirty="0">
                <a:latin typeface="Arial MT"/>
                <a:cs typeface="Arial MT"/>
              </a:rPr>
              <a:t> </a:t>
            </a:r>
            <a:r>
              <a:rPr sz="900" dirty="0">
                <a:latin typeface="Arial MT"/>
                <a:cs typeface="Arial MT"/>
              </a:rPr>
              <a:t>optic</a:t>
            </a:r>
            <a:r>
              <a:rPr sz="900" spc="-15" dirty="0">
                <a:latin typeface="Arial MT"/>
                <a:cs typeface="Arial MT"/>
              </a:rPr>
              <a:t> </a:t>
            </a:r>
            <a:r>
              <a:rPr sz="900" dirty="0">
                <a:latin typeface="Arial MT"/>
                <a:cs typeface="Arial MT"/>
              </a:rPr>
              <a:t>links</a:t>
            </a:r>
            <a:r>
              <a:rPr sz="900" spc="-15" dirty="0">
                <a:latin typeface="Arial MT"/>
                <a:cs typeface="Arial MT"/>
              </a:rPr>
              <a:t> </a:t>
            </a:r>
            <a:r>
              <a:rPr sz="900" dirty="0">
                <a:latin typeface="Arial MT"/>
                <a:cs typeface="Arial MT"/>
              </a:rPr>
              <a:t>to</a:t>
            </a:r>
            <a:r>
              <a:rPr sz="900" spc="-15" dirty="0">
                <a:latin typeface="Arial MT"/>
                <a:cs typeface="Arial MT"/>
              </a:rPr>
              <a:t> </a:t>
            </a:r>
            <a:r>
              <a:rPr sz="900" dirty="0">
                <a:latin typeface="Arial MT"/>
                <a:cs typeface="Arial MT"/>
              </a:rPr>
              <a:t>remote</a:t>
            </a:r>
            <a:r>
              <a:rPr sz="900" spc="-15" dirty="0">
                <a:latin typeface="Arial MT"/>
                <a:cs typeface="Arial MT"/>
              </a:rPr>
              <a:t> </a:t>
            </a:r>
            <a:r>
              <a:rPr sz="900" spc="-10" dirty="0">
                <a:latin typeface="Arial MT"/>
                <a:cs typeface="Arial MT"/>
              </a:rPr>
              <a:t>buildings</a:t>
            </a:r>
            <a:endParaRPr sz="900">
              <a:latin typeface="Arial MT"/>
              <a:cs typeface="Arial MT"/>
            </a:endParaRPr>
          </a:p>
        </p:txBody>
      </p:sp>
      <p:sp>
        <p:nvSpPr>
          <p:cNvPr id="387" name="object 380">
            <a:extLst>
              <a:ext uri="{FF2B5EF4-FFF2-40B4-BE49-F238E27FC236}">
                <a16:creationId xmlns:a16="http://schemas.microsoft.com/office/drawing/2014/main" id="{8511B069-737D-44A7-AE8C-FED9C672D839}"/>
              </a:ext>
            </a:extLst>
          </p:cNvPr>
          <p:cNvSpPr txBox="1"/>
          <p:nvPr/>
        </p:nvSpPr>
        <p:spPr>
          <a:xfrm>
            <a:off x="1943049" y="3664756"/>
            <a:ext cx="300990" cy="231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350" spc="-25" dirty="0">
                <a:latin typeface="Arial MT"/>
                <a:cs typeface="Arial MT"/>
              </a:rPr>
              <a:t>ISP</a:t>
            </a:r>
            <a:endParaRPr sz="1350">
              <a:latin typeface="Arial MT"/>
              <a:cs typeface="Arial MT"/>
            </a:endParaRPr>
          </a:p>
        </p:txBody>
      </p:sp>
      <p:grpSp>
        <p:nvGrpSpPr>
          <p:cNvPr id="388" name="object 381">
            <a:extLst>
              <a:ext uri="{FF2B5EF4-FFF2-40B4-BE49-F238E27FC236}">
                <a16:creationId xmlns:a16="http://schemas.microsoft.com/office/drawing/2014/main" id="{315A8C63-D468-4EAA-A22D-BAAA224FE8A7}"/>
              </a:ext>
            </a:extLst>
          </p:cNvPr>
          <p:cNvGrpSpPr/>
          <p:nvPr/>
        </p:nvGrpSpPr>
        <p:grpSpPr>
          <a:xfrm>
            <a:off x="1645612" y="3439450"/>
            <a:ext cx="3856354" cy="1038860"/>
            <a:chOff x="1644659" y="2167515"/>
            <a:chExt cx="3856354" cy="1038860"/>
          </a:xfrm>
        </p:grpSpPr>
        <p:sp>
          <p:nvSpPr>
            <p:cNvPr id="389" name="object 382">
              <a:extLst>
                <a:ext uri="{FF2B5EF4-FFF2-40B4-BE49-F238E27FC236}">
                  <a16:creationId xmlns:a16="http://schemas.microsoft.com/office/drawing/2014/main" id="{0B04F1EB-BB8E-4C34-B841-0138AB09A31C}"/>
                </a:ext>
              </a:extLst>
            </p:cNvPr>
            <p:cNvSpPr/>
            <p:nvPr/>
          </p:nvSpPr>
          <p:spPr>
            <a:xfrm>
              <a:off x="1657438" y="2180295"/>
              <a:ext cx="977900" cy="634365"/>
            </a:xfrm>
            <a:custGeom>
              <a:avLst/>
              <a:gdLst/>
              <a:ahLst/>
              <a:cxnLst/>
              <a:rect l="l" t="t" r="r" b="b"/>
              <a:pathLst>
                <a:path w="977900" h="634364">
                  <a:moveTo>
                    <a:pt x="258838" y="38752"/>
                  </a:moveTo>
                  <a:lnTo>
                    <a:pt x="249123" y="38752"/>
                  </a:lnTo>
                  <a:lnTo>
                    <a:pt x="246240" y="32262"/>
                  </a:lnTo>
                  <a:lnTo>
                    <a:pt x="239394" y="32262"/>
                  </a:lnTo>
                  <a:lnTo>
                    <a:pt x="232562" y="32262"/>
                  </a:lnTo>
                  <a:lnTo>
                    <a:pt x="226440" y="36949"/>
                  </a:lnTo>
                  <a:lnTo>
                    <a:pt x="219963" y="38752"/>
                  </a:lnTo>
                  <a:lnTo>
                    <a:pt x="213479" y="40521"/>
                  </a:lnTo>
                  <a:lnTo>
                    <a:pt x="206998" y="42124"/>
                  </a:lnTo>
                  <a:lnTo>
                    <a:pt x="200520" y="43660"/>
                  </a:lnTo>
                  <a:lnTo>
                    <a:pt x="194043" y="45229"/>
                  </a:lnTo>
                  <a:lnTo>
                    <a:pt x="153846" y="82990"/>
                  </a:lnTo>
                  <a:lnTo>
                    <a:pt x="112771" y="119973"/>
                  </a:lnTo>
                  <a:lnTo>
                    <a:pt x="73451" y="158373"/>
                  </a:lnTo>
                  <a:lnTo>
                    <a:pt x="38519" y="200385"/>
                  </a:lnTo>
                  <a:lnTo>
                    <a:pt x="34923" y="211727"/>
                  </a:lnTo>
                  <a:lnTo>
                    <a:pt x="36763" y="224686"/>
                  </a:lnTo>
                  <a:lnTo>
                    <a:pt x="42723" y="236836"/>
                  </a:lnTo>
                  <a:lnTo>
                    <a:pt x="51485" y="245749"/>
                  </a:lnTo>
                  <a:lnTo>
                    <a:pt x="61911" y="248684"/>
                  </a:lnTo>
                  <a:lnTo>
                    <a:pt x="73352" y="246559"/>
                  </a:lnTo>
                  <a:lnTo>
                    <a:pt x="85197" y="242410"/>
                  </a:lnTo>
                  <a:lnTo>
                    <a:pt x="96837" y="239272"/>
                  </a:lnTo>
                  <a:lnTo>
                    <a:pt x="65705" y="264782"/>
                  </a:lnTo>
                  <a:lnTo>
                    <a:pt x="56497" y="278145"/>
                  </a:lnTo>
                  <a:lnTo>
                    <a:pt x="51485" y="284624"/>
                  </a:lnTo>
                  <a:lnTo>
                    <a:pt x="46876" y="289537"/>
                  </a:lnTo>
                  <a:lnTo>
                    <a:pt x="41897" y="294212"/>
                  </a:lnTo>
                  <a:lnTo>
                    <a:pt x="36851" y="298954"/>
                  </a:lnTo>
                  <a:lnTo>
                    <a:pt x="11944" y="337581"/>
                  </a:lnTo>
                  <a:lnTo>
                    <a:pt x="6121" y="349432"/>
                  </a:lnTo>
                  <a:lnTo>
                    <a:pt x="6879" y="356764"/>
                  </a:lnTo>
                  <a:lnTo>
                    <a:pt x="7064" y="364637"/>
                  </a:lnTo>
                  <a:lnTo>
                    <a:pt x="8396" y="371296"/>
                  </a:lnTo>
                  <a:lnTo>
                    <a:pt x="12598" y="374984"/>
                  </a:lnTo>
                  <a:lnTo>
                    <a:pt x="24294" y="374688"/>
                  </a:lnTo>
                  <a:lnTo>
                    <a:pt x="37037" y="370171"/>
                  </a:lnTo>
                  <a:lnTo>
                    <a:pt x="47283" y="364912"/>
                  </a:lnTo>
                  <a:lnTo>
                    <a:pt x="51485" y="362386"/>
                  </a:lnTo>
                  <a:lnTo>
                    <a:pt x="50118" y="370379"/>
                  </a:lnTo>
                  <a:lnTo>
                    <a:pt x="39279" y="407690"/>
                  </a:lnTo>
                  <a:lnTo>
                    <a:pt x="25813" y="433408"/>
                  </a:lnTo>
                  <a:lnTo>
                    <a:pt x="19075" y="446270"/>
                  </a:lnTo>
                  <a:lnTo>
                    <a:pt x="15583" y="452647"/>
                  </a:lnTo>
                  <a:lnTo>
                    <a:pt x="11922" y="458958"/>
                  </a:lnTo>
                  <a:lnTo>
                    <a:pt x="8599" y="465406"/>
                  </a:lnTo>
                  <a:lnTo>
                    <a:pt x="6121" y="472190"/>
                  </a:lnTo>
                  <a:lnTo>
                    <a:pt x="0" y="498111"/>
                  </a:lnTo>
                  <a:lnTo>
                    <a:pt x="6121" y="502429"/>
                  </a:lnTo>
                  <a:lnTo>
                    <a:pt x="11518" y="509985"/>
                  </a:lnTo>
                  <a:lnTo>
                    <a:pt x="19075" y="511065"/>
                  </a:lnTo>
                  <a:lnTo>
                    <a:pt x="25709" y="510508"/>
                  </a:lnTo>
                  <a:lnTo>
                    <a:pt x="32173" y="508231"/>
                  </a:lnTo>
                  <a:lnTo>
                    <a:pt x="38568" y="505752"/>
                  </a:lnTo>
                  <a:lnTo>
                    <a:pt x="44996" y="504588"/>
                  </a:lnTo>
                  <a:lnTo>
                    <a:pt x="51841" y="504588"/>
                  </a:lnTo>
                  <a:lnTo>
                    <a:pt x="57962" y="508906"/>
                  </a:lnTo>
                  <a:lnTo>
                    <a:pt x="64439" y="511065"/>
                  </a:lnTo>
                  <a:lnTo>
                    <a:pt x="57809" y="520686"/>
                  </a:lnTo>
                  <a:lnTo>
                    <a:pt x="51074" y="530237"/>
                  </a:lnTo>
                  <a:lnTo>
                    <a:pt x="44542" y="539924"/>
                  </a:lnTo>
                  <a:lnTo>
                    <a:pt x="38519" y="549952"/>
                  </a:lnTo>
                  <a:lnTo>
                    <a:pt x="33408" y="561432"/>
                  </a:lnTo>
                  <a:lnTo>
                    <a:pt x="32448" y="572174"/>
                  </a:lnTo>
                  <a:lnTo>
                    <a:pt x="37765" y="581435"/>
                  </a:lnTo>
                  <a:lnTo>
                    <a:pt x="51485" y="588471"/>
                  </a:lnTo>
                  <a:lnTo>
                    <a:pt x="67380" y="591912"/>
                  </a:lnTo>
                  <a:lnTo>
                    <a:pt x="83612" y="593329"/>
                  </a:lnTo>
                  <a:lnTo>
                    <a:pt x="99979" y="593936"/>
                  </a:lnTo>
                  <a:lnTo>
                    <a:pt x="116281" y="594948"/>
                  </a:lnTo>
                  <a:lnTo>
                    <a:pt x="117445" y="601679"/>
                  </a:lnTo>
                  <a:lnTo>
                    <a:pt x="118305" y="608580"/>
                  </a:lnTo>
                  <a:lnTo>
                    <a:pt x="119772" y="615146"/>
                  </a:lnTo>
                  <a:lnTo>
                    <a:pt x="122758" y="620869"/>
                  </a:lnTo>
                  <a:lnTo>
                    <a:pt x="137440" y="627145"/>
                  </a:lnTo>
                  <a:lnTo>
                    <a:pt x="158672" y="626537"/>
                  </a:lnTo>
                  <a:lnTo>
                    <a:pt x="178149" y="623094"/>
                  </a:lnTo>
                  <a:lnTo>
                    <a:pt x="187566" y="620869"/>
                  </a:lnTo>
                  <a:lnTo>
                    <a:pt x="194043" y="618710"/>
                  </a:lnTo>
                  <a:lnTo>
                    <a:pt x="201244" y="618342"/>
                  </a:lnTo>
                  <a:lnTo>
                    <a:pt x="206997" y="614392"/>
                  </a:lnTo>
                  <a:lnTo>
                    <a:pt x="212216" y="610088"/>
                  </a:lnTo>
                  <a:lnTo>
                    <a:pt x="216857" y="605075"/>
                  </a:lnTo>
                  <a:lnTo>
                    <a:pt x="221429" y="599860"/>
                  </a:lnTo>
                  <a:lnTo>
                    <a:pt x="226440" y="594948"/>
                  </a:lnTo>
                  <a:lnTo>
                    <a:pt x="232206" y="590262"/>
                  </a:lnTo>
                  <a:lnTo>
                    <a:pt x="239394" y="586312"/>
                  </a:lnTo>
                  <a:lnTo>
                    <a:pt x="245884" y="581982"/>
                  </a:lnTo>
                  <a:lnTo>
                    <a:pt x="250202" y="575860"/>
                  </a:lnTo>
                  <a:lnTo>
                    <a:pt x="250926" y="562906"/>
                  </a:lnTo>
                  <a:lnTo>
                    <a:pt x="258838" y="562906"/>
                  </a:lnTo>
                  <a:lnTo>
                    <a:pt x="260714" y="564976"/>
                  </a:lnTo>
                  <a:lnTo>
                    <a:pt x="258167" y="570015"/>
                  </a:lnTo>
                  <a:lnTo>
                    <a:pt x="254336" y="576269"/>
                  </a:lnTo>
                  <a:lnTo>
                    <a:pt x="252361" y="581982"/>
                  </a:lnTo>
                  <a:lnTo>
                    <a:pt x="265879" y="621727"/>
                  </a:lnTo>
                  <a:lnTo>
                    <a:pt x="297726" y="633823"/>
                  </a:lnTo>
                  <a:lnTo>
                    <a:pt x="312295" y="632356"/>
                  </a:lnTo>
                  <a:lnTo>
                    <a:pt x="326834" y="630989"/>
                  </a:lnTo>
                  <a:lnTo>
                    <a:pt x="370408" y="622944"/>
                  </a:lnTo>
                  <a:lnTo>
                    <a:pt x="414007" y="601425"/>
                  </a:lnTo>
                  <a:lnTo>
                    <a:pt x="418713" y="606487"/>
                  </a:lnTo>
                  <a:lnTo>
                    <a:pt x="446036" y="627346"/>
                  </a:lnTo>
                  <a:lnTo>
                    <a:pt x="452881" y="627346"/>
                  </a:lnTo>
                  <a:lnTo>
                    <a:pt x="477180" y="626638"/>
                  </a:lnTo>
                  <a:lnTo>
                    <a:pt x="501478" y="624917"/>
                  </a:lnTo>
                  <a:lnTo>
                    <a:pt x="525776" y="622792"/>
                  </a:lnTo>
                  <a:lnTo>
                    <a:pt x="550075" y="620869"/>
                  </a:lnTo>
                  <a:lnTo>
                    <a:pt x="559392" y="617832"/>
                  </a:lnTo>
                  <a:lnTo>
                    <a:pt x="573300" y="613309"/>
                  </a:lnTo>
                  <a:lnTo>
                    <a:pt x="586936" y="609325"/>
                  </a:lnTo>
                  <a:lnTo>
                    <a:pt x="595439" y="607902"/>
                  </a:lnTo>
                  <a:lnTo>
                    <a:pt x="602995" y="608982"/>
                  </a:lnTo>
                  <a:lnTo>
                    <a:pt x="608406" y="616551"/>
                  </a:lnTo>
                  <a:lnTo>
                    <a:pt x="614883" y="620869"/>
                  </a:lnTo>
                  <a:lnTo>
                    <a:pt x="653950" y="616575"/>
                  </a:lnTo>
                  <a:lnTo>
                    <a:pt x="711720" y="607902"/>
                  </a:lnTo>
                  <a:lnTo>
                    <a:pt x="759240" y="602240"/>
                  </a:lnTo>
                  <a:lnTo>
                    <a:pt x="767106" y="600721"/>
                  </a:lnTo>
                  <a:lnTo>
                    <a:pt x="789482" y="594948"/>
                  </a:lnTo>
                  <a:lnTo>
                    <a:pt x="795959" y="590630"/>
                  </a:lnTo>
                  <a:lnTo>
                    <a:pt x="802081" y="585589"/>
                  </a:lnTo>
                  <a:lnTo>
                    <a:pt x="808926" y="581982"/>
                  </a:lnTo>
                  <a:lnTo>
                    <a:pt x="815035" y="579112"/>
                  </a:lnTo>
                  <a:lnTo>
                    <a:pt x="822959" y="580191"/>
                  </a:lnTo>
                  <a:lnTo>
                    <a:pt x="828357" y="575860"/>
                  </a:lnTo>
                  <a:lnTo>
                    <a:pt x="838330" y="564880"/>
                  </a:lnTo>
                  <a:lnTo>
                    <a:pt x="846851" y="551432"/>
                  </a:lnTo>
                  <a:lnTo>
                    <a:pt x="854225" y="537241"/>
                  </a:lnTo>
                  <a:lnTo>
                    <a:pt x="860755" y="524032"/>
                  </a:lnTo>
                  <a:lnTo>
                    <a:pt x="859693" y="517800"/>
                  </a:lnTo>
                  <a:lnTo>
                    <a:pt x="859002" y="510662"/>
                  </a:lnTo>
                  <a:lnTo>
                    <a:pt x="857569" y="505347"/>
                  </a:lnTo>
                  <a:lnTo>
                    <a:pt x="854278" y="504588"/>
                  </a:lnTo>
                  <a:lnTo>
                    <a:pt x="849219" y="509247"/>
                  </a:lnTo>
                  <a:lnTo>
                    <a:pt x="846181" y="516201"/>
                  </a:lnTo>
                  <a:lnTo>
                    <a:pt x="845573" y="523828"/>
                  </a:lnTo>
                  <a:lnTo>
                    <a:pt x="847801" y="530509"/>
                  </a:lnTo>
                  <a:lnTo>
                    <a:pt x="851442" y="532077"/>
                  </a:lnTo>
                  <a:lnTo>
                    <a:pt x="856437" y="530104"/>
                  </a:lnTo>
                  <a:lnTo>
                    <a:pt x="861974" y="526714"/>
                  </a:lnTo>
                  <a:lnTo>
                    <a:pt x="867244" y="524032"/>
                  </a:lnTo>
                  <a:lnTo>
                    <a:pt x="878885" y="512941"/>
                  </a:lnTo>
                  <a:lnTo>
                    <a:pt x="890730" y="502021"/>
                  </a:lnTo>
                  <a:lnTo>
                    <a:pt x="902170" y="490765"/>
                  </a:lnTo>
                  <a:lnTo>
                    <a:pt x="912596" y="478667"/>
                  </a:lnTo>
                  <a:lnTo>
                    <a:pt x="927330" y="459176"/>
                  </a:lnTo>
                  <a:lnTo>
                    <a:pt x="934064" y="449913"/>
                  </a:lnTo>
                  <a:lnTo>
                    <a:pt x="941405" y="438828"/>
                  </a:lnTo>
                  <a:lnTo>
                    <a:pt x="957961" y="413872"/>
                  </a:lnTo>
                  <a:lnTo>
                    <a:pt x="967225" y="379447"/>
                  </a:lnTo>
                  <a:lnTo>
                    <a:pt x="970786" y="363961"/>
                  </a:lnTo>
                  <a:lnTo>
                    <a:pt x="969553" y="349217"/>
                  </a:lnTo>
                  <a:lnTo>
                    <a:pt x="964438" y="317022"/>
                  </a:lnTo>
                  <a:lnTo>
                    <a:pt x="946922" y="322896"/>
                  </a:lnTo>
                  <a:lnTo>
                    <a:pt x="946350" y="321884"/>
                  </a:lnTo>
                  <a:lnTo>
                    <a:pt x="956440" y="313584"/>
                  </a:lnTo>
                  <a:lnTo>
                    <a:pt x="970914" y="297591"/>
                  </a:lnTo>
                  <a:lnTo>
                    <a:pt x="974877" y="291825"/>
                  </a:lnTo>
                  <a:lnTo>
                    <a:pt x="975245" y="284624"/>
                  </a:lnTo>
                  <a:lnTo>
                    <a:pt x="977404" y="278147"/>
                  </a:lnTo>
                  <a:lnTo>
                    <a:pt x="975937" y="260326"/>
                  </a:lnTo>
                  <a:lnTo>
                    <a:pt x="974569" y="242504"/>
                  </a:lnTo>
                  <a:lnTo>
                    <a:pt x="972997" y="224683"/>
                  </a:lnTo>
                  <a:lnTo>
                    <a:pt x="964438" y="187431"/>
                  </a:lnTo>
                  <a:lnTo>
                    <a:pt x="951483" y="178782"/>
                  </a:lnTo>
                  <a:lnTo>
                    <a:pt x="945007" y="174464"/>
                  </a:lnTo>
                  <a:lnTo>
                    <a:pt x="919086" y="187431"/>
                  </a:lnTo>
                  <a:lnTo>
                    <a:pt x="917718" y="177662"/>
                  </a:lnTo>
                  <a:lnTo>
                    <a:pt x="916517" y="167895"/>
                  </a:lnTo>
                  <a:lnTo>
                    <a:pt x="914978" y="158267"/>
                  </a:lnTo>
                  <a:lnTo>
                    <a:pt x="912596" y="148912"/>
                  </a:lnTo>
                  <a:lnTo>
                    <a:pt x="910082" y="141343"/>
                  </a:lnTo>
                  <a:lnTo>
                    <a:pt x="903960" y="135589"/>
                  </a:lnTo>
                  <a:lnTo>
                    <a:pt x="899642" y="129468"/>
                  </a:lnTo>
                  <a:lnTo>
                    <a:pt x="894986" y="122582"/>
                  </a:lnTo>
                  <a:lnTo>
                    <a:pt x="890463" y="115698"/>
                  </a:lnTo>
                  <a:lnTo>
                    <a:pt x="885669" y="109219"/>
                  </a:lnTo>
                  <a:lnTo>
                    <a:pt x="852930" y="86944"/>
                  </a:lnTo>
                  <a:lnTo>
                    <a:pt x="812313" y="68770"/>
                  </a:lnTo>
                  <a:lnTo>
                    <a:pt x="792773" y="66038"/>
                  </a:lnTo>
                  <a:lnTo>
                    <a:pt x="783005" y="64673"/>
                  </a:lnTo>
                  <a:lnTo>
                    <a:pt x="767714" y="68416"/>
                  </a:lnTo>
                  <a:lnTo>
                    <a:pt x="751951" y="71416"/>
                  </a:lnTo>
                  <a:lnTo>
                    <a:pt x="737135" y="75903"/>
                  </a:lnTo>
                  <a:lnTo>
                    <a:pt x="724687" y="84104"/>
                  </a:lnTo>
                  <a:lnTo>
                    <a:pt x="720227" y="89874"/>
                  </a:lnTo>
                  <a:lnTo>
                    <a:pt x="716041" y="96254"/>
                  </a:lnTo>
                  <a:lnTo>
                    <a:pt x="711317" y="101420"/>
                  </a:lnTo>
                  <a:lnTo>
                    <a:pt x="705243" y="103547"/>
                  </a:lnTo>
                  <a:lnTo>
                    <a:pt x="703472" y="101420"/>
                  </a:lnTo>
                  <a:lnTo>
                    <a:pt x="707267" y="96254"/>
                  </a:lnTo>
                  <a:lnTo>
                    <a:pt x="713289" y="89874"/>
                  </a:lnTo>
                  <a:lnTo>
                    <a:pt x="718197" y="84104"/>
                  </a:lnTo>
                  <a:lnTo>
                    <a:pt x="716038" y="77627"/>
                  </a:lnTo>
                  <a:lnTo>
                    <a:pt x="714959" y="70781"/>
                  </a:lnTo>
                  <a:lnTo>
                    <a:pt x="711720" y="64673"/>
                  </a:lnTo>
                  <a:lnTo>
                    <a:pt x="702100" y="48928"/>
                  </a:lnTo>
                  <a:lnTo>
                    <a:pt x="691738" y="39157"/>
                  </a:lnTo>
                  <a:lnTo>
                    <a:pt x="678407" y="30802"/>
                  </a:lnTo>
                  <a:lnTo>
                    <a:pt x="659879" y="19308"/>
                  </a:lnTo>
                  <a:lnTo>
                    <a:pt x="645357" y="20422"/>
                  </a:lnTo>
                  <a:lnTo>
                    <a:pt x="630631" y="21199"/>
                  </a:lnTo>
                  <a:lnTo>
                    <a:pt x="616038" y="22650"/>
                  </a:lnTo>
                  <a:lnTo>
                    <a:pt x="601916" y="25785"/>
                  </a:lnTo>
                  <a:lnTo>
                    <a:pt x="574278" y="38747"/>
                  </a:lnTo>
                  <a:lnTo>
                    <a:pt x="559800" y="50088"/>
                  </a:lnTo>
                  <a:lnTo>
                    <a:pt x="556660" y="50897"/>
                  </a:lnTo>
                  <a:lnTo>
                    <a:pt x="563041" y="32262"/>
                  </a:lnTo>
                  <a:lnTo>
                    <a:pt x="560882" y="25785"/>
                  </a:lnTo>
                  <a:lnTo>
                    <a:pt x="561238" y="17860"/>
                  </a:lnTo>
                  <a:lnTo>
                    <a:pt x="556564" y="12831"/>
                  </a:lnTo>
                  <a:lnTo>
                    <a:pt x="541021" y="2246"/>
                  </a:lnTo>
                  <a:lnTo>
                    <a:pt x="525918" y="0"/>
                  </a:lnTo>
                  <a:lnTo>
                    <a:pt x="509935" y="2546"/>
                  </a:lnTo>
                  <a:lnTo>
                    <a:pt x="491756" y="6342"/>
                  </a:lnTo>
                  <a:lnTo>
                    <a:pt x="483558" y="9436"/>
                  </a:lnTo>
                  <a:lnTo>
                    <a:pt x="475291" y="12425"/>
                  </a:lnTo>
                  <a:lnTo>
                    <a:pt x="434792" y="35102"/>
                  </a:lnTo>
                  <a:lnTo>
                    <a:pt x="420484" y="45229"/>
                  </a:lnTo>
                  <a:lnTo>
                    <a:pt x="414007" y="43070"/>
                  </a:lnTo>
                  <a:lnTo>
                    <a:pt x="406438" y="43070"/>
                  </a:lnTo>
                  <a:lnTo>
                    <a:pt x="401040" y="38752"/>
                  </a:lnTo>
                  <a:lnTo>
                    <a:pt x="385246" y="22850"/>
                  </a:lnTo>
                  <a:lnTo>
                    <a:pt x="387542" y="19305"/>
                  </a:lnTo>
                  <a:lnTo>
                    <a:pt x="388487" y="19003"/>
                  </a:lnTo>
                  <a:lnTo>
                    <a:pt x="368642" y="12831"/>
                  </a:lnTo>
                  <a:lnTo>
                    <a:pt x="345158" y="17539"/>
                  </a:lnTo>
                  <a:lnTo>
                    <a:pt x="334398" y="19985"/>
                  </a:lnTo>
                  <a:lnTo>
                    <a:pt x="323031" y="23711"/>
                  </a:lnTo>
                  <a:lnTo>
                    <a:pt x="297726" y="32262"/>
                  </a:lnTo>
                  <a:lnTo>
                    <a:pt x="282838" y="36620"/>
                  </a:lnTo>
                  <a:lnTo>
                    <a:pt x="272881" y="38479"/>
                  </a:lnTo>
                  <a:lnTo>
                    <a:pt x="265625" y="38852"/>
                  </a:lnTo>
                  <a:lnTo>
                    <a:pt x="258838" y="38752"/>
                  </a:lnTo>
                  <a:close/>
                </a:path>
              </a:pathLst>
            </a:custGeom>
            <a:ln w="255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0" name="object 383">
              <a:extLst>
                <a:ext uri="{FF2B5EF4-FFF2-40B4-BE49-F238E27FC236}">
                  <a16:creationId xmlns:a16="http://schemas.microsoft.com/office/drawing/2014/main" id="{A9545619-309C-4F48-BA21-99ACE96FDBFA}"/>
                </a:ext>
              </a:extLst>
            </p:cNvPr>
            <p:cNvSpPr/>
            <p:nvPr/>
          </p:nvSpPr>
          <p:spPr>
            <a:xfrm>
              <a:off x="3657600" y="2514601"/>
              <a:ext cx="1771650" cy="635"/>
            </a:xfrm>
            <a:custGeom>
              <a:avLst/>
              <a:gdLst/>
              <a:ahLst/>
              <a:cxnLst/>
              <a:rect l="l" t="t" r="r" b="b"/>
              <a:pathLst>
                <a:path w="1771650" h="635">
                  <a:moveTo>
                    <a:pt x="0" y="0"/>
                  </a:moveTo>
                  <a:lnTo>
                    <a:pt x="1771561" y="355"/>
                  </a:lnTo>
                </a:path>
              </a:pathLst>
            </a:custGeom>
            <a:ln w="2843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1" name="object 384">
              <a:extLst>
                <a:ext uri="{FF2B5EF4-FFF2-40B4-BE49-F238E27FC236}">
                  <a16:creationId xmlns:a16="http://schemas.microsoft.com/office/drawing/2014/main" id="{FFAA7D66-2522-470D-B72F-497EAAE17A67}"/>
                </a:ext>
              </a:extLst>
            </p:cNvPr>
            <p:cNvSpPr/>
            <p:nvPr/>
          </p:nvSpPr>
          <p:spPr>
            <a:xfrm>
              <a:off x="4571415" y="2384909"/>
              <a:ext cx="90805" cy="382270"/>
            </a:xfrm>
            <a:custGeom>
              <a:avLst/>
              <a:gdLst/>
              <a:ahLst/>
              <a:cxnLst/>
              <a:rect l="l" t="t" r="r" b="b"/>
              <a:pathLst>
                <a:path w="90804" h="382269">
                  <a:moveTo>
                    <a:pt x="90678" y="0"/>
                  </a:moveTo>
                  <a:lnTo>
                    <a:pt x="65430" y="13398"/>
                  </a:lnTo>
                  <a:lnTo>
                    <a:pt x="0" y="48120"/>
                  </a:lnTo>
                  <a:lnTo>
                    <a:pt x="0" y="267893"/>
                  </a:lnTo>
                  <a:lnTo>
                    <a:pt x="0" y="381838"/>
                  </a:lnTo>
                  <a:lnTo>
                    <a:pt x="90678" y="334746"/>
                  </a:lnTo>
                  <a:lnTo>
                    <a:pt x="90678" y="0"/>
                  </a:lnTo>
                  <a:close/>
                </a:path>
              </a:pathLst>
            </a:custGeom>
            <a:solidFill>
              <a:srgbClr val="FF66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92" name="object 385">
              <a:extLst>
                <a:ext uri="{FF2B5EF4-FFF2-40B4-BE49-F238E27FC236}">
                  <a16:creationId xmlns:a16="http://schemas.microsoft.com/office/drawing/2014/main" id="{4BE3B9C8-6838-4202-84CE-E652902A39A1}"/>
                </a:ext>
              </a:extLst>
            </p:cNvPr>
            <p:cNvPicPr/>
            <p:nvPr/>
          </p:nvPicPr>
          <p:blipFill>
            <a:blip r:embed="rId37" cstate="print"/>
            <a:stretch>
              <a:fillRect/>
            </a:stretch>
          </p:blipFill>
          <p:spPr>
            <a:xfrm>
              <a:off x="4322025" y="2254912"/>
              <a:ext cx="340067" cy="396097"/>
            </a:xfrm>
            <a:prstGeom prst="rect">
              <a:avLst/>
            </a:prstGeom>
          </p:spPr>
        </p:pic>
        <p:sp>
          <p:nvSpPr>
            <p:cNvPr id="393" name="object 386">
              <a:extLst>
                <a:ext uri="{FF2B5EF4-FFF2-40B4-BE49-F238E27FC236}">
                  <a16:creationId xmlns:a16="http://schemas.microsoft.com/office/drawing/2014/main" id="{7AF77F16-52B5-4F18-9D7C-E234FD68548A}"/>
                </a:ext>
              </a:extLst>
            </p:cNvPr>
            <p:cNvSpPr/>
            <p:nvPr/>
          </p:nvSpPr>
          <p:spPr>
            <a:xfrm>
              <a:off x="4322026" y="2301991"/>
              <a:ext cx="249554" cy="464820"/>
            </a:xfrm>
            <a:custGeom>
              <a:avLst/>
              <a:gdLst/>
              <a:ahLst/>
              <a:cxnLst/>
              <a:rect l="l" t="t" r="r" b="b"/>
              <a:pathLst>
                <a:path w="249554" h="464819">
                  <a:moveTo>
                    <a:pt x="249389" y="131038"/>
                  </a:moveTo>
                  <a:lnTo>
                    <a:pt x="75298" y="39573"/>
                  </a:lnTo>
                  <a:lnTo>
                    <a:pt x="74117" y="38950"/>
                  </a:lnTo>
                  <a:lnTo>
                    <a:pt x="0" y="0"/>
                  </a:lnTo>
                  <a:lnTo>
                    <a:pt x="0" y="333717"/>
                  </a:lnTo>
                  <a:lnTo>
                    <a:pt x="249389" y="464756"/>
                  </a:lnTo>
                  <a:lnTo>
                    <a:pt x="249389" y="326745"/>
                  </a:lnTo>
                  <a:lnTo>
                    <a:pt x="249389" y="324942"/>
                  </a:lnTo>
                  <a:lnTo>
                    <a:pt x="249389" y="131038"/>
                  </a:lnTo>
                  <a:close/>
                </a:path>
              </a:pathLst>
            </a:custGeom>
            <a:solidFill>
              <a:srgbClr val="FF66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4" name="object 387">
              <a:extLst>
                <a:ext uri="{FF2B5EF4-FFF2-40B4-BE49-F238E27FC236}">
                  <a16:creationId xmlns:a16="http://schemas.microsoft.com/office/drawing/2014/main" id="{3F9BF7B7-AECF-433C-83F2-427C720EE754}"/>
                </a:ext>
              </a:extLst>
            </p:cNvPr>
            <p:cNvSpPr/>
            <p:nvPr/>
          </p:nvSpPr>
          <p:spPr>
            <a:xfrm>
              <a:off x="4398501" y="2342174"/>
              <a:ext cx="173355" cy="283210"/>
            </a:xfrm>
            <a:custGeom>
              <a:avLst/>
              <a:gdLst/>
              <a:ahLst/>
              <a:cxnLst/>
              <a:rect l="l" t="t" r="r" b="b"/>
              <a:pathLst>
                <a:path w="173354" h="283210">
                  <a:moveTo>
                    <a:pt x="0" y="0"/>
                  </a:moveTo>
                  <a:lnTo>
                    <a:pt x="4294" y="39496"/>
                  </a:lnTo>
                  <a:lnTo>
                    <a:pt x="11842" y="80118"/>
                  </a:lnTo>
                  <a:lnTo>
                    <a:pt x="22292" y="118782"/>
                  </a:lnTo>
                  <a:lnTo>
                    <a:pt x="35432" y="154692"/>
                  </a:lnTo>
                  <a:lnTo>
                    <a:pt x="68722" y="215430"/>
                  </a:lnTo>
                  <a:lnTo>
                    <a:pt x="109746" y="258452"/>
                  </a:lnTo>
                  <a:lnTo>
                    <a:pt x="155263" y="280797"/>
                  </a:lnTo>
                  <a:lnTo>
                    <a:pt x="172914" y="282940"/>
                  </a:lnTo>
                  <a:lnTo>
                    <a:pt x="172914" y="908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60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5" name="object 388">
              <a:extLst>
                <a:ext uri="{FF2B5EF4-FFF2-40B4-BE49-F238E27FC236}">
                  <a16:creationId xmlns:a16="http://schemas.microsoft.com/office/drawing/2014/main" id="{A096B17B-7FBE-46F1-B62B-76B6DDB3B49D}"/>
                </a:ext>
              </a:extLst>
            </p:cNvPr>
            <p:cNvSpPr/>
            <p:nvPr/>
          </p:nvSpPr>
          <p:spPr>
            <a:xfrm>
              <a:off x="4399663" y="2342785"/>
              <a:ext cx="172085" cy="280670"/>
            </a:xfrm>
            <a:custGeom>
              <a:avLst/>
              <a:gdLst/>
              <a:ahLst/>
              <a:cxnLst/>
              <a:rect l="l" t="t" r="r" b="b"/>
              <a:pathLst>
                <a:path w="172085" h="280669">
                  <a:moveTo>
                    <a:pt x="0" y="0"/>
                  </a:moveTo>
                  <a:lnTo>
                    <a:pt x="4167" y="38525"/>
                  </a:lnTo>
                  <a:lnTo>
                    <a:pt x="11610" y="79005"/>
                  </a:lnTo>
                  <a:lnTo>
                    <a:pt x="21854" y="117460"/>
                  </a:lnTo>
                  <a:lnTo>
                    <a:pt x="50473" y="185178"/>
                  </a:lnTo>
                  <a:lnTo>
                    <a:pt x="87741" y="236980"/>
                  </a:lnTo>
                  <a:lnTo>
                    <a:pt x="131118" y="269735"/>
                  </a:lnTo>
                  <a:lnTo>
                    <a:pt x="171752" y="280183"/>
                  </a:lnTo>
                  <a:lnTo>
                    <a:pt x="171752" y="902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70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6" name="object 389">
              <a:extLst>
                <a:ext uri="{FF2B5EF4-FFF2-40B4-BE49-F238E27FC236}">
                  <a16:creationId xmlns:a16="http://schemas.microsoft.com/office/drawing/2014/main" id="{6C63D1B7-7D0B-4241-ABD9-C7F93951FABC}"/>
                </a:ext>
              </a:extLst>
            </p:cNvPr>
            <p:cNvSpPr/>
            <p:nvPr/>
          </p:nvSpPr>
          <p:spPr>
            <a:xfrm>
              <a:off x="4400475" y="2343211"/>
              <a:ext cx="171450" cy="278130"/>
            </a:xfrm>
            <a:custGeom>
              <a:avLst/>
              <a:gdLst/>
              <a:ahLst/>
              <a:cxnLst/>
              <a:rect l="l" t="t" r="r" b="b"/>
              <a:pathLst>
                <a:path w="171450" h="278130">
                  <a:moveTo>
                    <a:pt x="0" y="0"/>
                  </a:moveTo>
                  <a:lnTo>
                    <a:pt x="11672" y="77768"/>
                  </a:lnTo>
                  <a:lnTo>
                    <a:pt x="22122" y="115955"/>
                  </a:lnTo>
                  <a:lnTo>
                    <a:pt x="50562" y="183493"/>
                  </a:lnTo>
                  <a:lnTo>
                    <a:pt x="87641" y="235106"/>
                  </a:lnTo>
                  <a:lnTo>
                    <a:pt x="130662" y="267555"/>
                  </a:lnTo>
                  <a:lnTo>
                    <a:pt x="170940" y="277949"/>
                  </a:lnTo>
                  <a:lnTo>
                    <a:pt x="170940" y="898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680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7" name="object 390">
              <a:extLst>
                <a:ext uri="{FF2B5EF4-FFF2-40B4-BE49-F238E27FC236}">
                  <a16:creationId xmlns:a16="http://schemas.microsoft.com/office/drawing/2014/main" id="{DE639978-9A56-4A7C-862E-23A1C9614BD5}"/>
                </a:ext>
              </a:extLst>
            </p:cNvPr>
            <p:cNvSpPr/>
            <p:nvPr/>
          </p:nvSpPr>
          <p:spPr>
            <a:xfrm>
              <a:off x="4401643" y="2343825"/>
              <a:ext cx="170180" cy="275590"/>
            </a:xfrm>
            <a:custGeom>
              <a:avLst/>
              <a:gdLst/>
              <a:ahLst/>
              <a:cxnLst/>
              <a:rect l="l" t="t" r="r" b="b"/>
              <a:pathLst>
                <a:path w="170179" h="275589">
                  <a:moveTo>
                    <a:pt x="0" y="0"/>
                  </a:moveTo>
                  <a:lnTo>
                    <a:pt x="11433" y="76493"/>
                  </a:lnTo>
                  <a:lnTo>
                    <a:pt x="21677" y="114617"/>
                  </a:lnTo>
                  <a:lnTo>
                    <a:pt x="50073" y="181350"/>
                  </a:lnTo>
                  <a:lnTo>
                    <a:pt x="86841" y="232701"/>
                  </a:lnTo>
                  <a:lnTo>
                    <a:pt x="129678" y="265145"/>
                  </a:lnTo>
                  <a:lnTo>
                    <a:pt x="169772" y="275542"/>
                  </a:lnTo>
                  <a:lnTo>
                    <a:pt x="169772" y="892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690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8" name="object 391">
              <a:extLst>
                <a:ext uri="{FF2B5EF4-FFF2-40B4-BE49-F238E27FC236}">
                  <a16:creationId xmlns:a16="http://schemas.microsoft.com/office/drawing/2014/main" id="{3C5897C3-65EC-41FA-A24F-C24F5B624D7F}"/>
                </a:ext>
              </a:extLst>
            </p:cNvPr>
            <p:cNvSpPr/>
            <p:nvPr/>
          </p:nvSpPr>
          <p:spPr>
            <a:xfrm>
              <a:off x="4402825" y="2344446"/>
              <a:ext cx="168910" cy="273050"/>
            </a:xfrm>
            <a:custGeom>
              <a:avLst/>
              <a:gdLst/>
              <a:ahLst/>
              <a:cxnLst/>
              <a:rect l="l" t="t" r="r" b="b"/>
              <a:pathLst>
                <a:path w="168910" h="273050">
                  <a:moveTo>
                    <a:pt x="0" y="0"/>
                  </a:moveTo>
                  <a:lnTo>
                    <a:pt x="11331" y="75065"/>
                  </a:lnTo>
                  <a:lnTo>
                    <a:pt x="21575" y="112916"/>
                  </a:lnTo>
                  <a:lnTo>
                    <a:pt x="49653" y="179471"/>
                  </a:lnTo>
                  <a:lnTo>
                    <a:pt x="86370" y="230633"/>
                  </a:lnTo>
                  <a:lnTo>
                    <a:pt x="128852" y="262581"/>
                  </a:lnTo>
                  <a:lnTo>
                    <a:pt x="168590" y="272759"/>
                  </a:lnTo>
                  <a:lnTo>
                    <a:pt x="168590" y="88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690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9" name="object 392">
              <a:extLst>
                <a:ext uri="{FF2B5EF4-FFF2-40B4-BE49-F238E27FC236}">
                  <a16:creationId xmlns:a16="http://schemas.microsoft.com/office/drawing/2014/main" id="{5B72350C-91F7-4DA0-BF15-280D59B49D2F}"/>
                </a:ext>
              </a:extLst>
            </p:cNvPr>
            <p:cNvSpPr/>
            <p:nvPr/>
          </p:nvSpPr>
          <p:spPr>
            <a:xfrm>
              <a:off x="4404007" y="2345067"/>
              <a:ext cx="167640" cy="270510"/>
            </a:xfrm>
            <a:custGeom>
              <a:avLst/>
              <a:gdLst/>
              <a:ahLst/>
              <a:cxnLst/>
              <a:rect l="l" t="t" r="r" b="b"/>
              <a:pathLst>
                <a:path w="167639" h="270510">
                  <a:moveTo>
                    <a:pt x="0" y="0"/>
                  </a:moveTo>
                  <a:lnTo>
                    <a:pt x="11228" y="73633"/>
                  </a:lnTo>
                  <a:lnTo>
                    <a:pt x="21472" y="111216"/>
                  </a:lnTo>
                  <a:lnTo>
                    <a:pt x="49194" y="177408"/>
                  </a:lnTo>
                  <a:lnTo>
                    <a:pt x="85556" y="228208"/>
                  </a:lnTo>
                  <a:lnTo>
                    <a:pt x="127849" y="260163"/>
                  </a:lnTo>
                  <a:lnTo>
                    <a:pt x="167408" y="270345"/>
                  </a:lnTo>
                  <a:lnTo>
                    <a:pt x="167408" y="879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6A0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0" name="object 393">
              <a:extLst>
                <a:ext uri="{FF2B5EF4-FFF2-40B4-BE49-F238E27FC236}">
                  <a16:creationId xmlns:a16="http://schemas.microsoft.com/office/drawing/2014/main" id="{E33774B3-98EA-4F60-8EC4-CF5A9FD54FE1}"/>
                </a:ext>
              </a:extLst>
            </p:cNvPr>
            <p:cNvSpPr/>
            <p:nvPr/>
          </p:nvSpPr>
          <p:spPr>
            <a:xfrm>
              <a:off x="4405106" y="2345645"/>
              <a:ext cx="166370" cy="267970"/>
            </a:xfrm>
            <a:custGeom>
              <a:avLst/>
              <a:gdLst/>
              <a:ahLst/>
              <a:cxnLst/>
              <a:rect l="l" t="t" r="r" b="b"/>
              <a:pathLst>
                <a:path w="166370" h="267969">
                  <a:moveTo>
                    <a:pt x="0" y="0"/>
                  </a:moveTo>
                  <a:lnTo>
                    <a:pt x="10908" y="72395"/>
                  </a:lnTo>
                  <a:lnTo>
                    <a:pt x="21097" y="109914"/>
                  </a:lnTo>
                  <a:lnTo>
                    <a:pt x="48951" y="175618"/>
                  </a:lnTo>
                  <a:lnTo>
                    <a:pt x="85168" y="226195"/>
                  </a:lnTo>
                  <a:lnTo>
                    <a:pt x="127115" y="257833"/>
                  </a:lnTo>
                  <a:lnTo>
                    <a:pt x="166308" y="267959"/>
                  </a:lnTo>
                  <a:lnTo>
                    <a:pt x="166308" y="873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6B0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1" name="object 394">
              <a:extLst>
                <a:ext uri="{FF2B5EF4-FFF2-40B4-BE49-F238E27FC236}">
                  <a16:creationId xmlns:a16="http://schemas.microsoft.com/office/drawing/2014/main" id="{F88070AB-7953-4BDA-87E3-3F2869F39DF6}"/>
                </a:ext>
              </a:extLst>
            </p:cNvPr>
            <p:cNvSpPr/>
            <p:nvPr/>
          </p:nvSpPr>
          <p:spPr>
            <a:xfrm>
              <a:off x="4406281" y="2346262"/>
              <a:ext cx="165735" cy="266065"/>
            </a:xfrm>
            <a:custGeom>
              <a:avLst/>
              <a:gdLst/>
              <a:ahLst/>
              <a:cxnLst/>
              <a:rect l="l" t="t" r="r" b="b"/>
              <a:pathLst>
                <a:path w="165735" h="266064">
                  <a:moveTo>
                    <a:pt x="0" y="0"/>
                  </a:moveTo>
                  <a:lnTo>
                    <a:pt x="10813" y="71120"/>
                  </a:lnTo>
                  <a:lnTo>
                    <a:pt x="21001" y="108217"/>
                  </a:lnTo>
                  <a:lnTo>
                    <a:pt x="48491" y="173559"/>
                  </a:lnTo>
                  <a:lnTo>
                    <a:pt x="84362" y="223775"/>
                  </a:lnTo>
                  <a:lnTo>
                    <a:pt x="126119" y="255412"/>
                  </a:lnTo>
                  <a:lnTo>
                    <a:pt x="165134" y="265537"/>
                  </a:lnTo>
                  <a:lnTo>
                    <a:pt x="165134" y="867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6B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2" name="object 395">
              <a:extLst>
                <a:ext uri="{FF2B5EF4-FFF2-40B4-BE49-F238E27FC236}">
                  <a16:creationId xmlns:a16="http://schemas.microsoft.com/office/drawing/2014/main" id="{C1F8EFCE-AC4F-48AF-BCF9-5F0706785A5B}"/>
                </a:ext>
              </a:extLst>
            </p:cNvPr>
            <p:cNvSpPr/>
            <p:nvPr/>
          </p:nvSpPr>
          <p:spPr>
            <a:xfrm>
              <a:off x="4407448" y="2346875"/>
              <a:ext cx="164465" cy="262890"/>
            </a:xfrm>
            <a:custGeom>
              <a:avLst/>
              <a:gdLst/>
              <a:ahLst/>
              <a:cxnLst/>
              <a:rect l="l" t="t" r="r" b="b"/>
              <a:pathLst>
                <a:path w="164464" h="262889">
                  <a:moveTo>
                    <a:pt x="0" y="0"/>
                  </a:moveTo>
                  <a:lnTo>
                    <a:pt x="10570" y="69696"/>
                  </a:lnTo>
                  <a:lnTo>
                    <a:pt x="20545" y="106524"/>
                  </a:lnTo>
                  <a:lnTo>
                    <a:pt x="47999" y="171639"/>
                  </a:lnTo>
                  <a:lnTo>
                    <a:pt x="83550" y="221371"/>
                  </a:lnTo>
                  <a:lnTo>
                    <a:pt x="125263" y="252819"/>
                  </a:lnTo>
                  <a:lnTo>
                    <a:pt x="163966" y="262772"/>
                  </a:lnTo>
                  <a:lnTo>
                    <a:pt x="163966" y="861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6C0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3" name="object 396">
              <a:extLst>
                <a:ext uri="{FF2B5EF4-FFF2-40B4-BE49-F238E27FC236}">
                  <a16:creationId xmlns:a16="http://schemas.microsoft.com/office/drawing/2014/main" id="{79E9D1AC-76DA-46FD-B7F4-FF26C0310EA5}"/>
                </a:ext>
              </a:extLst>
            </p:cNvPr>
            <p:cNvSpPr/>
            <p:nvPr/>
          </p:nvSpPr>
          <p:spPr>
            <a:xfrm>
              <a:off x="4408630" y="2347496"/>
              <a:ext cx="163195" cy="260350"/>
            </a:xfrm>
            <a:custGeom>
              <a:avLst/>
              <a:gdLst/>
              <a:ahLst/>
              <a:cxnLst/>
              <a:rect l="l" t="t" r="r" b="b"/>
              <a:pathLst>
                <a:path w="163195" h="260350">
                  <a:moveTo>
                    <a:pt x="0" y="0"/>
                  </a:moveTo>
                  <a:lnTo>
                    <a:pt x="10467" y="68420"/>
                  </a:lnTo>
                  <a:lnTo>
                    <a:pt x="32766" y="139063"/>
                  </a:lnTo>
                  <a:lnTo>
                    <a:pt x="64289" y="196562"/>
                  </a:lnTo>
                  <a:lnTo>
                    <a:pt x="103161" y="237372"/>
                  </a:lnTo>
                  <a:lnTo>
                    <a:pt x="146268" y="258383"/>
                  </a:lnTo>
                  <a:lnTo>
                    <a:pt x="162784" y="260348"/>
                  </a:lnTo>
                  <a:lnTo>
                    <a:pt x="162784" y="855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C6D0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4" name="object 397">
              <a:extLst>
                <a:ext uri="{FF2B5EF4-FFF2-40B4-BE49-F238E27FC236}">
                  <a16:creationId xmlns:a16="http://schemas.microsoft.com/office/drawing/2014/main" id="{C4BA9216-803A-4006-8C3C-20A4136A0096}"/>
                </a:ext>
              </a:extLst>
            </p:cNvPr>
            <p:cNvSpPr/>
            <p:nvPr/>
          </p:nvSpPr>
          <p:spPr>
            <a:xfrm>
              <a:off x="4409781" y="2348101"/>
              <a:ext cx="161925" cy="258445"/>
            </a:xfrm>
            <a:custGeom>
              <a:avLst/>
              <a:gdLst/>
              <a:ahLst/>
              <a:cxnLst/>
              <a:rect l="l" t="t" r="r" b="b"/>
              <a:pathLst>
                <a:path w="161925" h="258444">
                  <a:moveTo>
                    <a:pt x="0" y="0"/>
                  </a:moveTo>
                  <a:lnTo>
                    <a:pt x="10246" y="67054"/>
                  </a:lnTo>
                  <a:lnTo>
                    <a:pt x="32483" y="137318"/>
                  </a:lnTo>
                  <a:lnTo>
                    <a:pt x="63757" y="194428"/>
                  </a:lnTo>
                  <a:lnTo>
                    <a:pt x="102360" y="234972"/>
                  </a:lnTo>
                  <a:lnTo>
                    <a:pt x="145322" y="255986"/>
                  </a:lnTo>
                  <a:lnTo>
                    <a:pt x="161633" y="257945"/>
                  </a:lnTo>
                  <a:lnTo>
                    <a:pt x="161633" y="849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C6E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5" name="object 398">
              <a:extLst>
                <a:ext uri="{FF2B5EF4-FFF2-40B4-BE49-F238E27FC236}">
                  <a16:creationId xmlns:a16="http://schemas.microsoft.com/office/drawing/2014/main" id="{39C5B750-C610-45BB-8882-B1C7561DA233}"/>
                </a:ext>
              </a:extLst>
            </p:cNvPr>
            <p:cNvSpPr/>
            <p:nvPr/>
          </p:nvSpPr>
          <p:spPr>
            <a:xfrm>
              <a:off x="4410888" y="2348683"/>
              <a:ext cx="160655" cy="255270"/>
            </a:xfrm>
            <a:custGeom>
              <a:avLst/>
              <a:gdLst/>
              <a:ahLst/>
              <a:cxnLst/>
              <a:rect l="l" t="t" r="r" b="b"/>
              <a:pathLst>
                <a:path w="160654" h="255269">
                  <a:moveTo>
                    <a:pt x="0" y="0"/>
                  </a:moveTo>
                  <a:lnTo>
                    <a:pt x="10068" y="65660"/>
                  </a:lnTo>
                  <a:lnTo>
                    <a:pt x="32245" y="135599"/>
                  </a:lnTo>
                  <a:lnTo>
                    <a:pt x="63378" y="192456"/>
                  </a:lnTo>
                  <a:lnTo>
                    <a:pt x="101709" y="232681"/>
                  </a:lnTo>
                  <a:lnTo>
                    <a:pt x="144277" y="253307"/>
                  </a:lnTo>
                  <a:lnTo>
                    <a:pt x="160526" y="255219"/>
                  </a:lnTo>
                  <a:lnTo>
                    <a:pt x="160526" y="843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C6E0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06" name="object 399">
              <a:extLst>
                <a:ext uri="{FF2B5EF4-FFF2-40B4-BE49-F238E27FC236}">
                  <a16:creationId xmlns:a16="http://schemas.microsoft.com/office/drawing/2014/main" id="{26B1FE5A-815E-4806-9F93-1235DF4CDF0A}"/>
                </a:ext>
              </a:extLst>
            </p:cNvPr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4411775" y="2349149"/>
              <a:ext cx="159640" cy="252943"/>
            </a:xfrm>
            <a:prstGeom prst="rect">
              <a:avLst/>
            </a:prstGeom>
          </p:spPr>
        </p:pic>
        <p:sp>
          <p:nvSpPr>
            <p:cNvPr id="407" name="object 400">
              <a:extLst>
                <a:ext uri="{FF2B5EF4-FFF2-40B4-BE49-F238E27FC236}">
                  <a16:creationId xmlns:a16="http://schemas.microsoft.com/office/drawing/2014/main" id="{EDB04085-E34F-49DA-8707-A13EE4897434}"/>
                </a:ext>
              </a:extLst>
            </p:cNvPr>
            <p:cNvSpPr/>
            <p:nvPr/>
          </p:nvSpPr>
          <p:spPr>
            <a:xfrm>
              <a:off x="4346994" y="2315516"/>
              <a:ext cx="290195" cy="117475"/>
            </a:xfrm>
            <a:custGeom>
              <a:avLst/>
              <a:gdLst/>
              <a:ahLst/>
              <a:cxnLst/>
              <a:rect l="l" t="t" r="r" b="b"/>
              <a:pathLst>
                <a:path w="290195" h="117475">
                  <a:moveTo>
                    <a:pt x="0" y="0"/>
                  </a:moveTo>
                  <a:lnTo>
                    <a:pt x="224281" y="117360"/>
                  </a:lnTo>
                  <a:lnTo>
                    <a:pt x="290169" y="83883"/>
                  </a:lnTo>
                </a:path>
              </a:pathLst>
            </a:custGeom>
            <a:ln w="5759">
              <a:solidFill>
                <a:srgbClr val="E6E3C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8" name="object 401">
              <a:extLst>
                <a:ext uri="{FF2B5EF4-FFF2-40B4-BE49-F238E27FC236}">
                  <a16:creationId xmlns:a16="http://schemas.microsoft.com/office/drawing/2014/main" id="{64A5A349-914F-4E76-B711-B1B8B3CE532F}"/>
                </a:ext>
              </a:extLst>
            </p:cNvPr>
            <p:cNvSpPr/>
            <p:nvPr/>
          </p:nvSpPr>
          <p:spPr>
            <a:xfrm>
              <a:off x="4341965" y="2311566"/>
              <a:ext cx="300355" cy="90805"/>
            </a:xfrm>
            <a:custGeom>
              <a:avLst/>
              <a:gdLst/>
              <a:ahLst/>
              <a:cxnLst/>
              <a:rect l="l" t="t" r="r" b="b"/>
              <a:pathLst>
                <a:path w="300354" h="90805">
                  <a:moveTo>
                    <a:pt x="6832" y="1790"/>
                  </a:moveTo>
                  <a:lnTo>
                    <a:pt x="4318" y="355"/>
                  </a:lnTo>
                  <a:lnTo>
                    <a:pt x="3238" y="0"/>
                  </a:lnTo>
                  <a:lnTo>
                    <a:pt x="1079" y="711"/>
                  </a:lnTo>
                  <a:lnTo>
                    <a:pt x="355" y="1435"/>
                  </a:lnTo>
                  <a:lnTo>
                    <a:pt x="0" y="2514"/>
                  </a:lnTo>
                  <a:lnTo>
                    <a:pt x="0" y="3238"/>
                  </a:lnTo>
                  <a:lnTo>
                    <a:pt x="355" y="4318"/>
                  </a:lnTo>
                  <a:lnTo>
                    <a:pt x="1435" y="5029"/>
                  </a:lnTo>
                  <a:lnTo>
                    <a:pt x="3949" y="6108"/>
                  </a:lnTo>
                  <a:lnTo>
                    <a:pt x="6832" y="1790"/>
                  </a:lnTo>
                  <a:close/>
                </a:path>
                <a:path w="300354" h="90805">
                  <a:moveTo>
                    <a:pt x="300240" y="86398"/>
                  </a:moveTo>
                  <a:lnTo>
                    <a:pt x="299872" y="85318"/>
                  </a:lnTo>
                  <a:lnTo>
                    <a:pt x="299161" y="84594"/>
                  </a:lnTo>
                  <a:lnTo>
                    <a:pt x="298069" y="84239"/>
                  </a:lnTo>
                  <a:lnTo>
                    <a:pt x="295910" y="84239"/>
                  </a:lnTo>
                  <a:lnTo>
                    <a:pt x="293395" y="85674"/>
                  </a:lnTo>
                  <a:lnTo>
                    <a:pt x="296278" y="90360"/>
                  </a:lnTo>
                  <a:lnTo>
                    <a:pt x="298792" y="88912"/>
                  </a:lnTo>
                  <a:lnTo>
                    <a:pt x="299872" y="88188"/>
                  </a:lnTo>
                  <a:lnTo>
                    <a:pt x="300240" y="87477"/>
                  </a:lnTo>
                  <a:lnTo>
                    <a:pt x="300240" y="86398"/>
                  </a:lnTo>
                  <a:close/>
                </a:path>
              </a:pathLst>
            </a:custGeom>
            <a:solidFill>
              <a:srgbClr val="E6E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9" name="object 402">
              <a:extLst>
                <a:ext uri="{FF2B5EF4-FFF2-40B4-BE49-F238E27FC236}">
                  <a16:creationId xmlns:a16="http://schemas.microsoft.com/office/drawing/2014/main" id="{A708407C-E7D6-4495-BCF0-728C7536C53E}"/>
                </a:ext>
              </a:extLst>
            </p:cNvPr>
            <p:cNvSpPr/>
            <p:nvPr/>
          </p:nvSpPr>
          <p:spPr>
            <a:xfrm>
              <a:off x="4571276" y="2435404"/>
              <a:ext cx="0" cy="304800"/>
            </a:xfrm>
            <a:custGeom>
              <a:avLst/>
              <a:gdLst/>
              <a:ahLst/>
              <a:cxnLst/>
              <a:rect l="l" t="t" r="r" b="b"/>
              <a:pathLst>
                <a:path h="304800">
                  <a:moveTo>
                    <a:pt x="0" y="0"/>
                  </a:moveTo>
                  <a:lnTo>
                    <a:pt x="0" y="304558"/>
                  </a:lnTo>
                </a:path>
              </a:pathLst>
            </a:custGeom>
            <a:ln w="5759">
              <a:solidFill>
                <a:srgbClr val="E6E3C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0" name="object 403">
              <a:extLst>
                <a:ext uri="{FF2B5EF4-FFF2-40B4-BE49-F238E27FC236}">
                  <a16:creationId xmlns:a16="http://schemas.microsoft.com/office/drawing/2014/main" id="{B4A3F948-5FFB-47BB-B669-E3017AF4B39C}"/>
                </a:ext>
              </a:extLst>
            </p:cNvPr>
            <p:cNvSpPr/>
            <p:nvPr/>
          </p:nvSpPr>
          <p:spPr>
            <a:xfrm>
              <a:off x="4568406" y="2430362"/>
              <a:ext cx="6350" cy="314325"/>
            </a:xfrm>
            <a:custGeom>
              <a:avLst/>
              <a:gdLst/>
              <a:ahLst/>
              <a:cxnLst/>
              <a:rect l="l" t="t" r="r" b="b"/>
              <a:pathLst>
                <a:path w="6350" h="314325">
                  <a:moveTo>
                    <a:pt x="5753" y="309245"/>
                  </a:moveTo>
                  <a:lnTo>
                    <a:pt x="0" y="309245"/>
                  </a:lnTo>
                  <a:lnTo>
                    <a:pt x="0" y="311759"/>
                  </a:lnTo>
                  <a:lnTo>
                    <a:pt x="355" y="312839"/>
                  </a:lnTo>
                  <a:lnTo>
                    <a:pt x="1790" y="314274"/>
                  </a:lnTo>
                  <a:lnTo>
                    <a:pt x="3949" y="314274"/>
                  </a:lnTo>
                  <a:lnTo>
                    <a:pt x="5029" y="313563"/>
                  </a:lnTo>
                  <a:lnTo>
                    <a:pt x="5753" y="312839"/>
                  </a:lnTo>
                  <a:lnTo>
                    <a:pt x="5753" y="309245"/>
                  </a:lnTo>
                  <a:close/>
                </a:path>
                <a:path w="6350" h="314325">
                  <a:moveTo>
                    <a:pt x="5753" y="1803"/>
                  </a:moveTo>
                  <a:lnTo>
                    <a:pt x="5029" y="723"/>
                  </a:lnTo>
                  <a:lnTo>
                    <a:pt x="3949" y="355"/>
                  </a:lnTo>
                  <a:lnTo>
                    <a:pt x="2870" y="0"/>
                  </a:lnTo>
                  <a:lnTo>
                    <a:pt x="1790" y="355"/>
                  </a:lnTo>
                  <a:lnTo>
                    <a:pt x="1079" y="723"/>
                  </a:lnTo>
                  <a:lnTo>
                    <a:pt x="355" y="1803"/>
                  </a:lnTo>
                  <a:lnTo>
                    <a:pt x="0" y="2514"/>
                  </a:lnTo>
                  <a:lnTo>
                    <a:pt x="0" y="5397"/>
                  </a:lnTo>
                  <a:lnTo>
                    <a:pt x="5753" y="5397"/>
                  </a:lnTo>
                  <a:lnTo>
                    <a:pt x="5753" y="1803"/>
                  </a:lnTo>
                  <a:close/>
                </a:path>
              </a:pathLst>
            </a:custGeom>
            <a:solidFill>
              <a:srgbClr val="E6E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1" name="object 404">
              <a:extLst>
                <a:ext uri="{FF2B5EF4-FFF2-40B4-BE49-F238E27FC236}">
                  <a16:creationId xmlns:a16="http://schemas.microsoft.com/office/drawing/2014/main" id="{07B97CE1-B03C-49C5-A952-39EE59D7232B}"/>
                </a:ext>
              </a:extLst>
            </p:cNvPr>
            <p:cNvSpPr/>
            <p:nvPr/>
          </p:nvSpPr>
          <p:spPr>
            <a:xfrm>
              <a:off x="4346994" y="2370596"/>
              <a:ext cx="222250" cy="116839"/>
            </a:xfrm>
            <a:custGeom>
              <a:avLst/>
              <a:gdLst/>
              <a:ahLst/>
              <a:cxnLst/>
              <a:rect l="l" t="t" r="r" b="b"/>
              <a:pathLst>
                <a:path w="222250" h="116839">
                  <a:moveTo>
                    <a:pt x="0" y="0"/>
                  </a:moveTo>
                  <a:lnTo>
                    <a:pt x="222123" y="116649"/>
                  </a:lnTo>
                </a:path>
              </a:pathLst>
            </a:custGeom>
            <a:ln w="5759">
              <a:solidFill>
                <a:srgbClr val="E6E3C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2" name="object 405">
              <a:extLst>
                <a:ext uri="{FF2B5EF4-FFF2-40B4-BE49-F238E27FC236}">
                  <a16:creationId xmlns:a16="http://schemas.microsoft.com/office/drawing/2014/main" id="{E331449F-26BF-41BB-9CFE-3AA500380F57}"/>
                </a:ext>
              </a:extLst>
            </p:cNvPr>
            <p:cNvSpPr/>
            <p:nvPr/>
          </p:nvSpPr>
          <p:spPr>
            <a:xfrm>
              <a:off x="4341965" y="2367002"/>
              <a:ext cx="232410" cy="124460"/>
            </a:xfrm>
            <a:custGeom>
              <a:avLst/>
              <a:gdLst/>
              <a:ahLst/>
              <a:cxnLst/>
              <a:rect l="l" t="t" r="r" b="b"/>
              <a:pathLst>
                <a:path w="232410" h="124460">
                  <a:moveTo>
                    <a:pt x="6832" y="1435"/>
                  </a:moveTo>
                  <a:lnTo>
                    <a:pt x="4318" y="355"/>
                  </a:lnTo>
                  <a:lnTo>
                    <a:pt x="3238" y="0"/>
                  </a:lnTo>
                  <a:lnTo>
                    <a:pt x="2159" y="0"/>
                  </a:lnTo>
                  <a:lnTo>
                    <a:pt x="1079" y="355"/>
                  </a:lnTo>
                  <a:lnTo>
                    <a:pt x="355" y="1079"/>
                  </a:lnTo>
                  <a:lnTo>
                    <a:pt x="0" y="2159"/>
                  </a:lnTo>
                  <a:lnTo>
                    <a:pt x="0" y="3238"/>
                  </a:lnTo>
                  <a:lnTo>
                    <a:pt x="355" y="3962"/>
                  </a:lnTo>
                  <a:lnTo>
                    <a:pt x="1435" y="4673"/>
                  </a:lnTo>
                  <a:lnTo>
                    <a:pt x="3949" y="6121"/>
                  </a:lnTo>
                  <a:lnTo>
                    <a:pt x="6832" y="1435"/>
                  </a:lnTo>
                  <a:close/>
                </a:path>
                <a:path w="232410" h="124460">
                  <a:moveTo>
                    <a:pt x="232194" y="120599"/>
                  </a:moveTo>
                  <a:lnTo>
                    <a:pt x="231838" y="119875"/>
                  </a:lnTo>
                  <a:lnTo>
                    <a:pt x="230759" y="119164"/>
                  </a:lnTo>
                  <a:lnTo>
                    <a:pt x="228231" y="117716"/>
                  </a:lnTo>
                  <a:lnTo>
                    <a:pt x="225348" y="122402"/>
                  </a:lnTo>
                  <a:lnTo>
                    <a:pt x="227876" y="123482"/>
                  </a:lnTo>
                  <a:lnTo>
                    <a:pt x="228955" y="123837"/>
                  </a:lnTo>
                  <a:lnTo>
                    <a:pt x="230035" y="123837"/>
                  </a:lnTo>
                  <a:lnTo>
                    <a:pt x="231114" y="123482"/>
                  </a:lnTo>
                  <a:lnTo>
                    <a:pt x="231838" y="122758"/>
                  </a:lnTo>
                  <a:lnTo>
                    <a:pt x="232194" y="121678"/>
                  </a:lnTo>
                  <a:lnTo>
                    <a:pt x="232194" y="120599"/>
                  </a:lnTo>
                  <a:close/>
                </a:path>
              </a:pathLst>
            </a:custGeom>
            <a:solidFill>
              <a:srgbClr val="E6E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3" name="object 406">
              <a:extLst>
                <a:ext uri="{FF2B5EF4-FFF2-40B4-BE49-F238E27FC236}">
                  <a16:creationId xmlns:a16="http://schemas.microsoft.com/office/drawing/2014/main" id="{2E1EAA89-5A49-4C92-9589-5C21F6444544}"/>
                </a:ext>
              </a:extLst>
            </p:cNvPr>
            <p:cNvSpPr/>
            <p:nvPr/>
          </p:nvSpPr>
          <p:spPr>
            <a:xfrm>
              <a:off x="4346994" y="2426044"/>
              <a:ext cx="222250" cy="116839"/>
            </a:xfrm>
            <a:custGeom>
              <a:avLst/>
              <a:gdLst/>
              <a:ahLst/>
              <a:cxnLst/>
              <a:rect l="l" t="t" r="r" b="b"/>
              <a:pathLst>
                <a:path w="222250" h="116839">
                  <a:moveTo>
                    <a:pt x="0" y="0"/>
                  </a:moveTo>
                  <a:lnTo>
                    <a:pt x="222123" y="116281"/>
                  </a:lnTo>
                </a:path>
              </a:pathLst>
            </a:custGeom>
            <a:ln w="5759">
              <a:solidFill>
                <a:srgbClr val="E6E3C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4" name="object 407">
              <a:extLst>
                <a:ext uri="{FF2B5EF4-FFF2-40B4-BE49-F238E27FC236}">
                  <a16:creationId xmlns:a16="http://schemas.microsoft.com/office/drawing/2014/main" id="{A1C7F451-5BD8-47C6-8B69-98E9862291C1}"/>
                </a:ext>
              </a:extLst>
            </p:cNvPr>
            <p:cNvSpPr/>
            <p:nvPr/>
          </p:nvSpPr>
          <p:spPr>
            <a:xfrm>
              <a:off x="4341965" y="2422082"/>
              <a:ext cx="232410" cy="124460"/>
            </a:xfrm>
            <a:custGeom>
              <a:avLst/>
              <a:gdLst/>
              <a:ahLst/>
              <a:cxnLst/>
              <a:rect l="l" t="t" r="r" b="b"/>
              <a:pathLst>
                <a:path w="232410" h="124460">
                  <a:moveTo>
                    <a:pt x="6832" y="1803"/>
                  </a:moveTo>
                  <a:lnTo>
                    <a:pt x="4318" y="355"/>
                  </a:lnTo>
                  <a:lnTo>
                    <a:pt x="3238" y="0"/>
                  </a:lnTo>
                  <a:lnTo>
                    <a:pt x="1079" y="723"/>
                  </a:lnTo>
                  <a:lnTo>
                    <a:pt x="355" y="1435"/>
                  </a:lnTo>
                  <a:lnTo>
                    <a:pt x="0" y="2514"/>
                  </a:lnTo>
                  <a:lnTo>
                    <a:pt x="0" y="3238"/>
                  </a:lnTo>
                  <a:lnTo>
                    <a:pt x="355" y="4318"/>
                  </a:lnTo>
                  <a:lnTo>
                    <a:pt x="1435" y="5041"/>
                  </a:lnTo>
                  <a:lnTo>
                    <a:pt x="3949" y="6477"/>
                  </a:lnTo>
                  <a:lnTo>
                    <a:pt x="6832" y="1803"/>
                  </a:lnTo>
                  <a:close/>
                </a:path>
                <a:path w="232410" h="124460">
                  <a:moveTo>
                    <a:pt x="232194" y="120954"/>
                  </a:moveTo>
                  <a:lnTo>
                    <a:pt x="231838" y="119875"/>
                  </a:lnTo>
                  <a:lnTo>
                    <a:pt x="230759" y="119164"/>
                  </a:lnTo>
                  <a:lnTo>
                    <a:pt x="228231" y="118084"/>
                  </a:lnTo>
                  <a:lnTo>
                    <a:pt x="225348" y="122402"/>
                  </a:lnTo>
                  <a:lnTo>
                    <a:pt x="227876" y="123837"/>
                  </a:lnTo>
                  <a:lnTo>
                    <a:pt x="228955" y="124193"/>
                  </a:lnTo>
                  <a:lnTo>
                    <a:pt x="231114" y="123482"/>
                  </a:lnTo>
                  <a:lnTo>
                    <a:pt x="231838" y="122758"/>
                  </a:lnTo>
                  <a:lnTo>
                    <a:pt x="232194" y="121678"/>
                  </a:lnTo>
                  <a:lnTo>
                    <a:pt x="232194" y="120954"/>
                  </a:lnTo>
                  <a:close/>
                </a:path>
              </a:pathLst>
            </a:custGeom>
            <a:solidFill>
              <a:srgbClr val="E6E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5" name="object 408">
              <a:extLst>
                <a:ext uri="{FF2B5EF4-FFF2-40B4-BE49-F238E27FC236}">
                  <a16:creationId xmlns:a16="http://schemas.microsoft.com/office/drawing/2014/main" id="{9E6E9369-C74D-4B1F-A09E-0D8A7C1AE842}"/>
                </a:ext>
              </a:extLst>
            </p:cNvPr>
            <p:cNvSpPr/>
            <p:nvPr/>
          </p:nvSpPr>
          <p:spPr>
            <a:xfrm>
              <a:off x="4346994" y="2481124"/>
              <a:ext cx="222250" cy="116839"/>
            </a:xfrm>
            <a:custGeom>
              <a:avLst/>
              <a:gdLst/>
              <a:ahLst/>
              <a:cxnLst/>
              <a:rect l="l" t="t" r="r" b="b"/>
              <a:pathLst>
                <a:path w="222250" h="116839">
                  <a:moveTo>
                    <a:pt x="0" y="0"/>
                  </a:moveTo>
                  <a:lnTo>
                    <a:pt x="222123" y="116636"/>
                  </a:lnTo>
                </a:path>
              </a:pathLst>
            </a:custGeom>
            <a:ln w="5759">
              <a:solidFill>
                <a:srgbClr val="E6E3C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6" name="object 409">
              <a:extLst>
                <a:ext uri="{FF2B5EF4-FFF2-40B4-BE49-F238E27FC236}">
                  <a16:creationId xmlns:a16="http://schemas.microsoft.com/office/drawing/2014/main" id="{8DBA5EA2-7197-4994-91AF-E3565C8B36F0}"/>
                </a:ext>
              </a:extLst>
            </p:cNvPr>
            <p:cNvSpPr/>
            <p:nvPr/>
          </p:nvSpPr>
          <p:spPr>
            <a:xfrm>
              <a:off x="4341965" y="2477517"/>
              <a:ext cx="232410" cy="124460"/>
            </a:xfrm>
            <a:custGeom>
              <a:avLst/>
              <a:gdLst/>
              <a:ahLst/>
              <a:cxnLst/>
              <a:rect l="l" t="t" r="r" b="b"/>
              <a:pathLst>
                <a:path w="232410" h="124460">
                  <a:moveTo>
                    <a:pt x="6832" y="1803"/>
                  </a:moveTo>
                  <a:lnTo>
                    <a:pt x="4318" y="368"/>
                  </a:lnTo>
                  <a:lnTo>
                    <a:pt x="3238" y="0"/>
                  </a:lnTo>
                  <a:lnTo>
                    <a:pt x="2159" y="0"/>
                  </a:lnTo>
                  <a:lnTo>
                    <a:pt x="1079" y="368"/>
                  </a:lnTo>
                  <a:lnTo>
                    <a:pt x="355" y="1447"/>
                  </a:lnTo>
                  <a:lnTo>
                    <a:pt x="0" y="2159"/>
                  </a:lnTo>
                  <a:lnTo>
                    <a:pt x="0" y="3238"/>
                  </a:lnTo>
                  <a:lnTo>
                    <a:pt x="355" y="4318"/>
                  </a:lnTo>
                  <a:lnTo>
                    <a:pt x="1435" y="4686"/>
                  </a:lnTo>
                  <a:lnTo>
                    <a:pt x="3949" y="6121"/>
                  </a:lnTo>
                  <a:lnTo>
                    <a:pt x="6832" y="1803"/>
                  </a:lnTo>
                  <a:close/>
                </a:path>
                <a:path w="232410" h="124460">
                  <a:moveTo>
                    <a:pt x="232194" y="120599"/>
                  </a:moveTo>
                  <a:lnTo>
                    <a:pt x="231838" y="119888"/>
                  </a:lnTo>
                  <a:lnTo>
                    <a:pt x="230759" y="119164"/>
                  </a:lnTo>
                  <a:lnTo>
                    <a:pt x="228231" y="117729"/>
                  </a:lnTo>
                  <a:lnTo>
                    <a:pt x="225348" y="122402"/>
                  </a:lnTo>
                  <a:lnTo>
                    <a:pt x="227876" y="123482"/>
                  </a:lnTo>
                  <a:lnTo>
                    <a:pt x="228955" y="123837"/>
                  </a:lnTo>
                  <a:lnTo>
                    <a:pt x="230035" y="123837"/>
                  </a:lnTo>
                  <a:lnTo>
                    <a:pt x="231114" y="123482"/>
                  </a:lnTo>
                  <a:lnTo>
                    <a:pt x="231838" y="122758"/>
                  </a:lnTo>
                  <a:lnTo>
                    <a:pt x="232194" y="121678"/>
                  </a:lnTo>
                  <a:lnTo>
                    <a:pt x="232194" y="120599"/>
                  </a:lnTo>
                  <a:close/>
                </a:path>
              </a:pathLst>
            </a:custGeom>
            <a:solidFill>
              <a:srgbClr val="E6E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7" name="object 410">
              <a:extLst>
                <a:ext uri="{FF2B5EF4-FFF2-40B4-BE49-F238E27FC236}">
                  <a16:creationId xmlns:a16="http://schemas.microsoft.com/office/drawing/2014/main" id="{851C16DA-08B6-4750-A268-E19E42AD1401}"/>
                </a:ext>
              </a:extLst>
            </p:cNvPr>
            <p:cNvSpPr/>
            <p:nvPr/>
          </p:nvSpPr>
          <p:spPr>
            <a:xfrm>
              <a:off x="4346994" y="2538719"/>
              <a:ext cx="222250" cy="116839"/>
            </a:xfrm>
            <a:custGeom>
              <a:avLst/>
              <a:gdLst/>
              <a:ahLst/>
              <a:cxnLst/>
              <a:rect l="l" t="t" r="r" b="b"/>
              <a:pathLst>
                <a:path w="222250" h="116839">
                  <a:moveTo>
                    <a:pt x="0" y="0"/>
                  </a:moveTo>
                  <a:lnTo>
                    <a:pt x="222123" y="116281"/>
                  </a:lnTo>
                </a:path>
              </a:pathLst>
            </a:custGeom>
            <a:ln w="5759">
              <a:solidFill>
                <a:srgbClr val="E6E3C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8" name="object 411">
              <a:extLst>
                <a:ext uri="{FF2B5EF4-FFF2-40B4-BE49-F238E27FC236}">
                  <a16:creationId xmlns:a16="http://schemas.microsoft.com/office/drawing/2014/main" id="{C8E28191-D52D-4AAA-8E0E-BA4D6CFC31E7}"/>
                </a:ext>
              </a:extLst>
            </p:cNvPr>
            <p:cNvSpPr/>
            <p:nvPr/>
          </p:nvSpPr>
          <p:spPr>
            <a:xfrm>
              <a:off x="4341965" y="2534756"/>
              <a:ext cx="232410" cy="124460"/>
            </a:xfrm>
            <a:custGeom>
              <a:avLst/>
              <a:gdLst/>
              <a:ahLst/>
              <a:cxnLst/>
              <a:rect l="l" t="t" r="r" b="b"/>
              <a:pathLst>
                <a:path w="232410" h="124460">
                  <a:moveTo>
                    <a:pt x="6832" y="1803"/>
                  </a:moveTo>
                  <a:lnTo>
                    <a:pt x="4318" y="368"/>
                  </a:lnTo>
                  <a:lnTo>
                    <a:pt x="3238" y="0"/>
                  </a:lnTo>
                  <a:lnTo>
                    <a:pt x="2159" y="0"/>
                  </a:lnTo>
                  <a:lnTo>
                    <a:pt x="1079" y="723"/>
                  </a:lnTo>
                  <a:lnTo>
                    <a:pt x="355" y="1447"/>
                  </a:lnTo>
                  <a:lnTo>
                    <a:pt x="0" y="2159"/>
                  </a:lnTo>
                  <a:lnTo>
                    <a:pt x="0" y="3251"/>
                  </a:lnTo>
                  <a:lnTo>
                    <a:pt x="355" y="4330"/>
                  </a:lnTo>
                  <a:lnTo>
                    <a:pt x="1435" y="5041"/>
                  </a:lnTo>
                  <a:lnTo>
                    <a:pt x="3949" y="6121"/>
                  </a:lnTo>
                  <a:lnTo>
                    <a:pt x="6832" y="1803"/>
                  </a:lnTo>
                  <a:close/>
                </a:path>
                <a:path w="232410" h="124460">
                  <a:moveTo>
                    <a:pt x="232194" y="120599"/>
                  </a:moveTo>
                  <a:lnTo>
                    <a:pt x="231838" y="119888"/>
                  </a:lnTo>
                  <a:lnTo>
                    <a:pt x="230759" y="119164"/>
                  </a:lnTo>
                  <a:lnTo>
                    <a:pt x="228231" y="117729"/>
                  </a:lnTo>
                  <a:lnTo>
                    <a:pt x="225348" y="122402"/>
                  </a:lnTo>
                  <a:lnTo>
                    <a:pt x="227876" y="123850"/>
                  </a:lnTo>
                  <a:lnTo>
                    <a:pt x="230035" y="123850"/>
                  </a:lnTo>
                  <a:lnTo>
                    <a:pt x="231114" y="123482"/>
                  </a:lnTo>
                  <a:lnTo>
                    <a:pt x="231838" y="122770"/>
                  </a:lnTo>
                  <a:lnTo>
                    <a:pt x="232194" y="121691"/>
                  </a:lnTo>
                  <a:lnTo>
                    <a:pt x="232194" y="120599"/>
                  </a:lnTo>
                  <a:close/>
                </a:path>
              </a:pathLst>
            </a:custGeom>
            <a:solidFill>
              <a:srgbClr val="E6E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9" name="object 412">
              <a:extLst>
                <a:ext uri="{FF2B5EF4-FFF2-40B4-BE49-F238E27FC236}">
                  <a16:creationId xmlns:a16="http://schemas.microsoft.com/office/drawing/2014/main" id="{66563559-B272-4565-A7C6-3555301DBC90}"/>
                </a:ext>
              </a:extLst>
            </p:cNvPr>
            <p:cNvSpPr/>
            <p:nvPr/>
          </p:nvSpPr>
          <p:spPr>
            <a:xfrm>
              <a:off x="4346994" y="2593799"/>
              <a:ext cx="222250" cy="116839"/>
            </a:xfrm>
            <a:custGeom>
              <a:avLst/>
              <a:gdLst/>
              <a:ahLst/>
              <a:cxnLst/>
              <a:rect l="l" t="t" r="r" b="b"/>
              <a:pathLst>
                <a:path w="222250" h="116839">
                  <a:moveTo>
                    <a:pt x="0" y="0"/>
                  </a:moveTo>
                  <a:lnTo>
                    <a:pt x="222123" y="116636"/>
                  </a:lnTo>
                </a:path>
              </a:pathLst>
            </a:custGeom>
            <a:ln w="5759">
              <a:solidFill>
                <a:srgbClr val="E6E3C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0" name="object 413">
              <a:extLst>
                <a:ext uri="{FF2B5EF4-FFF2-40B4-BE49-F238E27FC236}">
                  <a16:creationId xmlns:a16="http://schemas.microsoft.com/office/drawing/2014/main" id="{BAA9BB00-3519-4AEB-B82E-3037196BD421}"/>
                </a:ext>
              </a:extLst>
            </p:cNvPr>
            <p:cNvSpPr/>
            <p:nvPr/>
          </p:nvSpPr>
          <p:spPr>
            <a:xfrm>
              <a:off x="4341965" y="2590204"/>
              <a:ext cx="232410" cy="124460"/>
            </a:xfrm>
            <a:custGeom>
              <a:avLst/>
              <a:gdLst/>
              <a:ahLst/>
              <a:cxnLst/>
              <a:rect l="l" t="t" r="r" b="b"/>
              <a:pathLst>
                <a:path w="232410" h="124460">
                  <a:moveTo>
                    <a:pt x="6832" y="1435"/>
                  </a:moveTo>
                  <a:lnTo>
                    <a:pt x="4318" y="355"/>
                  </a:lnTo>
                  <a:lnTo>
                    <a:pt x="3238" y="0"/>
                  </a:lnTo>
                  <a:lnTo>
                    <a:pt x="2159" y="0"/>
                  </a:lnTo>
                  <a:lnTo>
                    <a:pt x="1079" y="355"/>
                  </a:lnTo>
                  <a:lnTo>
                    <a:pt x="355" y="1079"/>
                  </a:lnTo>
                  <a:lnTo>
                    <a:pt x="0" y="2159"/>
                  </a:lnTo>
                  <a:lnTo>
                    <a:pt x="0" y="3238"/>
                  </a:lnTo>
                  <a:lnTo>
                    <a:pt x="355" y="3962"/>
                  </a:lnTo>
                  <a:lnTo>
                    <a:pt x="1435" y="4673"/>
                  </a:lnTo>
                  <a:lnTo>
                    <a:pt x="3949" y="6121"/>
                  </a:lnTo>
                  <a:lnTo>
                    <a:pt x="6832" y="1435"/>
                  </a:lnTo>
                  <a:close/>
                </a:path>
                <a:path w="232410" h="124460">
                  <a:moveTo>
                    <a:pt x="232194" y="120599"/>
                  </a:moveTo>
                  <a:lnTo>
                    <a:pt x="231838" y="119519"/>
                  </a:lnTo>
                  <a:lnTo>
                    <a:pt x="230759" y="119151"/>
                  </a:lnTo>
                  <a:lnTo>
                    <a:pt x="228231" y="117716"/>
                  </a:lnTo>
                  <a:lnTo>
                    <a:pt x="225348" y="122034"/>
                  </a:lnTo>
                  <a:lnTo>
                    <a:pt x="227876" y="123482"/>
                  </a:lnTo>
                  <a:lnTo>
                    <a:pt x="228955" y="123837"/>
                  </a:lnTo>
                  <a:lnTo>
                    <a:pt x="230035" y="123837"/>
                  </a:lnTo>
                  <a:lnTo>
                    <a:pt x="231114" y="123482"/>
                  </a:lnTo>
                  <a:lnTo>
                    <a:pt x="231838" y="122402"/>
                  </a:lnTo>
                  <a:lnTo>
                    <a:pt x="232194" y="121678"/>
                  </a:lnTo>
                  <a:lnTo>
                    <a:pt x="232194" y="120599"/>
                  </a:lnTo>
                  <a:close/>
                </a:path>
              </a:pathLst>
            </a:custGeom>
            <a:solidFill>
              <a:srgbClr val="E6E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1" name="object 414">
              <a:extLst>
                <a:ext uri="{FF2B5EF4-FFF2-40B4-BE49-F238E27FC236}">
                  <a16:creationId xmlns:a16="http://schemas.microsoft.com/office/drawing/2014/main" id="{EC6365CA-07D7-4361-875E-3481B657F359}"/>
                </a:ext>
              </a:extLst>
            </p:cNvPr>
            <p:cNvSpPr/>
            <p:nvPr/>
          </p:nvSpPr>
          <p:spPr>
            <a:xfrm>
              <a:off x="4510074" y="2625841"/>
              <a:ext cx="0" cy="50800"/>
            </a:xfrm>
            <a:custGeom>
              <a:avLst/>
              <a:gdLst/>
              <a:ahLst/>
              <a:cxnLst/>
              <a:rect l="l" t="t" r="r" b="b"/>
              <a:pathLst>
                <a:path h="50800">
                  <a:moveTo>
                    <a:pt x="0" y="0"/>
                  </a:moveTo>
                  <a:lnTo>
                    <a:pt x="0" y="50761"/>
                  </a:lnTo>
                </a:path>
              </a:pathLst>
            </a:custGeom>
            <a:ln w="5759">
              <a:solidFill>
                <a:srgbClr val="E6E3C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2" name="object 415">
              <a:extLst>
                <a:ext uri="{FF2B5EF4-FFF2-40B4-BE49-F238E27FC236}">
                  <a16:creationId xmlns:a16="http://schemas.microsoft.com/office/drawing/2014/main" id="{1EBFF317-1036-4D29-B131-93C33BA8DA7D}"/>
                </a:ext>
              </a:extLst>
            </p:cNvPr>
            <p:cNvSpPr/>
            <p:nvPr/>
          </p:nvSpPr>
          <p:spPr>
            <a:xfrm>
              <a:off x="4507204" y="2620799"/>
              <a:ext cx="6350" cy="60960"/>
            </a:xfrm>
            <a:custGeom>
              <a:avLst/>
              <a:gdLst/>
              <a:ahLst/>
              <a:cxnLst/>
              <a:rect l="l" t="t" r="r" b="b"/>
              <a:pathLst>
                <a:path w="6350" h="60960">
                  <a:moveTo>
                    <a:pt x="5753" y="55448"/>
                  </a:moveTo>
                  <a:lnTo>
                    <a:pt x="0" y="55448"/>
                  </a:lnTo>
                  <a:lnTo>
                    <a:pt x="0" y="57962"/>
                  </a:lnTo>
                  <a:lnTo>
                    <a:pt x="355" y="59042"/>
                  </a:lnTo>
                  <a:lnTo>
                    <a:pt x="1790" y="60477"/>
                  </a:lnTo>
                  <a:lnTo>
                    <a:pt x="3949" y="60477"/>
                  </a:lnTo>
                  <a:lnTo>
                    <a:pt x="5029" y="59766"/>
                  </a:lnTo>
                  <a:lnTo>
                    <a:pt x="5753" y="59042"/>
                  </a:lnTo>
                  <a:lnTo>
                    <a:pt x="5753" y="55448"/>
                  </a:lnTo>
                  <a:close/>
                </a:path>
                <a:path w="6350" h="60960">
                  <a:moveTo>
                    <a:pt x="5753" y="1803"/>
                  </a:moveTo>
                  <a:lnTo>
                    <a:pt x="5029" y="723"/>
                  </a:lnTo>
                  <a:lnTo>
                    <a:pt x="3949" y="368"/>
                  </a:lnTo>
                  <a:lnTo>
                    <a:pt x="2870" y="0"/>
                  </a:lnTo>
                  <a:lnTo>
                    <a:pt x="1790" y="368"/>
                  </a:lnTo>
                  <a:lnTo>
                    <a:pt x="1079" y="723"/>
                  </a:lnTo>
                  <a:lnTo>
                    <a:pt x="355" y="1803"/>
                  </a:lnTo>
                  <a:lnTo>
                    <a:pt x="0" y="2527"/>
                  </a:lnTo>
                  <a:lnTo>
                    <a:pt x="0" y="5397"/>
                  </a:lnTo>
                  <a:lnTo>
                    <a:pt x="5753" y="5397"/>
                  </a:lnTo>
                  <a:lnTo>
                    <a:pt x="5753" y="1803"/>
                  </a:lnTo>
                  <a:close/>
                </a:path>
              </a:pathLst>
            </a:custGeom>
            <a:solidFill>
              <a:srgbClr val="E6E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3" name="object 416">
              <a:extLst>
                <a:ext uri="{FF2B5EF4-FFF2-40B4-BE49-F238E27FC236}">
                  <a16:creationId xmlns:a16="http://schemas.microsoft.com/office/drawing/2014/main" id="{3DA18F39-75E8-4F5E-8F0D-67C8FABBC811}"/>
                </a:ext>
              </a:extLst>
            </p:cNvPr>
            <p:cNvSpPr/>
            <p:nvPr/>
          </p:nvSpPr>
          <p:spPr>
            <a:xfrm>
              <a:off x="4385525" y="2562125"/>
              <a:ext cx="0" cy="50800"/>
            </a:xfrm>
            <a:custGeom>
              <a:avLst/>
              <a:gdLst/>
              <a:ahLst/>
              <a:cxnLst/>
              <a:rect l="l" t="t" r="r" b="b"/>
              <a:pathLst>
                <a:path h="50800">
                  <a:moveTo>
                    <a:pt x="0" y="0"/>
                  </a:moveTo>
                  <a:lnTo>
                    <a:pt x="0" y="50761"/>
                  </a:lnTo>
                </a:path>
              </a:pathLst>
            </a:custGeom>
            <a:ln w="5759">
              <a:solidFill>
                <a:srgbClr val="E6E3C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4" name="object 417">
              <a:extLst>
                <a:ext uri="{FF2B5EF4-FFF2-40B4-BE49-F238E27FC236}">
                  <a16:creationId xmlns:a16="http://schemas.microsoft.com/office/drawing/2014/main" id="{2DD096BD-8445-4EF0-B8D0-02D1D08FB15F}"/>
                </a:ext>
              </a:extLst>
            </p:cNvPr>
            <p:cNvSpPr/>
            <p:nvPr/>
          </p:nvSpPr>
          <p:spPr>
            <a:xfrm>
              <a:off x="4382643" y="2557438"/>
              <a:ext cx="6350" cy="60960"/>
            </a:xfrm>
            <a:custGeom>
              <a:avLst/>
              <a:gdLst/>
              <a:ahLst/>
              <a:cxnLst/>
              <a:rect l="l" t="t" r="r" b="b"/>
              <a:pathLst>
                <a:path w="6350" h="60960">
                  <a:moveTo>
                    <a:pt x="5753" y="55079"/>
                  </a:moveTo>
                  <a:lnTo>
                    <a:pt x="0" y="55079"/>
                  </a:lnTo>
                  <a:lnTo>
                    <a:pt x="0" y="57962"/>
                  </a:lnTo>
                  <a:lnTo>
                    <a:pt x="355" y="58686"/>
                  </a:lnTo>
                  <a:lnTo>
                    <a:pt x="711" y="59766"/>
                  </a:lnTo>
                  <a:lnTo>
                    <a:pt x="2882" y="60477"/>
                  </a:lnTo>
                  <a:lnTo>
                    <a:pt x="5041" y="59766"/>
                  </a:lnTo>
                  <a:lnTo>
                    <a:pt x="5397" y="58686"/>
                  </a:lnTo>
                  <a:lnTo>
                    <a:pt x="5753" y="57962"/>
                  </a:lnTo>
                  <a:lnTo>
                    <a:pt x="5753" y="55079"/>
                  </a:lnTo>
                  <a:close/>
                </a:path>
                <a:path w="6350" h="60960">
                  <a:moveTo>
                    <a:pt x="5753" y="2527"/>
                  </a:moveTo>
                  <a:lnTo>
                    <a:pt x="5397" y="1447"/>
                  </a:lnTo>
                  <a:lnTo>
                    <a:pt x="5041" y="723"/>
                  </a:lnTo>
                  <a:lnTo>
                    <a:pt x="3962" y="0"/>
                  </a:lnTo>
                  <a:lnTo>
                    <a:pt x="1790" y="0"/>
                  </a:lnTo>
                  <a:lnTo>
                    <a:pt x="711" y="723"/>
                  </a:lnTo>
                  <a:lnTo>
                    <a:pt x="355" y="1447"/>
                  </a:lnTo>
                  <a:lnTo>
                    <a:pt x="0" y="2527"/>
                  </a:lnTo>
                  <a:lnTo>
                    <a:pt x="0" y="5041"/>
                  </a:lnTo>
                  <a:lnTo>
                    <a:pt x="5753" y="5041"/>
                  </a:lnTo>
                  <a:lnTo>
                    <a:pt x="5753" y="2527"/>
                  </a:lnTo>
                  <a:close/>
                </a:path>
              </a:pathLst>
            </a:custGeom>
            <a:solidFill>
              <a:srgbClr val="E6E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5" name="object 418">
              <a:extLst>
                <a:ext uri="{FF2B5EF4-FFF2-40B4-BE49-F238E27FC236}">
                  <a16:creationId xmlns:a16="http://schemas.microsoft.com/office/drawing/2014/main" id="{084A9EEA-66AA-4695-8635-F8D048ECDE12}"/>
                </a:ext>
              </a:extLst>
            </p:cNvPr>
            <p:cNvSpPr/>
            <p:nvPr/>
          </p:nvSpPr>
          <p:spPr>
            <a:xfrm>
              <a:off x="4446714" y="2535480"/>
              <a:ext cx="0" cy="53340"/>
            </a:xfrm>
            <a:custGeom>
              <a:avLst/>
              <a:gdLst/>
              <a:ahLst/>
              <a:cxnLst/>
              <a:rect l="l" t="t" r="r" b="b"/>
              <a:pathLst>
                <a:path h="53339">
                  <a:moveTo>
                    <a:pt x="0" y="0"/>
                  </a:moveTo>
                  <a:lnTo>
                    <a:pt x="0" y="52920"/>
                  </a:lnTo>
                </a:path>
              </a:pathLst>
            </a:custGeom>
            <a:ln w="5759">
              <a:solidFill>
                <a:srgbClr val="E6E3C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6" name="object 419">
              <a:extLst>
                <a:ext uri="{FF2B5EF4-FFF2-40B4-BE49-F238E27FC236}">
                  <a16:creationId xmlns:a16="http://schemas.microsoft.com/office/drawing/2014/main" id="{C5266434-CECC-4643-8807-177561A8BFB4}"/>
                </a:ext>
              </a:extLst>
            </p:cNvPr>
            <p:cNvSpPr/>
            <p:nvPr/>
          </p:nvSpPr>
          <p:spPr>
            <a:xfrm>
              <a:off x="4443844" y="2530807"/>
              <a:ext cx="6350" cy="62865"/>
            </a:xfrm>
            <a:custGeom>
              <a:avLst/>
              <a:gdLst/>
              <a:ahLst/>
              <a:cxnLst/>
              <a:rect l="l" t="t" r="r" b="b"/>
              <a:pathLst>
                <a:path w="6350" h="62864">
                  <a:moveTo>
                    <a:pt x="5753" y="57238"/>
                  </a:moveTo>
                  <a:lnTo>
                    <a:pt x="0" y="57238"/>
                  </a:lnTo>
                  <a:lnTo>
                    <a:pt x="0" y="59753"/>
                  </a:lnTo>
                  <a:lnTo>
                    <a:pt x="355" y="60833"/>
                  </a:lnTo>
                  <a:lnTo>
                    <a:pt x="711" y="61556"/>
                  </a:lnTo>
                  <a:lnTo>
                    <a:pt x="1790" y="62280"/>
                  </a:lnTo>
                  <a:lnTo>
                    <a:pt x="2870" y="62636"/>
                  </a:lnTo>
                  <a:lnTo>
                    <a:pt x="3949" y="62280"/>
                  </a:lnTo>
                  <a:lnTo>
                    <a:pt x="5041" y="61556"/>
                  </a:lnTo>
                  <a:lnTo>
                    <a:pt x="5397" y="60833"/>
                  </a:lnTo>
                  <a:lnTo>
                    <a:pt x="5753" y="59753"/>
                  </a:lnTo>
                  <a:lnTo>
                    <a:pt x="5753" y="57238"/>
                  </a:lnTo>
                  <a:close/>
                </a:path>
                <a:path w="6350" h="62864">
                  <a:moveTo>
                    <a:pt x="5753" y="2514"/>
                  </a:moveTo>
                  <a:lnTo>
                    <a:pt x="5397" y="1435"/>
                  </a:lnTo>
                  <a:lnTo>
                    <a:pt x="5041" y="711"/>
                  </a:lnTo>
                  <a:lnTo>
                    <a:pt x="3949" y="0"/>
                  </a:lnTo>
                  <a:lnTo>
                    <a:pt x="1790" y="0"/>
                  </a:lnTo>
                  <a:lnTo>
                    <a:pt x="711" y="711"/>
                  </a:lnTo>
                  <a:lnTo>
                    <a:pt x="355" y="1435"/>
                  </a:lnTo>
                  <a:lnTo>
                    <a:pt x="0" y="2514"/>
                  </a:lnTo>
                  <a:lnTo>
                    <a:pt x="0" y="5029"/>
                  </a:lnTo>
                  <a:lnTo>
                    <a:pt x="5753" y="5029"/>
                  </a:lnTo>
                  <a:lnTo>
                    <a:pt x="5753" y="2514"/>
                  </a:lnTo>
                  <a:close/>
                </a:path>
              </a:pathLst>
            </a:custGeom>
            <a:solidFill>
              <a:srgbClr val="E6E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7" name="object 420">
              <a:extLst>
                <a:ext uri="{FF2B5EF4-FFF2-40B4-BE49-F238E27FC236}">
                  <a16:creationId xmlns:a16="http://schemas.microsoft.com/office/drawing/2014/main" id="{67F38D05-728A-4A6D-8A09-A34F371AC48A}"/>
                </a:ext>
              </a:extLst>
            </p:cNvPr>
            <p:cNvSpPr/>
            <p:nvPr/>
          </p:nvSpPr>
          <p:spPr>
            <a:xfrm>
              <a:off x="4510074" y="2514957"/>
              <a:ext cx="0" cy="49530"/>
            </a:xfrm>
            <a:custGeom>
              <a:avLst/>
              <a:gdLst/>
              <a:ahLst/>
              <a:cxnLst/>
              <a:rect l="l" t="t" r="r" b="b"/>
              <a:pathLst>
                <a:path h="49530">
                  <a:moveTo>
                    <a:pt x="0" y="0"/>
                  </a:moveTo>
                  <a:lnTo>
                    <a:pt x="0" y="48958"/>
                  </a:lnTo>
                </a:path>
              </a:pathLst>
            </a:custGeom>
            <a:ln w="5759">
              <a:solidFill>
                <a:srgbClr val="E6E3C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8" name="object 421">
              <a:extLst>
                <a:ext uri="{FF2B5EF4-FFF2-40B4-BE49-F238E27FC236}">
                  <a16:creationId xmlns:a16="http://schemas.microsoft.com/office/drawing/2014/main" id="{20AF62E6-6908-4B55-A2E6-4F5B0CD892F3}"/>
                </a:ext>
              </a:extLst>
            </p:cNvPr>
            <p:cNvSpPr/>
            <p:nvPr/>
          </p:nvSpPr>
          <p:spPr>
            <a:xfrm>
              <a:off x="4507204" y="2510283"/>
              <a:ext cx="6350" cy="58419"/>
            </a:xfrm>
            <a:custGeom>
              <a:avLst/>
              <a:gdLst/>
              <a:ahLst/>
              <a:cxnLst/>
              <a:rect l="l" t="t" r="r" b="b"/>
              <a:pathLst>
                <a:path w="6350" h="58419">
                  <a:moveTo>
                    <a:pt x="5753" y="53276"/>
                  </a:moveTo>
                  <a:lnTo>
                    <a:pt x="0" y="53276"/>
                  </a:lnTo>
                  <a:lnTo>
                    <a:pt x="0" y="55803"/>
                  </a:lnTo>
                  <a:lnTo>
                    <a:pt x="355" y="56883"/>
                  </a:lnTo>
                  <a:lnTo>
                    <a:pt x="1079" y="57594"/>
                  </a:lnTo>
                  <a:lnTo>
                    <a:pt x="1790" y="58318"/>
                  </a:lnTo>
                  <a:lnTo>
                    <a:pt x="3949" y="58318"/>
                  </a:lnTo>
                  <a:lnTo>
                    <a:pt x="5029" y="57594"/>
                  </a:lnTo>
                  <a:lnTo>
                    <a:pt x="5753" y="56883"/>
                  </a:lnTo>
                  <a:lnTo>
                    <a:pt x="5753" y="53276"/>
                  </a:lnTo>
                  <a:close/>
                </a:path>
                <a:path w="6350" h="58419">
                  <a:moveTo>
                    <a:pt x="5753" y="1435"/>
                  </a:moveTo>
                  <a:lnTo>
                    <a:pt x="5029" y="723"/>
                  </a:lnTo>
                  <a:lnTo>
                    <a:pt x="3949" y="355"/>
                  </a:lnTo>
                  <a:lnTo>
                    <a:pt x="2870" y="0"/>
                  </a:lnTo>
                  <a:lnTo>
                    <a:pt x="1790" y="355"/>
                  </a:lnTo>
                  <a:lnTo>
                    <a:pt x="1079" y="723"/>
                  </a:lnTo>
                  <a:lnTo>
                    <a:pt x="355" y="1435"/>
                  </a:lnTo>
                  <a:lnTo>
                    <a:pt x="0" y="2514"/>
                  </a:lnTo>
                  <a:lnTo>
                    <a:pt x="0" y="5041"/>
                  </a:lnTo>
                  <a:lnTo>
                    <a:pt x="5753" y="5041"/>
                  </a:lnTo>
                  <a:lnTo>
                    <a:pt x="5753" y="1435"/>
                  </a:lnTo>
                  <a:close/>
                </a:path>
              </a:pathLst>
            </a:custGeom>
            <a:solidFill>
              <a:srgbClr val="E6E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9" name="object 422">
              <a:extLst>
                <a:ext uri="{FF2B5EF4-FFF2-40B4-BE49-F238E27FC236}">
                  <a16:creationId xmlns:a16="http://schemas.microsoft.com/office/drawing/2014/main" id="{17F453EF-17F4-4509-AEF1-1D98CE421CCE}"/>
                </a:ext>
              </a:extLst>
            </p:cNvPr>
            <p:cNvSpPr/>
            <p:nvPr/>
          </p:nvSpPr>
          <p:spPr>
            <a:xfrm>
              <a:off x="4385525" y="2449438"/>
              <a:ext cx="0" cy="49530"/>
            </a:xfrm>
            <a:custGeom>
              <a:avLst/>
              <a:gdLst/>
              <a:ahLst/>
              <a:cxnLst/>
              <a:rect l="l" t="t" r="r" b="b"/>
              <a:pathLst>
                <a:path h="49530">
                  <a:moveTo>
                    <a:pt x="0" y="0"/>
                  </a:moveTo>
                  <a:lnTo>
                    <a:pt x="0" y="48958"/>
                  </a:lnTo>
                </a:path>
              </a:pathLst>
            </a:custGeom>
            <a:ln w="5759">
              <a:solidFill>
                <a:srgbClr val="E6E3C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0" name="object 423">
              <a:extLst>
                <a:ext uri="{FF2B5EF4-FFF2-40B4-BE49-F238E27FC236}">
                  <a16:creationId xmlns:a16="http://schemas.microsoft.com/office/drawing/2014/main" id="{22B1E809-B64C-4E63-833D-F9FCA6546503}"/>
                </a:ext>
              </a:extLst>
            </p:cNvPr>
            <p:cNvSpPr/>
            <p:nvPr/>
          </p:nvSpPr>
          <p:spPr>
            <a:xfrm>
              <a:off x="4382643" y="2444764"/>
              <a:ext cx="6350" cy="58419"/>
            </a:xfrm>
            <a:custGeom>
              <a:avLst/>
              <a:gdLst/>
              <a:ahLst/>
              <a:cxnLst/>
              <a:rect l="l" t="t" r="r" b="b"/>
              <a:pathLst>
                <a:path w="6350" h="58419">
                  <a:moveTo>
                    <a:pt x="5753" y="53276"/>
                  </a:moveTo>
                  <a:lnTo>
                    <a:pt x="0" y="53276"/>
                  </a:lnTo>
                  <a:lnTo>
                    <a:pt x="0" y="55791"/>
                  </a:lnTo>
                  <a:lnTo>
                    <a:pt x="355" y="56883"/>
                  </a:lnTo>
                  <a:lnTo>
                    <a:pt x="711" y="57594"/>
                  </a:lnTo>
                  <a:lnTo>
                    <a:pt x="1790" y="58318"/>
                  </a:lnTo>
                  <a:lnTo>
                    <a:pt x="3962" y="58318"/>
                  </a:lnTo>
                  <a:lnTo>
                    <a:pt x="5041" y="57594"/>
                  </a:lnTo>
                  <a:lnTo>
                    <a:pt x="5397" y="56883"/>
                  </a:lnTo>
                  <a:lnTo>
                    <a:pt x="5753" y="55791"/>
                  </a:lnTo>
                  <a:lnTo>
                    <a:pt x="5753" y="53276"/>
                  </a:lnTo>
                  <a:close/>
                </a:path>
                <a:path w="6350" h="58419">
                  <a:moveTo>
                    <a:pt x="5753" y="2514"/>
                  </a:moveTo>
                  <a:lnTo>
                    <a:pt x="5397" y="1435"/>
                  </a:lnTo>
                  <a:lnTo>
                    <a:pt x="5041" y="711"/>
                  </a:lnTo>
                  <a:lnTo>
                    <a:pt x="2882" y="0"/>
                  </a:lnTo>
                  <a:lnTo>
                    <a:pt x="711" y="711"/>
                  </a:lnTo>
                  <a:lnTo>
                    <a:pt x="355" y="1435"/>
                  </a:lnTo>
                  <a:lnTo>
                    <a:pt x="0" y="2514"/>
                  </a:lnTo>
                  <a:lnTo>
                    <a:pt x="0" y="5041"/>
                  </a:lnTo>
                  <a:lnTo>
                    <a:pt x="5753" y="5041"/>
                  </a:lnTo>
                  <a:lnTo>
                    <a:pt x="5753" y="2514"/>
                  </a:lnTo>
                  <a:close/>
                </a:path>
              </a:pathLst>
            </a:custGeom>
            <a:solidFill>
              <a:srgbClr val="E6E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1" name="object 424">
              <a:extLst>
                <a:ext uri="{FF2B5EF4-FFF2-40B4-BE49-F238E27FC236}">
                  <a16:creationId xmlns:a16="http://schemas.microsoft.com/office/drawing/2014/main" id="{A61298EC-754B-4920-A018-394823E7C434}"/>
                </a:ext>
              </a:extLst>
            </p:cNvPr>
            <p:cNvSpPr/>
            <p:nvPr/>
          </p:nvSpPr>
          <p:spPr>
            <a:xfrm>
              <a:off x="4446714" y="2424965"/>
              <a:ext cx="0" cy="50800"/>
            </a:xfrm>
            <a:custGeom>
              <a:avLst/>
              <a:gdLst/>
              <a:ahLst/>
              <a:cxnLst/>
              <a:rect l="l" t="t" r="r" b="b"/>
              <a:pathLst>
                <a:path h="50800">
                  <a:moveTo>
                    <a:pt x="0" y="0"/>
                  </a:moveTo>
                  <a:lnTo>
                    <a:pt x="0" y="50761"/>
                  </a:lnTo>
                </a:path>
              </a:pathLst>
            </a:custGeom>
            <a:ln w="5759">
              <a:solidFill>
                <a:srgbClr val="E6E3C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2" name="object 425">
              <a:extLst>
                <a:ext uri="{FF2B5EF4-FFF2-40B4-BE49-F238E27FC236}">
                  <a16:creationId xmlns:a16="http://schemas.microsoft.com/office/drawing/2014/main" id="{10160658-629C-44C8-9FEE-6FF370E50A6E}"/>
                </a:ext>
              </a:extLst>
            </p:cNvPr>
            <p:cNvSpPr/>
            <p:nvPr/>
          </p:nvSpPr>
          <p:spPr>
            <a:xfrm>
              <a:off x="4443844" y="2420278"/>
              <a:ext cx="6350" cy="60960"/>
            </a:xfrm>
            <a:custGeom>
              <a:avLst/>
              <a:gdLst/>
              <a:ahLst/>
              <a:cxnLst/>
              <a:rect l="l" t="t" r="r" b="b"/>
              <a:pathLst>
                <a:path w="6350" h="60960">
                  <a:moveTo>
                    <a:pt x="5753" y="55079"/>
                  </a:moveTo>
                  <a:lnTo>
                    <a:pt x="0" y="55079"/>
                  </a:lnTo>
                  <a:lnTo>
                    <a:pt x="0" y="57962"/>
                  </a:lnTo>
                  <a:lnTo>
                    <a:pt x="355" y="58686"/>
                  </a:lnTo>
                  <a:lnTo>
                    <a:pt x="711" y="59766"/>
                  </a:lnTo>
                  <a:lnTo>
                    <a:pt x="2870" y="60477"/>
                  </a:lnTo>
                  <a:lnTo>
                    <a:pt x="5041" y="59766"/>
                  </a:lnTo>
                  <a:lnTo>
                    <a:pt x="5397" y="58686"/>
                  </a:lnTo>
                  <a:lnTo>
                    <a:pt x="5753" y="57962"/>
                  </a:lnTo>
                  <a:lnTo>
                    <a:pt x="5753" y="55079"/>
                  </a:lnTo>
                  <a:close/>
                </a:path>
                <a:path w="6350" h="60960">
                  <a:moveTo>
                    <a:pt x="5753" y="2527"/>
                  </a:moveTo>
                  <a:lnTo>
                    <a:pt x="5397" y="1447"/>
                  </a:lnTo>
                  <a:lnTo>
                    <a:pt x="5041" y="723"/>
                  </a:lnTo>
                  <a:lnTo>
                    <a:pt x="3949" y="0"/>
                  </a:lnTo>
                  <a:lnTo>
                    <a:pt x="1790" y="0"/>
                  </a:lnTo>
                  <a:lnTo>
                    <a:pt x="711" y="723"/>
                  </a:lnTo>
                  <a:lnTo>
                    <a:pt x="355" y="1447"/>
                  </a:lnTo>
                  <a:lnTo>
                    <a:pt x="0" y="2527"/>
                  </a:lnTo>
                  <a:lnTo>
                    <a:pt x="0" y="5041"/>
                  </a:lnTo>
                  <a:lnTo>
                    <a:pt x="5753" y="5041"/>
                  </a:lnTo>
                  <a:lnTo>
                    <a:pt x="5753" y="2527"/>
                  </a:lnTo>
                  <a:close/>
                </a:path>
              </a:pathLst>
            </a:custGeom>
            <a:solidFill>
              <a:srgbClr val="E6E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3" name="object 426">
              <a:extLst>
                <a:ext uri="{FF2B5EF4-FFF2-40B4-BE49-F238E27FC236}">
                  <a16:creationId xmlns:a16="http://schemas.microsoft.com/office/drawing/2014/main" id="{70957ABE-5C65-40AC-92EC-4F010FE35176}"/>
                </a:ext>
              </a:extLst>
            </p:cNvPr>
            <p:cNvSpPr/>
            <p:nvPr/>
          </p:nvSpPr>
          <p:spPr>
            <a:xfrm>
              <a:off x="4385525" y="2338922"/>
              <a:ext cx="0" cy="49530"/>
            </a:xfrm>
            <a:custGeom>
              <a:avLst/>
              <a:gdLst/>
              <a:ahLst/>
              <a:cxnLst/>
              <a:rect l="l" t="t" r="r" b="b"/>
              <a:pathLst>
                <a:path h="49530">
                  <a:moveTo>
                    <a:pt x="0" y="0"/>
                  </a:moveTo>
                  <a:lnTo>
                    <a:pt x="0" y="48958"/>
                  </a:lnTo>
                </a:path>
              </a:pathLst>
            </a:custGeom>
            <a:ln w="5759">
              <a:solidFill>
                <a:srgbClr val="E6E3C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4" name="object 427">
              <a:extLst>
                <a:ext uri="{FF2B5EF4-FFF2-40B4-BE49-F238E27FC236}">
                  <a16:creationId xmlns:a16="http://schemas.microsoft.com/office/drawing/2014/main" id="{FBFB284C-5B98-4A04-8A03-C5ADAD40A665}"/>
                </a:ext>
              </a:extLst>
            </p:cNvPr>
            <p:cNvSpPr/>
            <p:nvPr/>
          </p:nvSpPr>
          <p:spPr>
            <a:xfrm>
              <a:off x="4382643" y="2334236"/>
              <a:ext cx="6350" cy="58419"/>
            </a:xfrm>
            <a:custGeom>
              <a:avLst/>
              <a:gdLst/>
              <a:ahLst/>
              <a:cxnLst/>
              <a:rect l="l" t="t" r="r" b="b"/>
              <a:pathLst>
                <a:path w="6350" h="58419">
                  <a:moveTo>
                    <a:pt x="5753" y="53289"/>
                  </a:moveTo>
                  <a:lnTo>
                    <a:pt x="0" y="53289"/>
                  </a:lnTo>
                  <a:lnTo>
                    <a:pt x="0" y="55803"/>
                  </a:lnTo>
                  <a:lnTo>
                    <a:pt x="355" y="56883"/>
                  </a:lnTo>
                  <a:lnTo>
                    <a:pt x="711" y="57607"/>
                  </a:lnTo>
                  <a:lnTo>
                    <a:pt x="1790" y="58331"/>
                  </a:lnTo>
                  <a:lnTo>
                    <a:pt x="3962" y="58331"/>
                  </a:lnTo>
                  <a:lnTo>
                    <a:pt x="5041" y="57607"/>
                  </a:lnTo>
                  <a:lnTo>
                    <a:pt x="5397" y="56883"/>
                  </a:lnTo>
                  <a:lnTo>
                    <a:pt x="5753" y="55803"/>
                  </a:lnTo>
                  <a:lnTo>
                    <a:pt x="5753" y="53289"/>
                  </a:lnTo>
                  <a:close/>
                </a:path>
                <a:path w="6350" h="58419">
                  <a:moveTo>
                    <a:pt x="5753" y="2527"/>
                  </a:moveTo>
                  <a:lnTo>
                    <a:pt x="5397" y="1447"/>
                  </a:lnTo>
                  <a:lnTo>
                    <a:pt x="5041" y="723"/>
                  </a:lnTo>
                  <a:lnTo>
                    <a:pt x="3962" y="0"/>
                  </a:lnTo>
                  <a:lnTo>
                    <a:pt x="1790" y="0"/>
                  </a:lnTo>
                  <a:lnTo>
                    <a:pt x="711" y="723"/>
                  </a:lnTo>
                  <a:lnTo>
                    <a:pt x="355" y="1447"/>
                  </a:lnTo>
                  <a:lnTo>
                    <a:pt x="0" y="2527"/>
                  </a:lnTo>
                  <a:lnTo>
                    <a:pt x="0" y="5041"/>
                  </a:lnTo>
                  <a:lnTo>
                    <a:pt x="5753" y="5041"/>
                  </a:lnTo>
                  <a:lnTo>
                    <a:pt x="5753" y="2527"/>
                  </a:lnTo>
                  <a:close/>
                </a:path>
              </a:pathLst>
            </a:custGeom>
            <a:solidFill>
              <a:srgbClr val="E6E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5" name="object 428">
              <a:extLst>
                <a:ext uri="{FF2B5EF4-FFF2-40B4-BE49-F238E27FC236}">
                  <a16:creationId xmlns:a16="http://schemas.microsoft.com/office/drawing/2014/main" id="{D5FAAD06-A8B8-4191-AC0A-B71BC315EE93}"/>
                </a:ext>
              </a:extLst>
            </p:cNvPr>
            <p:cNvSpPr/>
            <p:nvPr/>
          </p:nvSpPr>
          <p:spPr>
            <a:xfrm>
              <a:off x="4322165" y="2255039"/>
              <a:ext cx="340360" cy="511809"/>
            </a:xfrm>
            <a:custGeom>
              <a:avLst/>
              <a:gdLst/>
              <a:ahLst/>
              <a:cxnLst/>
              <a:rect l="l" t="t" r="r" b="b"/>
              <a:pathLst>
                <a:path w="340360" h="511810">
                  <a:moveTo>
                    <a:pt x="0" y="380517"/>
                  </a:moveTo>
                  <a:lnTo>
                    <a:pt x="249110" y="511568"/>
                  </a:lnTo>
                  <a:lnTo>
                    <a:pt x="339839" y="464756"/>
                  </a:lnTo>
                  <a:lnTo>
                    <a:pt x="339839" y="129959"/>
                  </a:lnTo>
                  <a:lnTo>
                    <a:pt x="90716" y="0"/>
                  </a:lnTo>
                  <a:lnTo>
                    <a:pt x="0" y="46799"/>
                  </a:lnTo>
                  <a:lnTo>
                    <a:pt x="0" y="380517"/>
                  </a:lnTo>
                  <a:close/>
                </a:path>
              </a:pathLst>
            </a:custGeom>
            <a:ln w="1199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6" name="object 429">
              <a:extLst>
                <a:ext uri="{FF2B5EF4-FFF2-40B4-BE49-F238E27FC236}">
                  <a16:creationId xmlns:a16="http://schemas.microsoft.com/office/drawing/2014/main" id="{03E97658-6963-47A1-B129-9677112D8A7E}"/>
                </a:ext>
              </a:extLst>
            </p:cNvPr>
            <p:cNvSpPr/>
            <p:nvPr/>
          </p:nvSpPr>
          <p:spPr>
            <a:xfrm>
              <a:off x="4349876" y="2628355"/>
              <a:ext cx="1136650" cy="517525"/>
            </a:xfrm>
            <a:custGeom>
              <a:avLst/>
              <a:gdLst/>
              <a:ahLst/>
              <a:cxnLst/>
              <a:rect l="l" t="t" r="r" b="b"/>
              <a:pathLst>
                <a:path w="1136650" h="517525">
                  <a:moveTo>
                    <a:pt x="1136523" y="0"/>
                  </a:moveTo>
                  <a:lnTo>
                    <a:pt x="0" y="516966"/>
                  </a:lnTo>
                </a:path>
              </a:pathLst>
            </a:custGeom>
            <a:ln w="2843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7" name="object 430">
              <a:extLst>
                <a:ext uri="{FF2B5EF4-FFF2-40B4-BE49-F238E27FC236}">
                  <a16:creationId xmlns:a16="http://schemas.microsoft.com/office/drawing/2014/main" id="{712CDFD8-C7F9-4B20-8DF8-1B2D2A0BB0E2}"/>
                </a:ext>
              </a:extLst>
            </p:cNvPr>
            <p:cNvSpPr/>
            <p:nvPr/>
          </p:nvSpPr>
          <p:spPr>
            <a:xfrm>
              <a:off x="4228922" y="3076919"/>
              <a:ext cx="159385" cy="129539"/>
            </a:xfrm>
            <a:custGeom>
              <a:avLst/>
              <a:gdLst/>
              <a:ahLst/>
              <a:cxnLst/>
              <a:rect l="l" t="t" r="r" b="b"/>
              <a:pathLst>
                <a:path w="159385" h="129539">
                  <a:moveTo>
                    <a:pt x="100075" y="0"/>
                  </a:moveTo>
                  <a:lnTo>
                    <a:pt x="0" y="123482"/>
                  </a:lnTo>
                  <a:lnTo>
                    <a:pt x="158762" y="129247"/>
                  </a:lnTo>
                  <a:lnTo>
                    <a:pt x="77762" y="88201"/>
                  </a:lnTo>
                  <a:lnTo>
                    <a:pt x="1000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8" name="object 431">
              <a:extLst>
                <a:ext uri="{FF2B5EF4-FFF2-40B4-BE49-F238E27FC236}">
                  <a16:creationId xmlns:a16="http://schemas.microsoft.com/office/drawing/2014/main" id="{F4FBF027-D54C-49B2-824E-95198007E27E}"/>
                </a:ext>
              </a:extLst>
            </p:cNvPr>
            <p:cNvSpPr/>
            <p:nvPr/>
          </p:nvSpPr>
          <p:spPr>
            <a:xfrm>
              <a:off x="3419538" y="2507045"/>
              <a:ext cx="190500" cy="9525"/>
            </a:xfrm>
            <a:custGeom>
              <a:avLst/>
              <a:gdLst/>
              <a:ahLst/>
              <a:cxnLst/>
              <a:rect l="l" t="t" r="r" b="b"/>
              <a:pathLst>
                <a:path w="190500" h="9525">
                  <a:moveTo>
                    <a:pt x="190258" y="0"/>
                  </a:moveTo>
                  <a:lnTo>
                    <a:pt x="0" y="0"/>
                  </a:lnTo>
                  <a:lnTo>
                    <a:pt x="12763" y="3962"/>
                  </a:lnTo>
                  <a:lnTo>
                    <a:pt x="17386" y="5397"/>
                  </a:lnTo>
                  <a:lnTo>
                    <a:pt x="30162" y="9359"/>
                  </a:lnTo>
                  <a:lnTo>
                    <a:pt x="160096" y="9359"/>
                  </a:lnTo>
                  <a:lnTo>
                    <a:pt x="172859" y="5397"/>
                  </a:lnTo>
                  <a:lnTo>
                    <a:pt x="177368" y="4000"/>
                  </a:lnTo>
                  <a:lnTo>
                    <a:pt x="177495" y="3962"/>
                  </a:lnTo>
                  <a:lnTo>
                    <a:pt x="190258" y="0"/>
                  </a:lnTo>
                  <a:close/>
                </a:path>
              </a:pathLst>
            </a:custGeom>
            <a:solidFill>
              <a:srgbClr val="FCFCF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9" name="object 432">
              <a:extLst>
                <a:ext uri="{FF2B5EF4-FFF2-40B4-BE49-F238E27FC236}">
                  <a16:creationId xmlns:a16="http://schemas.microsoft.com/office/drawing/2014/main" id="{123009E8-8C53-4E8D-8C4A-B8F42E698416}"/>
                </a:ext>
              </a:extLst>
            </p:cNvPr>
            <p:cNvSpPr/>
            <p:nvPr/>
          </p:nvSpPr>
          <p:spPr>
            <a:xfrm>
              <a:off x="3398151" y="2499120"/>
              <a:ext cx="233045" cy="9525"/>
            </a:xfrm>
            <a:custGeom>
              <a:avLst/>
              <a:gdLst/>
              <a:ahLst/>
              <a:cxnLst/>
              <a:rect l="l" t="t" r="r" b="b"/>
              <a:pathLst>
                <a:path w="233045" h="9525">
                  <a:moveTo>
                    <a:pt x="233032" y="0"/>
                  </a:moveTo>
                  <a:lnTo>
                    <a:pt x="0" y="0"/>
                  </a:lnTo>
                  <a:lnTo>
                    <a:pt x="4445" y="2679"/>
                  </a:lnTo>
                  <a:lnTo>
                    <a:pt x="13233" y="5397"/>
                  </a:lnTo>
                  <a:lnTo>
                    <a:pt x="26009" y="9359"/>
                  </a:lnTo>
                  <a:lnTo>
                    <a:pt x="207022" y="9359"/>
                  </a:lnTo>
                  <a:lnTo>
                    <a:pt x="219786" y="5397"/>
                  </a:lnTo>
                  <a:lnTo>
                    <a:pt x="228587" y="2679"/>
                  </a:lnTo>
                  <a:lnTo>
                    <a:pt x="233032" y="0"/>
                  </a:lnTo>
                  <a:close/>
                </a:path>
              </a:pathLst>
            </a:custGeom>
            <a:solidFill>
              <a:srgbClr val="FBFBF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0" name="object 433">
              <a:extLst>
                <a:ext uri="{FF2B5EF4-FFF2-40B4-BE49-F238E27FC236}">
                  <a16:creationId xmlns:a16="http://schemas.microsoft.com/office/drawing/2014/main" id="{93FF082D-B4E4-4075-BE3C-C56DC6BE111C}"/>
                </a:ext>
              </a:extLst>
            </p:cNvPr>
            <p:cNvSpPr/>
            <p:nvPr/>
          </p:nvSpPr>
          <p:spPr>
            <a:xfrm>
              <a:off x="3391550" y="2495158"/>
              <a:ext cx="246379" cy="5715"/>
            </a:xfrm>
            <a:custGeom>
              <a:avLst/>
              <a:gdLst/>
              <a:ahLst/>
              <a:cxnLst/>
              <a:rect l="l" t="t" r="r" b="b"/>
              <a:pathLst>
                <a:path w="246379" h="5714">
                  <a:moveTo>
                    <a:pt x="246248" y="0"/>
                  </a:moveTo>
                  <a:lnTo>
                    <a:pt x="0" y="0"/>
                  </a:lnTo>
                  <a:lnTo>
                    <a:pt x="8995" y="5397"/>
                  </a:lnTo>
                  <a:lnTo>
                    <a:pt x="237252" y="5397"/>
                  </a:lnTo>
                  <a:lnTo>
                    <a:pt x="246248" y="0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1" name="object 434">
              <a:extLst>
                <a:ext uri="{FF2B5EF4-FFF2-40B4-BE49-F238E27FC236}">
                  <a16:creationId xmlns:a16="http://schemas.microsoft.com/office/drawing/2014/main" id="{729D259F-5456-4F55-B31A-79834B3CED29}"/>
                </a:ext>
              </a:extLst>
            </p:cNvPr>
            <p:cNvSpPr/>
            <p:nvPr/>
          </p:nvSpPr>
          <p:spPr>
            <a:xfrm>
              <a:off x="3377742" y="2486877"/>
              <a:ext cx="274320" cy="10160"/>
            </a:xfrm>
            <a:custGeom>
              <a:avLst/>
              <a:gdLst/>
              <a:ahLst/>
              <a:cxnLst/>
              <a:rect l="l" t="t" r="r" b="b"/>
              <a:pathLst>
                <a:path w="274320" h="10160">
                  <a:moveTo>
                    <a:pt x="273850" y="0"/>
                  </a:moveTo>
                  <a:lnTo>
                    <a:pt x="0" y="0"/>
                  </a:lnTo>
                  <a:lnTo>
                    <a:pt x="9613" y="5765"/>
                  </a:lnTo>
                  <a:lnTo>
                    <a:pt x="16217" y="9728"/>
                  </a:lnTo>
                  <a:lnTo>
                    <a:pt x="257632" y="9728"/>
                  </a:lnTo>
                  <a:lnTo>
                    <a:pt x="264236" y="5765"/>
                  </a:lnTo>
                  <a:lnTo>
                    <a:pt x="266649" y="4318"/>
                  </a:lnTo>
                  <a:lnTo>
                    <a:pt x="273850" y="0"/>
                  </a:lnTo>
                  <a:close/>
                </a:path>
              </a:pathLst>
            </a:custGeom>
            <a:solidFill>
              <a:srgbClr val="F9F9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2" name="object 435">
              <a:extLst>
                <a:ext uri="{FF2B5EF4-FFF2-40B4-BE49-F238E27FC236}">
                  <a16:creationId xmlns:a16="http://schemas.microsoft.com/office/drawing/2014/main" id="{C73B09BF-37DE-4FB0-BBCC-E670AEC73B75}"/>
                </a:ext>
              </a:extLst>
            </p:cNvPr>
            <p:cNvSpPr/>
            <p:nvPr/>
          </p:nvSpPr>
          <p:spPr>
            <a:xfrm>
              <a:off x="3364560" y="2478965"/>
              <a:ext cx="300355" cy="10160"/>
            </a:xfrm>
            <a:custGeom>
              <a:avLst/>
              <a:gdLst/>
              <a:ahLst/>
              <a:cxnLst/>
              <a:rect l="l" t="t" r="r" b="b"/>
              <a:pathLst>
                <a:path w="300354" h="10160">
                  <a:moveTo>
                    <a:pt x="300215" y="0"/>
                  </a:moveTo>
                  <a:lnTo>
                    <a:pt x="0" y="0"/>
                  </a:lnTo>
                  <a:lnTo>
                    <a:pt x="6604" y="3962"/>
                  </a:lnTo>
                  <a:lnTo>
                    <a:pt x="9588" y="5753"/>
                  </a:lnTo>
                  <a:lnTo>
                    <a:pt x="16192" y="9715"/>
                  </a:lnTo>
                  <a:lnTo>
                    <a:pt x="284022" y="9715"/>
                  </a:lnTo>
                  <a:lnTo>
                    <a:pt x="290626" y="5753"/>
                  </a:lnTo>
                  <a:lnTo>
                    <a:pt x="293611" y="3962"/>
                  </a:lnTo>
                  <a:lnTo>
                    <a:pt x="300215" y="0"/>
                  </a:lnTo>
                  <a:close/>
                </a:path>
              </a:pathLst>
            </a:custGeom>
            <a:solidFill>
              <a:srgbClr val="F8F8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3" name="object 436">
              <a:extLst>
                <a:ext uri="{FF2B5EF4-FFF2-40B4-BE49-F238E27FC236}">
                  <a16:creationId xmlns:a16="http://schemas.microsoft.com/office/drawing/2014/main" id="{33FFB4D7-81FD-445A-A643-CA45DDE97EF2}"/>
                </a:ext>
              </a:extLst>
            </p:cNvPr>
            <p:cNvSpPr/>
            <p:nvPr/>
          </p:nvSpPr>
          <p:spPr>
            <a:xfrm>
              <a:off x="3356254" y="2471040"/>
              <a:ext cx="316865" cy="10160"/>
            </a:xfrm>
            <a:custGeom>
              <a:avLst/>
              <a:gdLst/>
              <a:ahLst/>
              <a:cxnLst/>
              <a:rect l="l" t="t" r="r" b="b"/>
              <a:pathLst>
                <a:path w="316864" h="10160">
                  <a:moveTo>
                    <a:pt x="316826" y="0"/>
                  </a:moveTo>
                  <a:lnTo>
                    <a:pt x="0" y="0"/>
                  </a:lnTo>
                  <a:lnTo>
                    <a:pt x="3416" y="3962"/>
                  </a:lnTo>
                  <a:lnTo>
                    <a:pt x="5270" y="6108"/>
                  </a:lnTo>
                  <a:lnTo>
                    <a:pt x="11290" y="9715"/>
                  </a:lnTo>
                  <a:lnTo>
                    <a:pt x="305536" y="9715"/>
                  </a:lnTo>
                  <a:lnTo>
                    <a:pt x="311556" y="6108"/>
                  </a:lnTo>
                  <a:lnTo>
                    <a:pt x="312166" y="5397"/>
                  </a:lnTo>
                  <a:lnTo>
                    <a:pt x="313410" y="3962"/>
                  </a:lnTo>
                  <a:lnTo>
                    <a:pt x="316826" y="0"/>
                  </a:lnTo>
                  <a:close/>
                </a:path>
              </a:pathLst>
            </a:custGeom>
            <a:solidFill>
              <a:srgbClr val="F7F7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4" name="object 437">
              <a:extLst>
                <a:ext uri="{FF2B5EF4-FFF2-40B4-BE49-F238E27FC236}">
                  <a16:creationId xmlns:a16="http://schemas.microsoft.com/office/drawing/2014/main" id="{FC1AEE95-0F3B-434F-B188-3C88E43808C0}"/>
                </a:ext>
              </a:extLst>
            </p:cNvPr>
            <p:cNvSpPr/>
            <p:nvPr/>
          </p:nvSpPr>
          <p:spPr>
            <a:xfrm>
              <a:off x="3352849" y="2467078"/>
              <a:ext cx="323850" cy="5715"/>
            </a:xfrm>
            <a:custGeom>
              <a:avLst/>
              <a:gdLst/>
              <a:ahLst/>
              <a:cxnLst/>
              <a:rect l="l" t="t" r="r" b="b"/>
              <a:pathLst>
                <a:path w="323850" h="5714">
                  <a:moveTo>
                    <a:pt x="323649" y="0"/>
                  </a:moveTo>
                  <a:lnTo>
                    <a:pt x="0" y="0"/>
                  </a:lnTo>
                  <a:lnTo>
                    <a:pt x="4652" y="5397"/>
                  </a:lnTo>
                  <a:lnTo>
                    <a:pt x="318996" y="5397"/>
                  </a:lnTo>
                  <a:lnTo>
                    <a:pt x="323649" y="0"/>
                  </a:lnTo>
                  <a:close/>
                </a:path>
              </a:pathLst>
            </a:custGeom>
            <a:solidFill>
              <a:srgbClr val="F6F6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5" name="object 438">
              <a:extLst>
                <a:ext uri="{FF2B5EF4-FFF2-40B4-BE49-F238E27FC236}">
                  <a16:creationId xmlns:a16="http://schemas.microsoft.com/office/drawing/2014/main" id="{94282FF4-7FCD-421F-AD80-062E301EE641}"/>
                </a:ext>
              </a:extLst>
            </p:cNvPr>
            <p:cNvSpPr/>
            <p:nvPr/>
          </p:nvSpPr>
          <p:spPr>
            <a:xfrm>
              <a:off x="3346018" y="2459166"/>
              <a:ext cx="337820" cy="9525"/>
            </a:xfrm>
            <a:custGeom>
              <a:avLst/>
              <a:gdLst/>
              <a:ahLst/>
              <a:cxnLst/>
              <a:rect l="l" t="t" r="r" b="b"/>
              <a:pathLst>
                <a:path w="337820" h="9525">
                  <a:moveTo>
                    <a:pt x="337299" y="0"/>
                  </a:moveTo>
                  <a:lnTo>
                    <a:pt x="0" y="0"/>
                  </a:lnTo>
                  <a:lnTo>
                    <a:pt x="3403" y="3949"/>
                  </a:lnTo>
                  <a:lnTo>
                    <a:pt x="8077" y="9359"/>
                  </a:lnTo>
                  <a:lnTo>
                    <a:pt x="329222" y="9359"/>
                  </a:lnTo>
                  <a:lnTo>
                    <a:pt x="332638" y="5397"/>
                  </a:lnTo>
                  <a:lnTo>
                    <a:pt x="333895" y="3949"/>
                  </a:lnTo>
                  <a:lnTo>
                    <a:pt x="337299" y="0"/>
                  </a:lnTo>
                  <a:close/>
                </a:path>
              </a:pathLst>
            </a:custGeom>
            <a:solidFill>
              <a:srgbClr val="F5F5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6" name="object 439">
              <a:extLst>
                <a:ext uri="{FF2B5EF4-FFF2-40B4-BE49-F238E27FC236}">
                  <a16:creationId xmlns:a16="http://schemas.microsoft.com/office/drawing/2014/main" id="{AE302113-359E-4323-8093-D2C179885E52}"/>
                </a:ext>
              </a:extLst>
            </p:cNvPr>
            <p:cNvSpPr/>
            <p:nvPr/>
          </p:nvSpPr>
          <p:spPr>
            <a:xfrm>
              <a:off x="3339198" y="2451241"/>
              <a:ext cx="351155" cy="9525"/>
            </a:xfrm>
            <a:custGeom>
              <a:avLst/>
              <a:gdLst/>
              <a:ahLst/>
              <a:cxnLst/>
              <a:rect l="l" t="t" r="r" b="b"/>
              <a:pathLst>
                <a:path w="351154" h="9525">
                  <a:moveTo>
                    <a:pt x="350939" y="0"/>
                  </a:moveTo>
                  <a:lnTo>
                    <a:pt x="0" y="0"/>
                  </a:lnTo>
                  <a:lnTo>
                    <a:pt x="3403" y="3962"/>
                  </a:lnTo>
                  <a:lnTo>
                    <a:pt x="8064" y="9359"/>
                  </a:lnTo>
                  <a:lnTo>
                    <a:pt x="342874" y="9359"/>
                  </a:lnTo>
                  <a:lnTo>
                    <a:pt x="346290" y="5397"/>
                  </a:lnTo>
                  <a:lnTo>
                    <a:pt x="347535" y="3962"/>
                  </a:lnTo>
                  <a:lnTo>
                    <a:pt x="350939" y="0"/>
                  </a:lnTo>
                  <a:close/>
                </a:path>
              </a:pathLst>
            </a:custGeom>
            <a:solidFill>
              <a:srgbClr val="F4F4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7" name="object 440">
              <a:extLst>
                <a:ext uri="{FF2B5EF4-FFF2-40B4-BE49-F238E27FC236}">
                  <a16:creationId xmlns:a16="http://schemas.microsoft.com/office/drawing/2014/main" id="{EC3FA471-1E04-4E85-870F-63732B95F560}"/>
                </a:ext>
              </a:extLst>
            </p:cNvPr>
            <p:cNvSpPr/>
            <p:nvPr/>
          </p:nvSpPr>
          <p:spPr>
            <a:xfrm>
              <a:off x="3335477" y="2446923"/>
              <a:ext cx="358775" cy="6350"/>
            </a:xfrm>
            <a:custGeom>
              <a:avLst/>
              <a:gdLst/>
              <a:ahLst/>
              <a:cxnLst/>
              <a:rect l="l" t="t" r="r" b="b"/>
              <a:pathLst>
                <a:path w="358775" h="6350">
                  <a:moveTo>
                    <a:pt x="358394" y="0"/>
                  </a:moveTo>
                  <a:lnTo>
                    <a:pt x="0" y="0"/>
                  </a:lnTo>
                  <a:lnTo>
                    <a:pt x="4958" y="5753"/>
                  </a:lnTo>
                  <a:lnTo>
                    <a:pt x="353435" y="5753"/>
                  </a:lnTo>
                  <a:lnTo>
                    <a:pt x="358394" y="0"/>
                  </a:lnTo>
                  <a:close/>
                </a:path>
              </a:pathLst>
            </a:custGeom>
            <a:solidFill>
              <a:srgbClr val="F3F3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8" name="object 441">
              <a:extLst>
                <a:ext uri="{FF2B5EF4-FFF2-40B4-BE49-F238E27FC236}">
                  <a16:creationId xmlns:a16="http://schemas.microsoft.com/office/drawing/2014/main" id="{7C99568C-6839-4D93-9CFD-8BA9602CD38D}"/>
                </a:ext>
              </a:extLst>
            </p:cNvPr>
            <p:cNvSpPr/>
            <p:nvPr/>
          </p:nvSpPr>
          <p:spPr>
            <a:xfrm>
              <a:off x="3332721" y="2438998"/>
              <a:ext cx="364490" cy="10160"/>
            </a:xfrm>
            <a:custGeom>
              <a:avLst/>
              <a:gdLst/>
              <a:ahLst/>
              <a:cxnLst/>
              <a:rect l="l" t="t" r="r" b="b"/>
              <a:pathLst>
                <a:path w="364489" h="10160">
                  <a:moveTo>
                    <a:pt x="363893" y="0"/>
                  </a:moveTo>
                  <a:lnTo>
                    <a:pt x="0" y="0"/>
                  </a:lnTo>
                  <a:lnTo>
                    <a:pt x="1435" y="5346"/>
                  </a:lnTo>
                  <a:lnTo>
                    <a:pt x="1435" y="7200"/>
                  </a:lnTo>
                  <a:lnTo>
                    <a:pt x="3225" y="7200"/>
                  </a:lnTo>
                  <a:lnTo>
                    <a:pt x="3225" y="9740"/>
                  </a:lnTo>
                  <a:lnTo>
                    <a:pt x="360667" y="9740"/>
                  </a:lnTo>
                  <a:lnTo>
                    <a:pt x="360667" y="7200"/>
                  </a:lnTo>
                  <a:lnTo>
                    <a:pt x="362458" y="7200"/>
                  </a:lnTo>
                  <a:lnTo>
                    <a:pt x="362458" y="5346"/>
                  </a:lnTo>
                  <a:lnTo>
                    <a:pt x="363893" y="0"/>
                  </a:lnTo>
                  <a:close/>
                </a:path>
              </a:pathLst>
            </a:custGeom>
            <a:solidFill>
              <a:srgbClr val="F2F2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9" name="object 442">
              <a:extLst>
                <a:ext uri="{FF2B5EF4-FFF2-40B4-BE49-F238E27FC236}">
                  <a16:creationId xmlns:a16="http://schemas.microsoft.com/office/drawing/2014/main" id="{05CF77B0-0D03-4AB3-8430-CC0A224EA21B}"/>
                </a:ext>
              </a:extLst>
            </p:cNvPr>
            <p:cNvSpPr/>
            <p:nvPr/>
          </p:nvSpPr>
          <p:spPr>
            <a:xfrm>
              <a:off x="3330600" y="2431086"/>
              <a:ext cx="368300" cy="10160"/>
            </a:xfrm>
            <a:custGeom>
              <a:avLst/>
              <a:gdLst/>
              <a:ahLst/>
              <a:cxnLst/>
              <a:rect l="l" t="t" r="r" b="b"/>
              <a:pathLst>
                <a:path w="368300" h="10160">
                  <a:moveTo>
                    <a:pt x="368134" y="0"/>
                  </a:moveTo>
                  <a:lnTo>
                    <a:pt x="0" y="0"/>
                  </a:lnTo>
                  <a:lnTo>
                    <a:pt x="1447" y="5397"/>
                  </a:lnTo>
                  <a:lnTo>
                    <a:pt x="2616" y="9715"/>
                  </a:lnTo>
                  <a:lnTo>
                    <a:pt x="365518" y="9715"/>
                  </a:lnTo>
                  <a:lnTo>
                    <a:pt x="366674" y="5397"/>
                  </a:lnTo>
                  <a:lnTo>
                    <a:pt x="367068" y="3949"/>
                  </a:lnTo>
                  <a:lnTo>
                    <a:pt x="368134" y="0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0" name="object 443">
              <a:extLst>
                <a:ext uri="{FF2B5EF4-FFF2-40B4-BE49-F238E27FC236}">
                  <a16:creationId xmlns:a16="http://schemas.microsoft.com/office/drawing/2014/main" id="{8EF65402-FF3C-4898-BD0C-108C78612D44}"/>
                </a:ext>
              </a:extLst>
            </p:cNvPr>
            <p:cNvSpPr/>
            <p:nvPr/>
          </p:nvSpPr>
          <p:spPr>
            <a:xfrm>
              <a:off x="3328466" y="2423161"/>
              <a:ext cx="372745" cy="9525"/>
            </a:xfrm>
            <a:custGeom>
              <a:avLst/>
              <a:gdLst/>
              <a:ahLst/>
              <a:cxnLst/>
              <a:rect l="l" t="t" r="r" b="b"/>
              <a:pathLst>
                <a:path w="372745" h="9525">
                  <a:moveTo>
                    <a:pt x="372402" y="0"/>
                  </a:moveTo>
                  <a:lnTo>
                    <a:pt x="0" y="0"/>
                  </a:lnTo>
                  <a:lnTo>
                    <a:pt x="1447" y="5397"/>
                  </a:lnTo>
                  <a:lnTo>
                    <a:pt x="2514" y="9359"/>
                  </a:lnTo>
                  <a:lnTo>
                    <a:pt x="369887" y="9359"/>
                  </a:lnTo>
                  <a:lnTo>
                    <a:pt x="370941" y="5397"/>
                  </a:lnTo>
                  <a:lnTo>
                    <a:pt x="371335" y="3962"/>
                  </a:lnTo>
                  <a:lnTo>
                    <a:pt x="372402" y="0"/>
                  </a:lnTo>
                  <a:close/>
                </a:path>
              </a:pathLst>
            </a:custGeom>
            <a:solidFill>
              <a:srgbClr val="F0F0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1" name="object 444">
              <a:extLst>
                <a:ext uri="{FF2B5EF4-FFF2-40B4-BE49-F238E27FC236}">
                  <a16:creationId xmlns:a16="http://schemas.microsoft.com/office/drawing/2014/main" id="{81465AA0-2586-4D48-B1E9-8741A3DEB35C}"/>
                </a:ext>
              </a:extLst>
            </p:cNvPr>
            <p:cNvSpPr/>
            <p:nvPr/>
          </p:nvSpPr>
          <p:spPr>
            <a:xfrm>
              <a:off x="3327410" y="2419199"/>
              <a:ext cx="374650" cy="5715"/>
            </a:xfrm>
            <a:custGeom>
              <a:avLst/>
              <a:gdLst/>
              <a:ahLst/>
              <a:cxnLst/>
              <a:rect l="l" t="t" r="r" b="b"/>
              <a:pathLst>
                <a:path w="374650" h="5714">
                  <a:moveTo>
                    <a:pt x="374528" y="0"/>
                  </a:moveTo>
                  <a:lnTo>
                    <a:pt x="0" y="0"/>
                  </a:lnTo>
                  <a:lnTo>
                    <a:pt x="1451" y="5397"/>
                  </a:lnTo>
                  <a:lnTo>
                    <a:pt x="373077" y="5397"/>
                  </a:lnTo>
                  <a:lnTo>
                    <a:pt x="374528" y="0"/>
                  </a:lnTo>
                  <a:close/>
                </a:path>
              </a:pathLst>
            </a:custGeom>
            <a:solidFill>
              <a:srgbClr val="EFEF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2" name="object 445">
              <a:extLst>
                <a:ext uri="{FF2B5EF4-FFF2-40B4-BE49-F238E27FC236}">
                  <a16:creationId xmlns:a16="http://schemas.microsoft.com/office/drawing/2014/main" id="{4581EA7D-9CCA-4BD6-B069-25EFEFB92702}"/>
                </a:ext>
              </a:extLst>
            </p:cNvPr>
            <p:cNvSpPr/>
            <p:nvPr/>
          </p:nvSpPr>
          <p:spPr>
            <a:xfrm>
              <a:off x="3325279" y="2411287"/>
              <a:ext cx="379095" cy="9525"/>
            </a:xfrm>
            <a:custGeom>
              <a:avLst/>
              <a:gdLst/>
              <a:ahLst/>
              <a:cxnLst/>
              <a:rect l="l" t="t" r="r" b="b"/>
              <a:pathLst>
                <a:path w="379095" h="9525">
                  <a:moveTo>
                    <a:pt x="378777" y="0"/>
                  </a:moveTo>
                  <a:lnTo>
                    <a:pt x="0" y="0"/>
                  </a:lnTo>
                  <a:lnTo>
                    <a:pt x="1054" y="3949"/>
                  </a:lnTo>
                  <a:lnTo>
                    <a:pt x="2514" y="9359"/>
                  </a:lnTo>
                  <a:lnTo>
                    <a:pt x="376262" y="9359"/>
                  </a:lnTo>
                  <a:lnTo>
                    <a:pt x="377329" y="5397"/>
                  </a:lnTo>
                  <a:lnTo>
                    <a:pt x="377723" y="3949"/>
                  </a:lnTo>
                  <a:lnTo>
                    <a:pt x="378777" y="0"/>
                  </a:lnTo>
                  <a:close/>
                </a:path>
              </a:pathLst>
            </a:custGeom>
            <a:solidFill>
              <a:srgbClr val="EEEE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3" name="object 446">
              <a:extLst>
                <a:ext uri="{FF2B5EF4-FFF2-40B4-BE49-F238E27FC236}">
                  <a16:creationId xmlns:a16="http://schemas.microsoft.com/office/drawing/2014/main" id="{33019AC9-EDFD-4611-9AD2-BA37EEB3AA3B}"/>
                </a:ext>
              </a:extLst>
            </p:cNvPr>
            <p:cNvSpPr/>
            <p:nvPr/>
          </p:nvSpPr>
          <p:spPr>
            <a:xfrm>
              <a:off x="3325215" y="2403006"/>
              <a:ext cx="379095" cy="10795"/>
            </a:xfrm>
            <a:custGeom>
              <a:avLst/>
              <a:gdLst/>
              <a:ahLst/>
              <a:cxnLst/>
              <a:rect l="l" t="t" r="r" b="b"/>
              <a:pathLst>
                <a:path w="379095" h="10794">
                  <a:moveTo>
                    <a:pt x="378904" y="5753"/>
                  </a:moveTo>
                  <a:lnTo>
                    <a:pt x="378726" y="5092"/>
                  </a:lnTo>
                  <a:lnTo>
                    <a:pt x="378726" y="3822"/>
                  </a:lnTo>
                  <a:lnTo>
                    <a:pt x="378383" y="3822"/>
                  </a:lnTo>
                  <a:lnTo>
                    <a:pt x="377367" y="0"/>
                  </a:lnTo>
                  <a:lnTo>
                    <a:pt x="1536" y="0"/>
                  </a:lnTo>
                  <a:lnTo>
                    <a:pt x="508" y="3822"/>
                  </a:lnTo>
                  <a:lnTo>
                    <a:pt x="177" y="3822"/>
                  </a:lnTo>
                  <a:lnTo>
                    <a:pt x="177" y="5092"/>
                  </a:lnTo>
                  <a:lnTo>
                    <a:pt x="0" y="5753"/>
                  </a:lnTo>
                  <a:lnTo>
                    <a:pt x="177" y="5753"/>
                  </a:lnTo>
                  <a:lnTo>
                    <a:pt x="177" y="6362"/>
                  </a:lnTo>
                  <a:lnTo>
                    <a:pt x="63" y="10172"/>
                  </a:lnTo>
                  <a:lnTo>
                    <a:pt x="378841" y="10172"/>
                  </a:lnTo>
                  <a:lnTo>
                    <a:pt x="378841" y="6362"/>
                  </a:lnTo>
                  <a:lnTo>
                    <a:pt x="378726" y="5753"/>
                  </a:lnTo>
                  <a:lnTo>
                    <a:pt x="378904" y="5753"/>
                  </a:lnTo>
                  <a:close/>
                </a:path>
              </a:pathLst>
            </a:custGeom>
            <a:solidFill>
              <a:srgbClr val="EDED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4" name="object 447">
              <a:extLst>
                <a:ext uri="{FF2B5EF4-FFF2-40B4-BE49-F238E27FC236}">
                  <a16:creationId xmlns:a16="http://schemas.microsoft.com/office/drawing/2014/main" id="{2C6CB967-217F-4ACA-849D-0D03BFB751D0}"/>
                </a:ext>
              </a:extLst>
            </p:cNvPr>
            <p:cNvSpPr/>
            <p:nvPr/>
          </p:nvSpPr>
          <p:spPr>
            <a:xfrm>
              <a:off x="3326282" y="2395082"/>
              <a:ext cx="377190" cy="10160"/>
            </a:xfrm>
            <a:custGeom>
              <a:avLst/>
              <a:gdLst/>
              <a:ahLst/>
              <a:cxnLst/>
              <a:rect l="l" t="t" r="r" b="b"/>
              <a:pathLst>
                <a:path w="377189" h="10160">
                  <a:moveTo>
                    <a:pt x="376770" y="9715"/>
                  </a:moveTo>
                  <a:lnTo>
                    <a:pt x="375704" y="5765"/>
                  </a:lnTo>
                  <a:lnTo>
                    <a:pt x="375564" y="5219"/>
                  </a:lnTo>
                  <a:lnTo>
                    <a:pt x="375234" y="3962"/>
                  </a:lnTo>
                  <a:lnTo>
                    <a:pt x="374167" y="0"/>
                  </a:lnTo>
                  <a:lnTo>
                    <a:pt x="2603" y="0"/>
                  </a:lnTo>
                  <a:lnTo>
                    <a:pt x="1536" y="3962"/>
                  </a:lnTo>
                  <a:lnTo>
                    <a:pt x="1193" y="5219"/>
                  </a:lnTo>
                  <a:lnTo>
                    <a:pt x="1054" y="5765"/>
                  </a:lnTo>
                  <a:lnTo>
                    <a:pt x="0" y="9715"/>
                  </a:lnTo>
                  <a:lnTo>
                    <a:pt x="376770" y="9715"/>
                  </a:lnTo>
                  <a:close/>
                </a:path>
              </a:pathLst>
            </a:custGeom>
            <a:solidFill>
              <a:srgbClr val="ECEC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5" name="object 448">
              <a:extLst>
                <a:ext uri="{FF2B5EF4-FFF2-40B4-BE49-F238E27FC236}">
                  <a16:creationId xmlns:a16="http://schemas.microsoft.com/office/drawing/2014/main" id="{6AE63A3E-B777-45DB-95C0-B88F6413DE30}"/>
                </a:ext>
              </a:extLst>
            </p:cNvPr>
            <p:cNvSpPr/>
            <p:nvPr/>
          </p:nvSpPr>
          <p:spPr>
            <a:xfrm>
              <a:off x="3328509" y="2391119"/>
              <a:ext cx="372745" cy="5715"/>
            </a:xfrm>
            <a:custGeom>
              <a:avLst/>
              <a:gdLst/>
              <a:ahLst/>
              <a:cxnLst/>
              <a:rect l="l" t="t" r="r" b="b"/>
              <a:pathLst>
                <a:path w="372745" h="5714">
                  <a:moveTo>
                    <a:pt x="370878" y="0"/>
                  </a:moveTo>
                  <a:lnTo>
                    <a:pt x="1451" y="0"/>
                  </a:lnTo>
                  <a:lnTo>
                    <a:pt x="0" y="5397"/>
                  </a:lnTo>
                  <a:lnTo>
                    <a:pt x="372329" y="5397"/>
                  </a:lnTo>
                  <a:lnTo>
                    <a:pt x="370878" y="0"/>
                  </a:lnTo>
                  <a:close/>
                </a:path>
              </a:pathLst>
            </a:custGeom>
            <a:solidFill>
              <a:srgbClr val="EBEB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6" name="object 449">
              <a:extLst>
                <a:ext uri="{FF2B5EF4-FFF2-40B4-BE49-F238E27FC236}">
                  <a16:creationId xmlns:a16="http://schemas.microsoft.com/office/drawing/2014/main" id="{7BD8498E-B15B-40A1-9DDB-9B2C6100FA97}"/>
                </a:ext>
              </a:extLst>
            </p:cNvPr>
            <p:cNvSpPr/>
            <p:nvPr/>
          </p:nvSpPr>
          <p:spPr>
            <a:xfrm>
              <a:off x="3329559" y="2383207"/>
              <a:ext cx="370840" cy="9525"/>
            </a:xfrm>
            <a:custGeom>
              <a:avLst/>
              <a:gdLst/>
              <a:ahLst/>
              <a:cxnLst/>
              <a:rect l="l" t="t" r="r" b="b"/>
              <a:pathLst>
                <a:path w="370839" h="9525">
                  <a:moveTo>
                    <a:pt x="370217" y="9359"/>
                  </a:moveTo>
                  <a:lnTo>
                    <a:pt x="369138" y="5397"/>
                  </a:lnTo>
                  <a:lnTo>
                    <a:pt x="368757" y="3949"/>
                  </a:lnTo>
                  <a:lnTo>
                    <a:pt x="367690" y="0"/>
                  </a:lnTo>
                  <a:lnTo>
                    <a:pt x="2527" y="0"/>
                  </a:lnTo>
                  <a:lnTo>
                    <a:pt x="1460" y="3949"/>
                  </a:lnTo>
                  <a:lnTo>
                    <a:pt x="1066" y="5397"/>
                  </a:lnTo>
                  <a:lnTo>
                    <a:pt x="0" y="9359"/>
                  </a:lnTo>
                  <a:lnTo>
                    <a:pt x="370217" y="9359"/>
                  </a:lnTo>
                  <a:close/>
                </a:path>
              </a:pathLst>
            </a:custGeom>
            <a:solidFill>
              <a:srgbClr val="EAEA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7" name="object 450">
              <a:extLst>
                <a:ext uri="{FF2B5EF4-FFF2-40B4-BE49-F238E27FC236}">
                  <a16:creationId xmlns:a16="http://schemas.microsoft.com/office/drawing/2014/main" id="{6BD419F0-4AD0-422C-984A-E4002DECEABA}"/>
                </a:ext>
              </a:extLst>
            </p:cNvPr>
            <p:cNvSpPr/>
            <p:nvPr/>
          </p:nvSpPr>
          <p:spPr>
            <a:xfrm>
              <a:off x="3331692" y="2375282"/>
              <a:ext cx="366395" cy="9525"/>
            </a:xfrm>
            <a:custGeom>
              <a:avLst/>
              <a:gdLst/>
              <a:ahLst/>
              <a:cxnLst/>
              <a:rect l="l" t="t" r="r" b="b"/>
              <a:pathLst>
                <a:path w="366395" h="9525">
                  <a:moveTo>
                    <a:pt x="365950" y="9359"/>
                  </a:moveTo>
                  <a:lnTo>
                    <a:pt x="364883" y="5397"/>
                  </a:lnTo>
                  <a:lnTo>
                    <a:pt x="364502" y="3962"/>
                  </a:lnTo>
                  <a:lnTo>
                    <a:pt x="363435" y="0"/>
                  </a:lnTo>
                  <a:lnTo>
                    <a:pt x="2514" y="0"/>
                  </a:lnTo>
                  <a:lnTo>
                    <a:pt x="1447" y="3962"/>
                  </a:lnTo>
                  <a:lnTo>
                    <a:pt x="0" y="9359"/>
                  </a:lnTo>
                  <a:lnTo>
                    <a:pt x="365950" y="9359"/>
                  </a:lnTo>
                  <a:close/>
                </a:path>
              </a:pathLst>
            </a:custGeom>
            <a:solidFill>
              <a:srgbClr val="E9E9E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8" name="object 451">
              <a:extLst>
                <a:ext uri="{FF2B5EF4-FFF2-40B4-BE49-F238E27FC236}">
                  <a16:creationId xmlns:a16="http://schemas.microsoft.com/office/drawing/2014/main" id="{0153529B-3341-4E70-990C-29A7B3925A7A}"/>
                </a:ext>
              </a:extLst>
            </p:cNvPr>
            <p:cNvSpPr/>
            <p:nvPr/>
          </p:nvSpPr>
          <p:spPr>
            <a:xfrm>
              <a:off x="3333826" y="2367002"/>
              <a:ext cx="361950" cy="10160"/>
            </a:xfrm>
            <a:custGeom>
              <a:avLst/>
              <a:gdLst/>
              <a:ahLst/>
              <a:cxnLst/>
              <a:rect l="l" t="t" r="r" b="b"/>
              <a:pathLst>
                <a:path w="361950" h="10160">
                  <a:moveTo>
                    <a:pt x="361683" y="9715"/>
                  </a:moveTo>
                  <a:lnTo>
                    <a:pt x="360934" y="6921"/>
                  </a:lnTo>
                  <a:lnTo>
                    <a:pt x="359918" y="5753"/>
                  </a:lnTo>
                  <a:lnTo>
                    <a:pt x="358686" y="4318"/>
                  </a:lnTo>
                  <a:lnTo>
                    <a:pt x="354965" y="0"/>
                  </a:lnTo>
                  <a:lnTo>
                    <a:pt x="6718" y="0"/>
                  </a:lnTo>
                  <a:lnTo>
                    <a:pt x="2997" y="4318"/>
                  </a:lnTo>
                  <a:lnTo>
                    <a:pt x="1752" y="5753"/>
                  </a:lnTo>
                  <a:lnTo>
                    <a:pt x="749" y="6921"/>
                  </a:lnTo>
                  <a:lnTo>
                    <a:pt x="0" y="9715"/>
                  </a:lnTo>
                  <a:lnTo>
                    <a:pt x="361683" y="9715"/>
                  </a:lnTo>
                  <a:close/>
                </a:path>
              </a:pathLst>
            </a:custGeom>
            <a:solidFill>
              <a:srgbClr val="E8E8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9" name="object 452">
              <a:extLst>
                <a:ext uri="{FF2B5EF4-FFF2-40B4-BE49-F238E27FC236}">
                  <a16:creationId xmlns:a16="http://schemas.microsoft.com/office/drawing/2014/main" id="{97BE482E-6584-40D4-BB05-0FB7059D7607}"/>
                </a:ext>
              </a:extLst>
            </p:cNvPr>
            <p:cNvSpPr/>
            <p:nvPr/>
          </p:nvSpPr>
          <p:spPr>
            <a:xfrm>
              <a:off x="3338990" y="2363040"/>
              <a:ext cx="351790" cy="6350"/>
            </a:xfrm>
            <a:custGeom>
              <a:avLst/>
              <a:gdLst/>
              <a:ahLst/>
              <a:cxnLst/>
              <a:rect l="l" t="t" r="r" b="b"/>
              <a:pathLst>
                <a:path w="351789" h="6350">
                  <a:moveTo>
                    <a:pt x="346396" y="0"/>
                  </a:moveTo>
                  <a:lnTo>
                    <a:pt x="4969" y="0"/>
                  </a:lnTo>
                  <a:lnTo>
                    <a:pt x="0" y="5765"/>
                  </a:lnTo>
                  <a:lnTo>
                    <a:pt x="351366" y="5765"/>
                  </a:lnTo>
                  <a:lnTo>
                    <a:pt x="346396" y="0"/>
                  </a:lnTo>
                  <a:close/>
                </a:path>
              </a:pathLst>
            </a:custGeom>
            <a:solidFill>
              <a:srgbClr val="E7E7E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0" name="object 453">
              <a:extLst>
                <a:ext uri="{FF2B5EF4-FFF2-40B4-BE49-F238E27FC236}">
                  <a16:creationId xmlns:a16="http://schemas.microsoft.com/office/drawing/2014/main" id="{1695B7BD-C9EF-4DAF-ACAD-C96F2CD072C3}"/>
                </a:ext>
              </a:extLst>
            </p:cNvPr>
            <p:cNvSpPr/>
            <p:nvPr/>
          </p:nvSpPr>
          <p:spPr>
            <a:xfrm>
              <a:off x="3342398" y="2355127"/>
              <a:ext cx="344805" cy="10160"/>
            </a:xfrm>
            <a:custGeom>
              <a:avLst/>
              <a:gdLst/>
              <a:ahLst/>
              <a:cxnLst/>
              <a:rect l="l" t="t" r="r" b="b"/>
              <a:pathLst>
                <a:path w="344804" h="10160">
                  <a:moveTo>
                    <a:pt x="344538" y="9715"/>
                  </a:moveTo>
                  <a:lnTo>
                    <a:pt x="341122" y="5753"/>
                  </a:lnTo>
                  <a:lnTo>
                    <a:pt x="339572" y="3949"/>
                  </a:lnTo>
                  <a:lnTo>
                    <a:pt x="336169" y="0"/>
                  </a:lnTo>
                  <a:lnTo>
                    <a:pt x="8369" y="0"/>
                  </a:lnTo>
                  <a:lnTo>
                    <a:pt x="4965" y="3949"/>
                  </a:lnTo>
                  <a:lnTo>
                    <a:pt x="3416" y="5753"/>
                  </a:lnTo>
                  <a:lnTo>
                    <a:pt x="0" y="9715"/>
                  </a:lnTo>
                  <a:lnTo>
                    <a:pt x="344538" y="9715"/>
                  </a:lnTo>
                  <a:close/>
                </a:path>
              </a:pathLst>
            </a:custGeom>
            <a:solidFill>
              <a:srgbClr val="E6E6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1" name="object 454">
              <a:extLst>
                <a:ext uri="{FF2B5EF4-FFF2-40B4-BE49-F238E27FC236}">
                  <a16:creationId xmlns:a16="http://schemas.microsoft.com/office/drawing/2014/main" id="{495F6B86-377F-4704-AED9-585D6B49EE8F}"/>
                </a:ext>
              </a:extLst>
            </p:cNvPr>
            <p:cNvSpPr/>
            <p:nvPr/>
          </p:nvSpPr>
          <p:spPr>
            <a:xfrm>
              <a:off x="3349536" y="2347203"/>
              <a:ext cx="330835" cy="9525"/>
            </a:xfrm>
            <a:custGeom>
              <a:avLst/>
              <a:gdLst/>
              <a:ahLst/>
              <a:cxnLst/>
              <a:rect l="l" t="t" r="r" b="b"/>
              <a:pathLst>
                <a:path w="330835" h="9525">
                  <a:moveTo>
                    <a:pt x="330263" y="9359"/>
                  </a:moveTo>
                  <a:lnTo>
                    <a:pt x="326847" y="5397"/>
                  </a:lnTo>
                  <a:lnTo>
                    <a:pt x="325615" y="3962"/>
                  </a:lnTo>
                  <a:lnTo>
                    <a:pt x="322199" y="0"/>
                  </a:lnTo>
                  <a:lnTo>
                    <a:pt x="8064" y="0"/>
                  </a:lnTo>
                  <a:lnTo>
                    <a:pt x="4648" y="3962"/>
                  </a:lnTo>
                  <a:lnTo>
                    <a:pt x="3416" y="5397"/>
                  </a:lnTo>
                  <a:lnTo>
                    <a:pt x="0" y="9359"/>
                  </a:lnTo>
                  <a:lnTo>
                    <a:pt x="330263" y="9359"/>
                  </a:lnTo>
                  <a:close/>
                </a:path>
              </a:pathLst>
            </a:custGeom>
            <a:solidFill>
              <a:srgbClr val="E5E5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2" name="object 455">
              <a:extLst>
                <a:ext uri="{FF2B5EF4-FFF2-40B4-BE49-F238E27FC236}">
                  <a16:creationId xmlns:a16="http://schemas.microsoft.com/office/drawing/2014/main" id="{53CD0BB9-04C4-4A37-B7D1-FE7F8E3FD8CD}"/>
                </a:ext>
              </a:extLst>
            </p:cNvPr>
            <p:cNvSpPr/>
            <p:nvPr/>
          </p:nvSpPr>
          <p:spPr>
            <a:xfrm>
              <a:off x="3356374" y="2343240"/>
              <a:ext cx="316865" cy="5715"/>
            </a:xfrm>
            <a:custGeom>
              <a:avLst/>
              <a:gdLst/>
              <a:ahLst/>
              <a:cxnLst/>
              <a:rect l="l" t="t" r="r" b="b"/>
              <a:pathLst>
                <a:path w="316864" h="5714">
                  <a:moveTo>
                    <a:pt x="311947" y="0"/>
                  </a:moveTo>
                  <a:lnTo>
                    <a:pt x="4652" y="0"/>
                  </a:lnTo>
                  <a:lnTo>
                    <a:pt x="0" y="5397"/>
                  </a:lnTo>
                  <a:lnTo>
                    <a:pt x="316599" y="5397"/>
                  </a:lnTo>
                  <a:lnTo>
                    <a:pt x="311947" y="0"/>
                  </a:lnTo>
                  <a:close/>
                </a:path>
              </a:pathLst>
            </a:custGeom>
            <a:solidFill>
              <a:srgbClr val="E4E4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3" name="object 456">
              <a:extLst>
                <a:ext uri="{FF2B5EF4-FFF2-40B4-BE49-F238E27FC236}">
                  <a16:creationId xmlns:a16="http://schemas.microsoft.com/office/drawing/2014/main" id="{98F9CC7D-CFE3-4104-90C7-8ED1875540FD}"/>
                </a:ext>
              </a:extLst>
            </p:cNvPr>
            <p:cNvSpPr/>
            <p:nvPr/>
          </p:nvSpPr>
          <p:spPr>
            <a:xfrm>
              <a:off x="3359785" y="2335315"/>
              <a:ext cx="309880" cy="9525"/>
            </a:xfrm>
            <a:custGeom>
              <a:avLst/>
              <a:gdLst/>
              <a:ahLst/>
              <a:cxnLst/>
              <a:rect l="l" t="t" r="r" b="b"/>
              <a:pathLst>
                <a:path w="309879" h="9525">
                  <a:moveTo>
                    <a:pt x="309765" y="9359"/>
                  </a:moveTo>
                  <a:lnTo>
                    <a:pt x="308025" y="7353"/>
                  </a:lnTo>
                  <a:lnTo>
                    <a:pt x="304787" y="5410"/>
                  </a:lnTo>
                  <a:lnTo>
                    <a:pt x="302387" y="3962"/>
                  </a:lnTo>
                  <a:lnTo>
                    <a:pt x="295783" y="0"/>
                  </a:lnTo>
                  <a:lnTo>
                    <a:pt x="13982" y="0"/>
                  </a:lnTo>
                  <a:lnTo>
                    <a:pt x="7378" y="3962"/>
                  </a:lnTo>
                  <a:lnTo>
                    <a:pt x="4965" y="5410"/>
                  </a:lnTo>
                  <a:lnTo>
                    <a:pt x="1739" y="7353"/>
                  </a:lnTo>
                  <a:lnTo>
                    <a:pt x="0" y="9359"/>
                  </a:lnTo>
                  <a:lnTo>
                    <a:pt x="309765" y="9359"/>
                  </a:lnTo>
                  <a:close/>
                </a:path>
              </a:pathLst>
            </a:custGeom>
            <a:solidFill>
              <a:srgbClr val="E3E3E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4" name="object 457">
              <a:extLst>
                <a:ext uri="{FF2B5EF4-FFF2-40B4-BE49-F238E27FC236}">
                  <a16:creationId xmlns:a16="http://schemas.microsoft.com/office/drawing/2014/main" id="{B1D09A2B-2594-41E7-860A-47EFCAAE0F92}"/>
                </a:ext>
              </a:extLst>
            </p:cNvPr>
            <p:cNvSpPr/>
            <p:nvPr/>
          </p:nvSpPr>
          <p:spPr>
            <a:xfrm>
              <a:off x="3371354" y="2327035"/>
              <a:ext cx="287020" cy="10160"/>
            </a:xfrm>
            <a:custGeom>
              <a:avLst/>
              <a:gdLst/>
              <a:ahLst/>
              <a:cxnLst/>
              <a:rect l="l" t="t" r="r" b="b"/>
              <a:pathLst>
                <a:path w="287020" h="10160">
                  <a:moveTo>
                    <a:pt x="286626" y="9728"/>
                  </a:moveTo>
                  <a:lnTo>
                    <a:pt x="280022" y="5765"/>
                  </a:lnTo>
                  <a:lnTo>
                    <a:pt x="277634" y="4330"/>
                  </a:lnTo>
                  <a:lnTo>
                    <a:pt x="270421" y="0"/>
                  </a:lnTo>
                  <a:lnTo>
                    <a:pt x="16205" y="0"/>
                  </a:lnTo>
                  <a:lnTo>
                    <a:pt x="8991" y="4330"/>
                  </a:lnTo>
                  <a:lnTo>
                    <a:pt x="6604" y="5765"/>
                  </a:lnTo>
                  <a:lnTo>
                    <a:pt x="0" y="9728"/>
                  </a:lnTo>
                  <a:lnTo>
                    <a:pt x="286626" y="9728"/>
                  </a:lnTo>
                  <a:close/>
                </a:path>
              </a:pathLst>
            </a:custGeom>
            <a:solidFill>
              <a:srgbClr val="E2E2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5" name="object 458">
              <a:extLst>
                <a:ext uri="{FF2B5EF4-FFF2-40B4-BE49-F238E27FC236}">
                  <a16:creationId xmlns:a16="http://schemas.microsoft.com/office/drawing/2014/main" id="{65471065-4BAD-47EE-8D03-E465BCD85AC2}"/>
                </a:ext>
              </a:extLst>
            </p:cNvPr>
            <p:cNvSpPr/>
            <p:nvPr/>
          </p:nvSpPr>
          <p:spPr>
            <a:xfrm>
              <a:off x="3384562" y="2319123"/>
              <a:ext cx="260350" cy="10160"/>
            </a:xfrm>
            <a:custGeom>
              <a:avLst/>
              <a:gdLst/>
              <a:ahLst/>
              <a:cxnLst/>
              <a:rect l="l" t="t" r="r" b="b"/>
              <a:pathLst>
                <a:path w="260350" h="10160">
                  <a:moveTo>
                    <a:pt x="260210" y="9715"/>
                  </a:moveTo>
                  <a:lnTo>
                    <a:pt x="253606" y="5753"/>
                  </a:lnTo>
                  <a:lnTo>
                    <a:pt x="250621" y="3962"/>
                  </a:lnTo>
                  <a:lnTo>
                    <a:pt x="244017" y="0"/>
                  </a:lnTo>
                  <a:lnTo>
                    <a:pt x="16192" y="0"/>
                  </a:lnTo>
                  <a:lnTo>
                    <a:pt x="9588" y="3962"/>
                  </a:lnTo>
                  <a:lnTo>
                    <a:pt x="6604" y="5753"/>
                  </a:lnTo>
                  <a:lnTo>
                    <a:pt x="0" y="9715"/>
                  </a:lnTo>
                  <a:lnTo>
                    <a:pt x="260210" y="9715"/>
                  </a:lnTo>
                  <a:close/>
                </a:path>
              </a:pathLst>
            </a:custGeom>
            <a:solidFill>
              <a:srgbClr val="E1E1E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6" name="object 459">
              <a:extLst>
                <a:ext uri="{FF2B5EF4-FFF2-40B4-BE49-F238E27FC236}">
                  <a16:creationId xmlns:a16="http://schemas.microsoft.com/office/drawing/2014/main" id="{C35BEBA8-D581-4654-B633-AC14FE17CCE3}"/>
                </a:ext>
              </a:extLst>
            </p:cNvPr>
            <p:cNvSpPr/>
            <p:nvPr/>
          </p:nvSpPr>
          <p:spPr>
            <a:xfrm>
              <a:off x="3397752" y="2315161"/>
              <a:ext cx="234315" cy="6350"/>
            </a:xfrm>
            <a:custGeom>
              <a:avLst/>
              <a:gdLst/>
              <a:ahLst/>
              <a:cxnLst/>
              <a:rect l="l" t="t" r="r" b="b"/>
              <a:pathLst>
                <a:path w="234314" h="6350">
                  <a:moveTo>
                    <a:pt x="219792" y="0"/>
                  </a:moveTo>
                  <a:lnTo>
                    <a:pt x="14052" y="0"/>
                  </a:lnTo>
                  <a:lnTo>
                    <a:pt x="4851" y="2854"/>
                  </a:lnTo>
                  <a:lnTo>
                    <a:pt x="0" y="5765"/>
                  </a:lnTo>
                  <a:lnTo>
                    <a:pt x="233844" y="5765"/>
                  </a:lnTo>
                  <a:lnTo>
                    <a:pt x="228992" y="2854"/>
                  </a:lnTo>
                  <a:lnTo>
                    <a:pt x="219792" y="0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7" name="object 460">
              <a:extLst>
                <a:ext uri="{FF2B5EF4-FFF2-40B4-BE49-F238E27FC236}">
                  <a16:creationId xmlns:a16="http://schemas.microsoft.com/office/drawing/2014/main" id="{76E38441-F499-4B8B-9705-9065C6066743}"/>
                </a:ext>
              </a:extLst>
            </p:cNvPr>
            <p:cNvSpPr/>
            <p:nvPr/>
          </p:nvSpPr>
          <p:spPr>
            <a:xfrm>
              <a:off x="3407168" y="2307236"/>
              <a:ext cx="215265" cy="9525"/>
            </a:xfrm>
            <a:custGeom>
              <a:avLst/>
              <a:gdLst/>
              <a:ahLst/>
              <a:cxnLst/>
              <a:rect l="l" t="t" r="r" b="b"/>
              <a:pathLst>
                <a:path w="215264" h="9525">
                  <a:moveTo>
                    <a:pt x="214998" y="9359"/>
                  </a:moveTo>
                  <a:lnTo>
                    <a:pt x="202260" y="5410"/>
                  </a:lnTo>
                  <a:lnTo>
                    <a:pt x="197599" y="3962"/>
                  </a:lnTo>
                  <a:lnTo>
                    <a:pt x="184823" y="0"/>
                  </a:lnTo>
                  <a:lnTo>
                    <a:pt x="30175" y="0"/>
                  </a:lnTo>
                  <a:lnTo>
                    <a:pt x="17399" y="3962"/>
                  </a:lnTo>
                  <a:lnTo>
                    <a:pt x="12738" y="5410"/>
                  </a:lnTo>
                  <a:lnTo>
                    <a:pt x="0" y="9359"/>
                  </a:lnTo>
                  <a:lnTo>
                    <a:pt x="214998" y="9359"/>
                  </a:lnTo>
                  <a:close/>
                </a:path>
              </a:pathLst>
            </a:custGeom>
            <a:solidFill>
              <a:srgbClr val="DFDFD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8" name="object 461">
              <a:extLst>
                <a:ext uri="{FF2B5EF4-FFF2-40B4-BE49-F238E27FC236}">
                  <a16:creationId xmlns:a16="http://schemas.microsoft.com/office/drawing/2014/main" id="{C5A55AAC-F1E5-4C2F-8262-E0D910BD6DEA}"/>
                </a:ext>
              </a:extLst>
            </p:cNvPr>
            <p:cNvSpPr/>
            <p:nvPr/>
          </p:nvSpPr>
          <p:spPr>
            <a:xfrm>
              <a:off x="3432670" y="2299324"/>
              <a:ext cx="164465" cy="9525"/>
            </a:xfrm>
            <a:custGeom>
              <a:avLst/>
              <a:gdLst/>
              <a:ahLst/>
              <a:cxnLst/>
              <a:rect l="l" t="t" r="r" b="b"/>
              <a:pathLst>
                <a:path w="164464" h="9525">
                  <a:moveTo>
                    <a:pt x="163995" y="9359"/>
                  </a:moveTo>
                  <a:lnTo>
                    <a:pt x="151218" y="5397"/>
                  </a:lnTo>
                  <a:lnTo>
                    <a:pt x="146596" y="3962"/>
                  </a:lnTo>
                  <a:lnTo>
                    <a:pt x="141973" y="2540"/>
                  </a:lnTo>
                  <a:lnTo>
                    <a:pt x="115849" y="0"/>
                  </a:lnTo>
                  <a:lnTo>
                    <a:pt x="48145" y="0"/>
                  </a:lnTo>
                  <a:lnTo>
                    <a:pt x="22021" y="2540"/>
                  </a:lnTo>
                  <a:lnTo>
                    <a:pt x="17411" y="3962"/>
                  </a:lnTo>
                  <a:lnTo>
                    <a:pt x="12776" y="5397"/>
                  </a:lnTo>
                  <a:lnTo>
                    <a:pt x="0" y="9359"/>
                  </a:lnTo>
                  <a:lnTo>
                    <a:pt x="163995" y="9359"/>
                  </a:lnTo>
                  <a:close/>
                </a:path>
              </a:pathLst>
            </a:custGeom>
            <a:solidFill>
              <a:srgbClr val="DEDE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9" name="object 462">
              <a:extLst>
                <a:ext uri="{FF2B5EF4-FFF2-40B4-BE49-F238E27FC236}">
                  <a16:creationId xmlns:a16="http://schemas.microsoft.com/office/drawing/2014/main" id="{A5D7DFDB-279A-459C-9295-1D5F5EECF9A1}"/>
                </a:ext>
              </a:extLst>
            </p:cNvPr>
            <p:cNvSpPr/>
            <p:nvPr/>
          </p:nvSpPr>
          <p:spPr>
            <a:xfrm>
              <a:off x="3465982" y="2296047"/>
              <a:ext cx="97790" cy="5080"/>
            </a:xfrm>
            <a:custGeom>
              <a:avLst/>
              <a:gdLst/>
              <a:ahLst/>
              <a:cxnLst/>
              <a:rect l="l" t="t" r="r" b="b"/>
              <a:pathLst>
                <a:path w="97789" h="5080">
                  <a:moveTo>
                    <a:pt x="97370" y="4711"/>
                  </a:moveTo>
                  <a:lnTo>
                    <a:pt x="56426" y="749"/>
                  </a:lnTo>
                  <a:lnTo>
                    <a:pt x="48691" y="0"/>
                  </a:lnTo>
                  <a:lnTo>
                    <a:pt x="40944" y="749"/>
                  </a:lnTo>
                  <a:lnTo>
                    <a:pt x="0" y="4711"/>
                  </a:lnTo>
                  <a:lnTo>
                    <a:pt x="97370" y="4711"/>
                  </a:lnTo>
                  <a:close/>
                </a:path>
              </a:pathLst>
            </a:custGeom>
            <a:solidFill>
              <a:srgbClr val="DDDD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0" name="object 463">
              <a:extLst>
                <a:ext uri="{FF2B5EF4-FFF2-40B4-BE49-F238E27FC236}">
                  <a16:creationId xmlns:a16="http://schemas.microsoft.com/office/drawing/2014/main" id="{2308C94D-98D3-46D1-9020-568F09A4DA69}"/>
                </a:ext>
              </a:extLst>
            </p:cNvPr>
            <p:cNvSpPr/>
            <p:nvPr/>
          </p:nvSpPr>
          <p:spPr>
            <a:xfrm>
              <a:off x="3324961" y="2296085"/>
              <a:ext cx="379730" cy="227965"/>
            </a:xfrm>
            <a:custGeom>
              <a:avLst/>
              <a:gdLst/>
              <a:ahLst/>
              <a:cxnLst/>
              <a:rect l="l" t="t" r="r" b="b"/>
              <a:pathLst>
                <a:path w="379729" h="227964">
                  <a:moveTo>
                    <a:pt x="379437" y="113753"/>
                  </a:moveTo>
                  <a:lnTo>
                    <a:pt x="342826" y="46499"/>
                  </a:lnTo>
                  <a:lnTo>
                    <a:pt x="301753" y="21899"/>
                  </a:lnTo>
                  <a:lnTo>
                    <a:pt x="249672" y="5783"/>
                  </a:lnTo>
                  <a:lnTo>
                    <a:pt x="189712" y="0"/>
                  </a:lnTo>
                  <a:lnTo>
                    <a:pt x="129758" y="5783"/>
                  </a:lnTo>
                  <a:lnTo>
                    <a:pt x="77681" y="21899"/>
                  </a:lnTo>
                  <a:lnTo>
                    <a:pt x="36610" y="46499"/>
                  </a:lnTo>
                  <a:lnTo>
                    <a:pt x="9674" y="77734"/>
                  </a:lnTo>
                  <a:lnTo>
                    <a:pt x="0" y="113753"/>
                  </a:lnTo>
                  <a:lnTo>
                    <a:pt x="9674" y="149779"/>
                  </a:lnTo>
                  <a:lnTo>
                    <a:pt x="36610" y="181017"/>
                  </a:lnTo>
                  <a:lnTo>
                    <a:pt x="77681" y="205620"/>
                  </a:lnTo>
                  <a:lnTo>
                    <a:pt x="129758" y="221737"/>
                  </a:lnTo>
                  <a:lnTo>
                    <a:pt x="189712" y="227520"/>
                  </a:lnTo>
                  <a:lnTo>
                    <a:pt x="249672" y="221737"/>
                  </a:lnTo>
                  <a:lnTo>
                    <a:pt x="301753" y="205620"/>
                  </a:lnTo>
                  <a:lnTo>
                    <a:pt x="342826" y="181017"/>
                  </a:lnTo>
                  <a:lnTo>
                    <a:pt x="369763" y="149779"/>
                  </a:lnTo>
                  <a:lnTo>
                    <a:pt x="379437" y="113753"/>
                  </a:lnTo>
                  <a:close/>
                </a:path>
              </a:pathLst>
            </a:custGeom>
            <a:ln w="385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71" name="object 464">
              <a:extLst>
                <a:ext uri="{FF2B5EF4-FFF2-40B4-BE49-F238E27FC236}">
                  <a16:creationId xmlns:a16="http://schemas.microsoft.com/office/drawing/2014/main" id="{7296BCAE-F547-4012-8463-C02FE415FBA1}"/>
                </a:ext>
              </a:extLst>
            </p:cNvPr>
            <p:cNvPicPr/>
            <p:nvPr/>
          </p:nvPicPr>
          <p:blipFill>
            <a:blip r:embed="rId39" cstate="print"/>
            <a:stretch>
              <a:fillRect/>
            </a:stretch>
          </p:blipFill>
          <p:spPr>
            <a:xfrm>
              <a:off x="3324910" y="2329644"/>
              <a:ext cx="379526" cy="345674"/>
            </a:xfrm>
            <a:prstGeom prst="rect">
              <a:avLst/>
            </a:prstGeom>
          </p:spPr>
        </p:pic>
        <p:sp>
          <p:nvSpPr>
            <p:cNvPr id="472" name="object 465">
              <a:extLst>
                <a:ext uri="{FF2B5EF4-FFF2-40B4-BE49-F238E27FC236}">
                  <a16:creationId xmlns:a16="http://schemas.microsoft.com/office/drawing/2014/main" id="{0BD86817-F878-439F-A248-65B4C7AE9909}"/>
                </a:ext>
              </a:extLst>
            </p:cNvPr>
            <p:cNvSpPr/>
            <p:nvPr/>
          </p:nvSpPr>
          <p:spPr>
            <a:xfrm>
              <a:off x="3324961" y="2409839"/>
              <a:ext cx="379730" cy="266065"/>
            </a:xfrm>
            <a:custGeom>
              <a:avLst/>
              <a:gdLst/>
              <a:ahLst/>
              <a:cxnLst/>
              <a:rect l="l" t="t" r="r" b="b"/>
              <a:pathLst>
                <a:path w="379729" h="266064">
                  <a:moveTo>
                    <a:pt x="0" y="0"/>
                  </a:moveTo>
                  <a:lnTo>
                    <a:pt x="0" y="151917"/>
                  </a:lnTo>
                  <a:lnTo>
                    <a:pt x="9674" y="187942"/>
                  </a:lnTo>
                  <a:lnTo>
                    <a:pt x="36610" y="219181"/>
                  </a:lnTo>
                  <a:lnTo>
                    <a:pt x="77681" y="243783"/>
                  </a:lnTo>
                  <a:lnTo>
                    <a:pt x="129758" y="259900"/>
                  </a:lnTo>
                  <a:lnTo>
                    <a:pt x="189712" y="265684"/>
                  </a:lnTo>
                  <a:lnTo>
                    <a:pt x="249672" y="259900"/>
                  </a:lnTo>
                  <a:lnTo>
                    <a:pt x="301753" y="243783"/>
                  </a:lnTo>
                  <a:lnTo>
                    <a:pt x="342826" y="219181"/>
                  </a:lnTo>
                  <a:lnTo>
                    <a:pt x="369763" y="187942"/>
                  </a:lnTo>
                  <a:lnTo>
                    <a:pt x="379437" y="151917"/>
                  </a:lnTo>
                  <a:lnTo>
                    <a:pt x="379437" y="0"/>
                  </a:lnTo>
                  <a:lnTo>
                    <a:pt x="369763" y="36025"/>
                  </a:lnTo>
                  <a:lnTo>
                    <a:pt x="342826" y="67263"/>
                  </a:lnTo>
                  <a:lnTo>
                    <a:pt x="301753" y="91866"/>
                  </a:lnTo>
                  <a:lnTo>
                    <a:pt x="249672" y="107983"/>
                  </a:lnTo>
                  <a:lnTo>
                    <a:pt x="189712" y="113766"/>
                  </a:lnTo>
                  <a:lnTo>
                    <a:pt x="129758" y="107983"/>
                  </a:lnTo>
                  <a:lnTo>
                    <a:pt x="77681" y="91866"/>
                  </a:lnTo>
                  <a:lnTo>
                    <a:pt x="36610" y="67263"/>
                  </a:lnTo>
                  <a:lnTo>
                    <a:pt x="9674" y="36025"/>
                  </a:lnTo>
                  <a:lnTo>
                    <a:pt x="0" y="0"/>
                  </a:lnTo>
                  <a:close/>
                </a:path>
              </a:pathLst>
            </a:custGeom>
            <a:ln w="385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3" name="object 466">
              <a:extLst>
                <a:ext uri="{FF2B5EF4-FFF2-40B4-BE49-F238E27FC236}">
                  <a16:creationId xmlns:a16="http://schemas.microsoft.com/office/drawing/2014/main" id="{620D34D9-F246-475F-B695-DCE738F73740}"/>
                </a:ext>
              </a:extLst>
            </p:cNvPr>
            <p:cNvSpPr/>
            <p:nvPr/>
          </p:nvSpPr>
          <p:spPr>
            <a:xfrm>
              <a:off x="3324961" y="2296085"/>
              <a:ext cx="379730" cy="379730"/>
            </a:xfrm>
            <a:custGeom>
              <a:avLst/>
              <a:gdLst/>
              <a:ahLst/>
              <a:cxnLst/>
              <a:rect l="l" t="t" r="r" b="b"/>
              <a:pathLst>
                <a:path w="379729" h="379730">
                  <a:moveTo>
                    <a:pt x="379437" y="113753"/>
                  </a:moveTo>
                  <a:lnTo>
                    <a:pt x="342826" y="46499"/>
                  </a:lnTo>
                  <a:lnTo>
                    <a:pt x="301753" y="21899"/>
                  </a:lnTo>
                  <a:lnTo>
                    <a:pt x="249672" y="5783"/>
                  </a:lnTo>
                  <a:lnTo>
                    <a:pt x="189712" y="0"/>
                  </a:lnTo>
                  <a:lnTo>
                    <a:pt x="129758" y="5783"/>
                  </a:lnTo>
                  <a:lnTo>
                    <a:pt x="77681" y="21899"/>
                  </a:lnTo>
                  <a:lnTo>
                    <a:pt x="36610" y="46499"/>
                  </a:lnTo>
                  <a:lnTo>
                    <a:pt x="9674" y="77734"/>
                  </a:lnTo>
                  <a:lnTo>
                    <a:pt x="0" y="113753"/>
                  </a:lnTo>
                  <a:lnTo>
                    <a:pt x="0" y="265671"/>
                  </a:lnTo>
                  <a:lnTo>
                    <a:pt x="9674" y="301696"/>
                  </a:lnTo>
                  <a:lnTo>
                    <a:pt x="36610" y="332935"/>
                  </a:lnTo>
                  <a:lnTo>
                    <a:pt x="77681" y="357537"/>
                  </a:lnTo>
                  <a:lnTo>
                    <a:pt x="129758" y="373654"/>
                  </a:lnTo>
                  <a:lnTo>
                    <a:pt x="189712" y="379437"/>
                  </a:lnTo>
                  <a:lnTo>
                    <a:pt x="249672" y="373654"/>
                  </a:lnTo>
                  <a:lnTo>
                    <a:pt x="301753" y="357537"/>
                  </a:lnTo>
                  <a:lnTo>
                    <a:pt x="342826" y="332935"/>
                  </a:lnTo>
                  <a:lnTo>
                    <a:pt x="369763" y="301696"/>
                  </a:lnTo>
                  <a:lnTo>
                    <a:pt x="379437" y="265671"/>
                  </a:lnTo>
                  <a:lnTo>
                    <a:pt x="379437" y="113753"/>
                  </a:lnTo>
                  <a:close/>
                </a:path>
              </a:pathLst>
            </a:custGeom>
            <a:ln w="803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95497781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0AD622F7-C569-4C1A-915F-40AFBE08943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C03A6341-EBCC-4494-A2F6-89251A41302E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08A3EBC8-0AC3-4256-87FF-E59A6984F4BA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FAB16C82-A335-4530-A217-88AB315B764C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E0FB4465-0F47-4053-9B9D-92047D4A0F9A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570F9898-6BC1-41D6-9A7E-5DC22967E2E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3482" y="1354838"/>
            <a:ext cx="8560033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44855">
              <a:lnSpc>
                <a:spcPct val="100000"/>
              </a:lnSpc>
              <a:spcBef>
                <a:spcPts val="100"/>
              </a:spcBef>
            </a:pPr>
            <a:r>
              <a:rPr dirty="0"/>
              <a:t>A</a:t>
            </a:r>
            <a:r>
              <a:rPr spc="-225" dirty="0"/>
              <a:t> </a:t>
            </a:r>
            <a:r>
              <a:rPr dirty="0"/>
              <a:t>Newer</a:t>
            </a:r>
            <a:r>
              <a:rPr spc="-210" dirty="0"/>
              <a:t> </a:t>
            </a:r>
            <a:r>
              <a:rPr dirty="0"/>
              <a:t>Approach</a:t>
            </a:r>
            <a:r>
              <a:rPr spc="-15" dirty="0"/>
              <a:t> </a:t>
            </a:r>
            <a:r>
              <a:rPr dirty="0"/>
              <a:t>to</a:t>
            </a:r>
            <a:r>
              <a:rPr spc="-15" dirty="0"/>
              <a:t> </a:t>
            </a:r>
            <a:r>
              <a:rPr spc="-10" dirty="0"/>
              <a:t>Firewalls</a:t>
            </a: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9DA3C696-DA58-44D4-98D4-40CE04583576}"/>
              </a:ext>
            </a:extLst>
          </p:cNvPr>
          <p:cNvSpPr txBox="1"/>
          <p:nvPr/>
        </p:nvSpPr>
        <p:spPr>
          <a:xfrm>
            <a:off x="734867" y="2276630"/>
            <a:ext cx="7642225" cy="279281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68300" marR="17780" indent="-342900">
              <a:lnSpc>
                <a:spcPct val="116599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sz="2400" dirty="0">
                <a:latin typeface="Arial MT"/>
                <a:cs typeface="Arial MT"/>
              </a:rPr>
              <a:t>Traditional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design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doesn’t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protect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servers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from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on-campus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users </a:t>
            </a:r>
            <a:endParaRPr lang="en-US" sz="2400" spc="-10" dirty="0">
              <a:latin typeface="Arial MT"/>
              <a:cs typeface="Arial MT"/>
            </a:endParaRPr>
          </a:p>
          <a:p>
            <a:pPr marL="368300" marR="17780" indent="-342900">
              <a:lnSpc>
                <a:spcPct val="116599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sz="2400" dirty="0">
                <a:latin typeface="Arial MT"/>
                <a:cs typeface="Arial MT"/>
              </a:rPr>
              <a:t>Firewalls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limit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performance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and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cause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bottlenecks</a:t>
            </a:r>
            <a:endParaRPr lang="en-US" sz="2400" spc="-10" dirty="0">
              <a:latin typeface="Arial MT"/>
              <a:cs typeface="Arial MT"/>
            </a:endParaRPr>
          </a:p>
          <a:p>
            <a:pPr marL="368300" marR="17780" indent="-342900">
              <a:lnSpc>
                <a:spcPct val="116599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sz="2400" dirty="0">
                <a:latin typeface="Arial MT"/>
                <a:cs typeface="Arial MT"/>
              </a:rPr>
              <a:t>This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drives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new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approach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to</a:t>
            </a:r>
            <a:r>
              <a:rPr sz="2400" spc="-10" dirty="0">
                <a:latin typeface="Arial MT"/>
                <a:cs typeface="Arial MT"/>
              </a:rPr>
              <a:t> firewalls</a:t>
            </a:r>
            <a:endParaRPr sz="2400" dirty="0">
              <a:latin typeface="Arial MT"/>
              <a:cs typeface="Arial MT"/>
            </a:endParaRPr>
          </a:p>
          <a:p>
            <a:pPr marL="325120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325120" algn="l"/>
              </a:tabLst>
            </a:pPr>
            <a:r>
              <a:rPr sz="2000" dirty="0">
                <a:latin typeface="Arial MT"/>
                <a:cs typeface="Arial MT"/>
              </a:rPr>
              <a:t>Firewalls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should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only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protect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critical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assets</a:t>
            </a:r>
            <a:endParaRPr sz="2000" dirty="0">
              <a:latin typeface="Arial MT"/>
              <a:cs typeface="Arial MT"/>
            </a:endParaRPr>
          </a:p>
          <a:p>
            <a:pPr marL="325120" marR="135890" indent="-214629">
              <a:lnSpc>
                <a:spcPct val="100000"/>
              </a:lnSpc>
              <a:spcBef>
                <a:spcPts val="360"/>
              </a:spcBef>
              <a:buChar char="–"/>
              <a:tabLst>
                <a:tab pos="325120" algn="l"/>
              </a:tabLst>
            </a:pPr>
            <a:r>
              <a:rPr sz="2000" dirty="0">
                <a:latin typeface="Arial MT"/>
                <a:cs typeface="Arial MT"/>
              </a:rPr>
              <a:t>This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allows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firewalls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to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more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tightly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protect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the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critical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assets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even</a:t>
            </a:r>
            <a:r>
              <a:rPr sz="2000" spc="-20" dirty="0">
                <a:latin typeface="Arial MT"/>
                <a:cs typeface="Arial MT"/>
              </a:rPr>
              <a:t> from </a:t>
            </a:r>
            <a:r>
              <a:rPr sz="2000" dirty="0">
                <a:latin typeface="Arial MT"/>
                <a:cs typeface="Arial MT"/>
              </a:rPr>
              <a:t>attacks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from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“inside”</a:t>
            </a:r>
            <a:endParaRPr sz="2000" dirty="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1231876534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BA731F7B-B90B-4B1D-85DF-49822597255D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4752595B-F348-4D28-B282-CE7576D48C7E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0814F509-74BB-40DC-A777-56A3DE478B42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3D5D92A3-A9AB-4025-B153-138946C79D4E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3EC28E20-016B-45BA-A3D6-1AD3475467CD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B49EDC86-183C-4B10-83CD-0FBD50D134D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89597" y="852638"/>
            <a:ext cx="763524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86790">
              <a:lnSpc>
                <a:spcPct val="100000"/>
              </a:lnSpc>
              <a:spcBef>
                <a:spcPts val="100"/>
              </a:spcBef>
            </a:pPr>
            <a:r>
              <a:rPr sz="3600" b="1" dirty="0"/>
              <a:t>Recommended</a:t>
            </a:r>
            <a:r>
              <a:rPr sz="3600" b="1" spc="-60" dirty="0"/>
              <a:t> </a:t>
            </a:r>
            <a:r>
              <a:rPr sz="3600" b="1" dirty="0"/>
              <a:t>Firewall</a:t>
            </a:r>
            <a:r>
              <a:rPr sz="3600" b="1" spc="-45" dirty="0"/>
              <a:t> </a:t>
            </a:r>
            <a:r>
              <a:rPr sz="3600" b="1" spc="-25" dirty="0"/>
              <a:t>Use</a:t>
            </a: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112348D6-1B42-4CEF-BCDB-2BA91CD082DF}"/>
              </a:ext>
            </a:extLst>
          </p:cNvPr>
          <p:cNvSpPr txBox="1">
            <a:spLocks/>
          </p:cNvSpPr>
          <p:nvPr/>
        </p:nvSpPr>
        <p:spPr>
          <a:xfrm>
            <a:off x="713778" y="1514952"/>
            <a:ext cx="7724140" cy="4575611"/>
          </a:xfrm>
          <a:prstGeom prst="rect">
            <a:avLst/>
          </a:prstGeom>
        </p:spPr>
        <p:txBody>
          <a:bodyPr vert="horz" wrap="square" lIns="0" tIns="58419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400">
              <a:lnSpc>
                <a:spcPct val="100000"/>
              </a:lnSpc>
              <a:spcBef>
                <a:spcPts val="459"/>
              </a:spcBef>
            </a:pPr>
            <a:r>
              <a:rPr lang="en-US" sz="2400" dirty="0"/>
              <a:t>We</a:t>
            </a:r>
            <a:r>
              <a:rPr lang="en-US" sz="2400" spc="-30" dirty="0"/>
              <a:t> </a:t>
            </a:r>
            <a:r>
              <a:rPr lang="en-US" sz="2400" dirty="0"/>
              <a:t>recommend</a:t>
            </a:r>
            <a:r>
              <a:rPr lang="en-US" sz="2400" spc="-25" dirty="0"/>
              <a:t> </a:t>
            </a:r>
            <a:r>
              <a:rPr lang="en-US" sz="2400" dirty="0"/>
              <a:t>that</a:t>
            </a:r>
            <a:r>
              <a:rPr lang="en-US" sz="2400" spc="-25" dirty="0"/>
              <a:t> </a:t>
            </a:r>
            <a:r>
              <a:rPr lang="en-US" sz="2400" dirty="0"/>
              <a:t>you</a:t>
            </a:r>
            <a:r>
              <a:rPr lang="en-US" sz="2400" spc="-25" dirty="0"/>
              <a:t> </a:t>
            </a:r>
            <a:r>
              <a:rPr lang="en-US" sz="2400" dirty="0"/>
              <a:t>firewall</a:t>
            </a:r>
            <a:r>
              <a:rPr lang="en-US" sz="2400" spc="-25" dirty="0"/>
              <a:t> </a:t>
            </a:r>
            <a:r>
              <a:rPr lang="en-US" sz="2400" dirty="0"/>
              <a:t>just</a:t>
            </a:r>
            <a:r>
              <a:rPr lang="en-US" sz="2400" spc="-25" dirty="0"/>
              <a:t> </a:t>
            </a:r>
            <a:r>
              <a:rPr lang="en-US" sz="2400" dirty="0"/>
              <a:t>the</a:t>
            </a:r>
            <a:r>
              <a:rPr lang="en-US" sz="2400" spc="-25" dirty="0"/>
              <a:t> </a:t>
            </a:r>
            <a:r>
              <a:rPr lang="en-US" sz="2400" dirty="0"/>
              <a:t>servers</a:t>
            </a:r>
            <a:r>
              <a:rPr lang="en-US" sz="2400" spc="-30" dirty="0"/>
              <a:t> </a:t>
            </a:r>
            <a:r>
              <a:rPr lang="en-US" sz="2400" dirty="0"/>
              <a:t>with</a:t>
            </a:r>
            <a:r>
              <a:rPr lang="en-US" sz="2400" spc="-20" dirty="0"/>
              <a:t> </a:t>
            </a:r>
            <a:r>
              <a:rPr lang="en-US" sz="2400" dirty="0"/>
              <a:t>sensitive</a:t>
            </a:r>
            <a:r>
              <a:rPr lang="en-US" sz="2400" spc="-20" dirty="0"/>
              <a:t> data</a:t>
            </a:r>
          </a:p>
          <a:p>
            <a:pPr marL="25400" marR="20955">
              <a:lnSpc>
                <a:spcPct val="100000"/>
              </a:lnSpc>
              <a:spcBef>
                <a:spcPts val="360"/>
              </a:spcBef>
            </a:pPr>
            <a:r>
              <a:rPr lang="en-US" sz="2400" dirty="0"/>
              <a:t>Always</a:t>
            </a:r>
            <a:r>
              <a:rPr lang="en-US" sz="2400" spc="-30" dirty="0"/>
              <a:t> </a:t>
            </a:r>
            <a:r>
              <a:rPr lang="en-US" sz="2400" dirty="0"/>
              <a:t>use</a:t>
            </a:r>
            <a:r>
              <a:rPr lang="en-US" sz="2400" spc="-15" dirty="0"/>
              <a:t> </a:t>
            </a:r>
            <a:r>
              <a:rPr lang="en-US" sz="2400" dirty="0"/>
              <a:t>two</a:t>
            </a:r>
            <a:r>
              <a:rPr lang="en-US" sz="2400" spc="-15" dirty="0"/>
              <a:t> </a:t>
            </a:r>
            <a:r>
              <a:rPr lang="en-US" sz="2400" dirty="0"/>
              <a:t>levels</a:t>
            </a:r>
            <a:r>
              <a:rPr lang="en-US" sz="2400" spc="-20" dirty="0"/>
              <a:t> </a:t>
            </a:r>
            <a:r>
              <a:rPr lang="en-US" sz="2400" dirty="0"/>
              <a:t>of</a:t>
            </a:r>
            <a:r>
              <a:rPr lang="en-US" sz="2400" spc="-20" dirty="0"/>
              <a:t> </a:t>
            </a:r>
            <a:r>
              <a:rPr lang="en-US" sz="2400" dirty="0"/>
              <a:t>defense:</a:t>
            </a:r>
            <a:r>
              <a:rPr lang="en-US" sz="2400" spc="-15" dirty="0"/>
              <a:t> </a:t>
            </a:r>
            <a:r>
              <a:rPr lang="en-US" sz="2400" dirty="0"/>
              <a:t>hardware</a:t>
            </a:r>
            <a:r>
              <a:rPr lang="en-US" sz="2400" spc="-20" dirty="0"/>
              <a:t> </a:t>
            </a:r>
            <a:r>
              <a:rPr lang="en-US" sz="2400" dirty="0"/>
              <a:t>firewall</a:t>
            </a:r>
            <a:r>
              <a:rPr lang="en-US" sz="2400" spc="-15" dirty="0"/>
              <a:t> </a:t>
            </a:r>
            <a:r>
              <a:rPr lang="en-US" sz="2400" dirty="0"/>
              <a:t>and</a:t>
            </a:r>
            <a:r>
              <a:rPr lang="en-US" sz="2400" spc="-10" dirty="0"/>
              <a:t> </a:t>
            </a:r>
            <a:r>
              <a:rPr lang="en-US" sz="2400" dirty="0"/>
              <a:t>host</a:t>
            </a:r>
            <a:r>
              <a:rPr lang="en-US" sz="2400" spc="-20" dirty="0"/>
              <a:t> </a:t>
            </a:r>
            <a:r>
              <a:rPr lang="en-US" sz="2400" dirty="0"/>
              <a:t>based</a:t>
            </a:r>
            <a:r>
              <a:rPr lang="en-US" sz="2400" spc="-10" dirty="0"/>
              <a:t> firewall. </a:t>
            </a:r>
            <a:r>
              <a:rPr lang="en-US" sz="2400" dirty="0"/>
              <a:t>If</a:t>
            </a:r>
            <a:r>
              <a:rPr lang="en-US" sz="2400" spc="-20" dirty="0"/>
              <a:t> </a:t>
            </a:r>
            <a:r>
              <a:rPr lang="en-US" sz="2400" dirty="0"/>
              <a:t>one</a:t>
            </a:r>
            <a:r>
              <a:rPr lang="en-US" sz="2400" spc="-15" dirty="0"/>
              <a:t> </a:t>
            </a:r>
            <a:r>
              <a:rPr lang="en-US" sz="2400" dirty="0"/>
              <a:t>fails,</a:t>
            </a:r>
            <a:r>
              <a:rPr lang="en-US" sz="2400" spc="-15" dirty="0"/>
              <a:t> </a:t>
            </a:r>
            <a:r>
              <a:rPr lang="en-US" sz="2400" dirty="0"/>
              <a:t>you</a:t>
            </a:r>
            <a:r>
              <a:rPr lang="en-US" sz="2400" spc="-20" dirty="0"/>
              <a:t> </a:t>
            </a:r>
            <a:r>
              <a:rPr lang="en-US" sz="2400" dirty="0"/>
              <a:t>are</a:t>
            </a:r>
            <a:r>
              <a:rPr lang="en-US" sz="2400" spc="-20" dirty="0"/>
              <a:t> </a:t>
            </a:r>
            <a:r>
              <a:rPr lang="en-US" sz="2400" dirty="0"/>
              <a:t>still</a:t>
            </a:r>
            <a:r>
              <a:rPr lang="en-US" sz="2400" spc="-10" dirty="0"/>
              <a:t> protected</a:t>
            </a:r>
          </a:p>
          <a:p>
            <a:pPr marL="25400">
              <a:lnSpc>
                <a:spcPct val="100000"/>
              </a:lnSpc>
              <a:spcBef>
                <a:spcPts val="360"/>
              </a:spcBef>
            </a:pPr>
            <a:r>
              <a:rPr lang="en-US" sz="2400" dirty="0"/>
              <a:t>Firewall</a:t>
            </a:r>
            <a:r>
              <a:rPr lang="en-US" sz="2400" spc="-45" dirty="0"/>
              <a:t> </a:t>
            </a:r>
            <a:r>
              <a:rPr lang="en-US" sz="2400" dirty="0"/>
              <a:t>should</a:t>
            </a:r>
            <a:r>
              <a:rPr lang="en-US" sz="2400" spc="-40" dirty="0"/>
              <a:t> </a:t>
            </a:r>
            <a:r>
              <a:rPr lang="en-US" sz="2400" spc="-10" dirty="0"/>
              <a:t>protect</a:t>
            </a:r>
          </a:p>
          <a:p>
            <a:pPr marL="322580" marR="17780" indent="-212090">
              <a:lnSpc>
                <a:spcPct val="100000"/>
              </a:lnSpc>
              <a:spcBef>
                <a:spcPts val="300"/>
              </a:spcBef>
              <a:buFont typeface="Arial" panose="020B0604020202020204" pitchFamily="34" charset="0"/>
              <a:buChar char="–"/>
              <a:tabLst>
                <a:tab pos="325120" algn="l"/>
              </a:tabLst>
            </a:pPr>
            <a:r>
              <a:rPr lang="en-US" sz="1400" dirty="0"/>
              <a:t>Limit</a:t>
            </a:r>
            <a:r>
              <a:rPr lang="en-US" sz="1400" spc="-45" dirty="0"/>
              <a:t> </a:t>
            </a:r>
            <a:r>
              <a:rPr lang="en-US" sz="1400" dirty="0"/>
              <a:t>inbound</a:t>
            </a:r>
            <a:r>
              <a:rPr lang="en-US" sz="1400" spc="-45" dirty="0"/>
              <a:t> </a:t>
            </a:r>
            <a:r>
              <a:rPr lang="en-US" sz="1400" dirty="0"/>
              <a:t>access</a:t>
            </a:r>
            <a:r>
              <a:rPr lang="en-US" sz="1400" spc="-40" dirty="0"/>
              <a:t> </a:t>
            </a:r>
            <a:r>
              <a:rPr lang="en-US" sz="1400" dirty="0"/>
              <a:t>to</a:t>
            </a:r>
            <a:r>
              <a:rPr lang="en-US" sz="1400" spc="-45" dirty="0"/>
              <a:t> </a:t>
            </a:r>
            <a:r>
              <a:rPr lang="en-US" sz="1400" dirty="0"/>
              <a:t>servers</a:t>
            </a:r>
            <a:r>
              <a:rPr lang="en-US" sz="1400" spc="-40" dirty="0"/>
              <a:t> </a:t>
            </a:r>
            <a:r>
              <a:rPr lang="en-US" sz="1400" dirty="0"/>
              <a:t>to</a:t>
            </a:r>
            <a:r>
              <a:rPr lang="en-US" sz="1400" spc="-45" dirty="0"/>
              <a:t> </a:t>
            </a:r>
            <a:r>
              <a:rPr lang="en-US" sz="1400" dirty="0"/>
              <a:t>only</a:t>
            </a:r>
            <a:r>
              <a:rPr lang="en-US" sz="1400" spc="-40" dirty="0"/>
              <a:t> </a:t>
            </a:r>
            <a:r>
              <a:rPr lang="en-US" sz="1400" dirty="0"/>
              <a:t>those</a:t>
            </a:r>
            <a:r>
              <a:rPr lang="en-US" sz="1400" spc="-45" dirty="0"/>
              <a:t> </a:t>
            </a:r>
            <a:r>
              <a:rPr lang="en-US" sz="1400" dirty="0"/>
              <a:t>ports</a:t>
            </a:r>
            <a:r>
              <a:rPr lang="en-US" sz="1400" spc="-40" dirty="0"/>
              <a:t> </a:t>
            </a:r>
            <a:r>
              <a:rPr lang="en-US" sz="1400" dirty="0"/>
              <a:t>needed</a:t>
            </a:r>
            <a:r>
              <a:rPr lang="en-US" sz="1400" spc="-45" dirty="0"/>
              <a:t> </a:t>
            </a:r>
            <a:r>
              <a:rPr lang="en-US" sz="1400" dirty="0"/>
              <a:t>for</a:t>
            </a:r>
            <a:r>
              <a:rPr lang="en-US" sz="1400" spc="-40" dirty="0"/>
              <a:t> </a:t>
            </a:r>
            <a:r>
              <a:rPr lang="en-US" sz="1400" dirty="0"/>
              <a:t>access</a:t>
            </a:r>
            <a:r>
              <a:rPr lang="en-US" sz="1400" spc="-45" dirty="0"/>
              <a:t> </a:t>
            </a:r>
            <a:r>
              <a:rPr lang="en-US" sz="1400" dirty="0"/>
              <a:t>to</a:t>
            </a:r>
            <a:r>
              <a:rPr lang="en-US" sz="1400" spc="-45" dirty="0"/>
              <a:t> </a:t>
            </a:r>
            <a:r>
              <a:rPr lang="en-US" sz="1400" dirty="0"/>
              <a:t>the</a:t>
            </a:r>
            <a:r>
              <a:rPr lang="en-US" sz="1400" spc="-40" dirty="0"/>
              <a:t> </a:t>
            </a:r>
            <a:r>
              <a:rPr lang="en-US" sz="1400" spc="-10" dirty="0"/>
              <a:t>application 	</a:t>
            </a:r>
            <a:r>
              <a:rPr lang="en-US" sz="1400" dirty="0"/>
              <a:t>(e.g.</a:t>
            </a:r>
            <a:r>
              <a:rPr lang="en-US" sz="1400" spc="-25" dirty="0"/>
              <a:t> </a:t>
            </a:r>
            <a:r>
              <a:rPr lang="en-US" sz="1400" spc="-10" dirty="0"/>
              <a:t>HTTPS).</a:t>
            </a:r>
            <a:endParaRPr lang="en-US" sz="1400" dirty="0"/>
          </a:p>
          <a:p>
            <a:pPr marL="322580" marR="622935" indent="-212090">
              <a:lnSpc>
                <a:spcPct val="100000"/>
              </a:lnSpc>
              <a:spcBef>
                <a:spcPts val="300"/>
              </a:spcBef>
              <a:buFont typeface="Arial" panose="020B0604020202020204" pitchFamily="34" charset="0"/>
              <a:buChar char="–"/>
              <a:tabLst>
                <a:tab pos="325120" algn="l"/>
              </a:tabLst>
            </a:pPr>
            <a:r>
              <a:rPr lang="en-US" sz="1400" dirty="0"/>
              <a:t>Limit</a:t>
            </a:r>
            <a:r>
              <a:rPr lang="en-US" sz="1400" spc="-25" dirty="0"/>
              <a:t> </a:t>
            </a:r>
            <a:r>
              <a:rPr lang="en-US" sz="1400" dirty="0"/>
              <a:t>access</a:t>
            </a:r>
            <a:r>
              <a:rPr lang="en-US" sz="1400" spc="-25" dirty="0"/>
              <a:t> </a:t>
            </a:r>
            <a:r>
              <a:rPr lang="en-US" sz="1400" dirty="0"/>
              <a:t>from</a:t>
            </a:r>
            <a:r>
              <a:rPr lang="en-US" sz="1400" spc="-25" dirty="0"/>
              <a:t> </a:t>
            </a:r>
            <a:r>
              <a:rPr lang="en-US" sz="1400" dirty="0"/>
              <a:t>server</a:t>
            </a:r>
            <a:r>
              <a:rPr lang="en-US" sz="1400" spc="-25" dirty="0"/>
              <a:t> </a:t>
            </a:r>
            <a:r>
              <a:rPr lang="en-US" sz="1400" dirty="0"/>
              <a:t>to</a:t>
            </a:r>
            <a:r>
              <a:rPr lang="en-US" sz="1400" spc="-25" dirty="0"/>
              <a:t> </a:t>
            </a:r>
            <a:r>
              <a:rPr lang="en-US" sz="1400" dirty="0"/>
              <a:t>rest</a:t>
            </a:r>
            <a:r>
              <a:rPr lang="en-US" sz="1400" spc="-25" dirty="0"/>
              <a:t> </a:t>
            </a:r>
            <a:r>
              <a:rPr lang="en-US" sz="1400" dirty="0"/>
              <a:t>of</a:t>
            </a:r>
            <a:r>
              <a:rPr lang="en-US" sz="1400" spc="-20" dirty="0"/>
              <a:t> </a:t>
            </a:r>
            <a:r>
              <a:rPr lang="en-US" sz="1400" dirty="0"/>
              <a:t>network</a:t>
            </a:r>
            <a:r>
              <a:rPr lang="en-US" sz="1400" spc="-25" dirty="0"/>
              <a:t> </a:t>
            </a:r>
            <a:r>
              <a:rPr lang="en-US" sz="1400" dirty="0"/>
              <a:t>–</a:t>
            </a:r>
            <a:r>
              <a:rPr lang="en-US" sz="1400" spc="-25" dirty="0"/>
              <a:t> </a:t>
            </a:r>
            <a:r>
              <a:rPr lang="en-US" sz="1400" dirty="0"/>
              <a:t>if</a:t>
            </a:r>
            <a:r>
              <a:rPr lang="en-US" sz="1400" spc="365" dirty="0"/>
              <a:t> </a:t>
            </a:r>
            <a:r>
              <a:rPr lang="en-US" sz="1400" spc="-10" dirty="0"/>
              <a:t>compromised,</a:t>
            </a:r>
            <a:r>
              <a:rPr lang="en-US" sz="1400" spc="-25" dirty="0"/>
              <a:t> </a:t>
            </a:r>
            <a:r>
              <a:rPr lang="en-US" sz="1400" dirty="0"/>
              <a:t>further</a:t>
            </a:r>
            <a:r>
              <a:rPr lang="en-US" sz="1400" spc="-20" dirty="0"/>
              <a:t> </a:t>
            </a:r>
            <a:r>
              <a:rPr lang="en-US" sz="1400" dirty="0"/>
              <a:t>attacks</a:t>
            </a:r>
            <a:r>
              <a:rPr lang="en-US" sz="1400" spc="-25" dirty="0"/>
              <a:t> are 	</a:t>
            </a:r>
            <a:r>
              <a:rPr lang="en-US" sz="1400" dirty="0"/>
              <a:t>contained</a:t>
            </a:r>
            <a:r>
              <a:rPr lang="en-US" sz="1400" spc="-105" dirty="0"/>
              <a:t> </a:t>
            </a:r>
            <a:r>
              <a:rPr lang="en-US" sz="1400" spc="-10" dirty="0"/>
              <a:t>(“DMZ”)</a:t>
            </a:r>
            <a:endParaRPr lang="en-US" sz="1400" dirty="0"/>
          </a:p>
          <a:p>
            <a:pPr marL="322580" marR="426084" indent="-212090">
              <a:lnSpc>
                <a:spcPct val="100000"/>
              </a:lnSpc>
              <a:spcBef>
                <a:spcPts val="300"/>
              </a:spcBef>
              <a:buFont typeface="Arial" panose="020B0604020202020204" pitchFamily="34" charset="0"/>
              <a:buChar char="–"/>
              <a:tabLst>
                <a:tab pos="325120" algn="l"/>
              </a:tabLst>
            </a:pPr>
            <a:r>
              <a:rPr lang="en-US" sz="1400" dirty="0"/>
              <a:t>Block</a:t>
            </a:r>
            <a:r>
              <a:rPr lang="en-US" sz="1400" spc="-50" dirty="0"/>
              <a:t> </a:t>
            </a:r>
            <a:r>
              <a:rPr lang="en-US" sz="1400" dirty="0"/>
              <a:t>sensitive</a:t>
            </a:r>
            <a:r>
              <a:rPr lang="en-US" sz="1400" spc="-50" dirty="0"/>
              <a:t> </a:t>
            </a:r>
            <a:r>
              <a:rPr lang="en-US" sz="1400" dirty="0"/>
              <a:t>servers</a:t>
            </a:r>
            <a:r>
              <a:rPr lang="en-US" sz="1400" spc="-50" dirty="0"/>
              <a:t> </a:t>
            </a:r>
            <a:r>
              <a:rPr lang="en-US" sz="1400" dirty="0"/>
              <a:t>from</a:t>
            </a:r>
            <a:r>
              <a:rPr lang="en-US" sz="1400" spc="-50" dirty="0"/>
              <a:t> </a:t>
            </a:r>
            <a:r>
              <a:rPr lang="en-US" sz="1400" dirty="0"/>
              <a:t>Internet</a:t>
            </a:r>
            <a:r>
              <a:rPr lang="en-US" sz="1400" spc="-45" dirty="0"/>
              <a:t> </a:t>
            </a:r>
            <a:r>
              <a:rPr lang="en-US" sz="1400" dirty="0"/>
              <a:t>and</a:t>
            </a:r>
            <a:r>
              <a:rPr lang="en-US" sz="1400" spc="-50" dirty="0"/>
              <a:t> </a:t>
            </a:r>
            <a:r>
              <a:rPr lang="en-US" sz="1400" dirty="0"/>
              <a:t>require</a:t>
            </a:r>
            <a:r>
              <a:rPr lang="en-US" sz="1400" spc="-50" dirty="0"/>
              <a:t> </a:t>
            </a:r>
            <a:r>
              <a:rPr lang="en-US" sz="1400" dirty="0"/>
              <a:t>VPN</a:t>
            </a:r>
            <a:r>
              <a:rPr lang="en-US" sz="1400" spc="-50" dirty="0"/>
              <a:t> </a:t>
            </a:r>
            <a:r>
              <a:rPr lang="en-US" sz="1400" spc="-10" dirty="0" err="1"/>
              <a:t>authentication+encryption</a:t>
            </a:r>
            <a:r>
              <a:rPr lang="en-US" sz="1400" spc="-45" dirty="0"/>
              <a:t> </a:t>
            </a:r>
            <a:r>
              <a:rPr lang="en-US" sz="1400" spc="-25" dirty="0"/>
              <a:t>to 	</a:t>
            </a:r>
            <a:r>
              <a:rPr lang="en-US" sz="1400" spc="-10" dirty="0"/>
              <a:t>access</a:t>
            </a:r>
            <a:endParaRPr lang="en-US" sz="1400" dirty="0"/>
          </a:p>
          <a:p>
            <a:pPr marL="25400" marR="618490">
              <a:lnSpc>
                <a:spcPct val="100000"/>
              </a:lnSpc>
              <a:spcBef>
                <a:spcPts val="360"/>
              </a:spcBef>
            </a:pPr>
            <a:r>
              <a:rPr lang="en-US" sz="2400" dirty="0"/>
              <a:t>But</a:t>
            </a:r>
            <a:r>
              <a:rPr lang="en-US" sz="2400" spc="-30" dirty="0"/>
              <a:t> </a:t>
            </a:r>
            <a:r>
              <a:rPr lang="en-US" sz="2400" dirty="0"/>
              <a:t>beware</a:t>
            </a:r>
            <a:r>
              <a:rPr lang="en-US" sz="2400" spc="-20" dirty="0"/>
              <a:t> </a:t>
            </a:r>
            <a:r>
              <a:rPr lang="en-US" sz="2400" dirty="0"/>
              <a:t>that</a:t>
            </a:r>
            <a:r>
              <a:rPr lang="en-US" sz="2400" spc="-20" dirty="0"/>
              <a:t> </a:t>
            </a:r>
            <a:r>
              <a:rPr lang="en-US" sz="2400" dirty="0"/>
              <a:t>stateful</a:t>
            </a:r>
            <a:r>
              <a:rPr lang="en-US" sz="2400" spc="-20" dirty="0"/>
              <a:t> </a:t>
            </a:r>
            <a:r>
              <a:rPr lang="en-US" sz="2400" dirty="0"/>
              <a:t>firewalls</a:t>
            </a:r>
            <a:r>
              <a:rPr lang="en-US" sz="2400" spc="-20" dirty="0"/>
              <a:t> </a:t>
            </a:r>
            <a:r>
              <a:rPr lang="en-US" sz="2400" dirty="0"/>
              <a:t>are</a:t>
            </a:r>
            <a:r>
              <a:rPr lang="en-US" sz="2400" spc="-15" dirty="0"/>
              <a:t> </a:t>
            </a:r>
            <a:r>
              <a:rPr lang="en-US" sz="2400" dirty="0"/>
              <a:t>themselves</a:t>
            </a:r>
            <a:r>
              <a:rPr lang="en-US" sz="2400" spc="-20" dirty="0"/>
              <a:t> </a:t>
            </a:r>
            <a:r>
              <a:rPr lang="en-US" sz="2400" dirty="0"/>
              <a:t>vulnerable</a:t>
            </a:r>
            <a:r>
              <a:rPr lang="en-US" sz="2400" spc="-20" dirty="0"/>
              <a:t> </a:t>
            </a:r>
            <a:r>
              <a:rPr lang="en-US" sz="2400" dirty="0"/>
              <a:t>to</a:t>
            </a:r>
            <a:r>
              <a:rPr lang="en-US" sz="2400" spc="-20" dirty="0"/>
              <a:t> </a:t>
            </a:r>
            <a:r>
              <a:rPr lang="en-US" sz="2400" dirty="0"/>
              <a:t>DDoS</a:t>
            </a:r>
            <a:r>
              <a:rPr lang="en-US" sz="2400" spc="-15" dirty="0"/>
              <a:t> </a:t>
            </a:r>
            <a:r>
              <a:rPr lang="en-US" sz="2400" spc="-50" dirty="0"/>
              <a:t>/ </a:t>
            </a:r>
            <a:r>
              <a:rPr lang="en-US" sz="2400" dirty="0"/>
              <a:t>exhaustion</a:t>
            </a:r>
            <a:r>
              <a:rPr lang="en-US" sz="2400" spc="-25" dirty="0"/>
              <a:t> </a:t>
            </a:r>
            <a:r>
              <a:rPr lang="en-US" sz="2400" spc="-10" dirty="0"/>
              <a:t>attacks</a:t>
            </a:r>
          </a:p>
        </p:txBody>
      </p:sp>
    </p:spTree>
    <p:extLst>
      <p:ext uri="{BB962C8B-B14F-4D97-AF65-F5344CB8AC3E}">
        <p14:creationId xmlns:p14="http://schemas.microsoft.com/office/powerpoint/2010/main" val="392159698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71C0B00B-46C3-4CD2-92B9-97149F23B97A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13497FEC-5B74-4727-99BA-0A23E2E6F38B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092CB326-703E-4372-A13C-F82D0603A220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743C2110-46F9-453C-A656-1EB0356D5EA7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0CAC3BBD-128F-43C8-BF1C-06FA13C279F7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39" name="object 2">
            <a:extLst>
              <a:ext uri="{FF2B5EF4-FFF2-40B4-BE49-F238E27FC236}">
                <a16:creationId xmlns:a16="http://schemas.microsoft.com/office/drawing/2014/main" id="{77A861F8-D210-4D31-8E72-AFFD5670389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69025" y="1107152"/>
            <a:ext cx="4099378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dirty="0"/>
              <a:t>Newer</a:t>
            </a:r>
            <a:r>
              <a:rPr b="1" spc="-5" dirty="0"/>
              <a:t> </a:t>
            </a:r>
            <a:r>
              <a:rPr b="1" spc="-10" dirty="0"/>
              <a:t>Design</a:t>
            </a:r>
          </a:p>
        </p:txBody>
      </p:sp>
      <p:grpSp>
        <p:nvGrpSpPr>
          <p:cNvPr id="940" name="object 3">
            <a:extLst>
              <a:ext uri="{FF2B5EF4-FFF2-40B4-BE49-F238E27FC236}">
                <a16:creationId xmlns:a16="http://schemas.microsoft.com/office/drawing/2014/main" id="{AFDBFDA9-F72D-41B2-9E30-B9DC368AE1C6}"/>
              </a:ext>
            </a:extLst>
          </p:cNvPr>
          <p:cNvGrpSpPr/>
          <p:nvPr/>
        </p:nvGrpSpPr>
        <p:grpSpPr>
          <a:xfrm>
            <a:off x="5807617" y="2596991"/>
            <a:ext cx="1506220" cy="1143000"/>
            <a:chOff x="5717273" y="1325056"/>
            <a:chExt cx="1506220" cy="1143000"/>
          </a:xfrm>
        </p:grpSpPr>
        <p:pic>
          <p:nvPicPr>
            <p:cNvPr id="941" name="object 4">
              <a:extLst>
                <a:ext uri="{FF2B5EF4-FFF2-40B4-BE49-F238E27FC236}">
                  <a16:creationId xmlns:a16="http://schemas.microsoft.com/office/drawing/2014/main" id="{8CB4A5D6-ABEE-4E3D-B81B-C84FD8D23AB8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705571" y="1621436"/>
              <a:ext cx="290213" cy="186673"/>
            </a:xfrm>
            <a:prstGeom prst="rect">
              <a:avLst/>
            </a:prstGeom>
          </p:spPr>
        </p:pic>
        <p:sp>
          <p:nvSpPr>
            <p:cNvPr id="942" name="object 5">
              <a:extLst>
                <a:ext uri="{FF2B5EF4-FFF2-40B4-BE49-F238E27FC236}">
                  <a16:creationId xmlns:a16="http://schemas.microsoft.com/office/drawing/2014/main" id="{B2F2FF30-5B62-4A38-8344-7F7E7DABAF03}"/>
                </a:ext>
              </a:extLst>
            </p:cNvPr>
            <p:cNvSpPr/>
            <p:nvPr/>
          </p:nvSpPr>
          <p:spPr>
            <a:xfrm>
              <a:off x="6704634" y="1621436"/>
              <a:ext cx="264795" cy="161925"/>
            </a:xfrm>
            <a:custGeom>
              <a:avLst/>
              <a:gdLst/>
              <a:ahLst/>
              <a:cxnLst/>
              <a:rect l="l" t="t" r="r" b="b"/>
              <a:pathLst>
                <a:path w="264795" h="161925">
                  <a:moveTo>
                    <a:pt x="0" y="56883"/>
                  </a:moveTo>
                  <a:lnTo>
                    <a:pt x="80645" y="0"/>
                  </a:lnTo>
                  <a:lnTo>
                    <a:pt x="264248" y="106210"/>
                  </a:lnTo>
                  <a:lnTo>
                    <a:pt x="180009" y="161645"/>
                  </a:lnTo>
                  <a:lnTo>
                    <a:pt x="0" y="56883"/>
                  </a:lnTo>
                  <a:close/>
                </a:path>
              </a:pathLst>
            </a:custGeom>
            <a:ln w="685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43" name="object 6">
              <a:extLst>
                <a:ext uri="{FF2B5EF4-FFF2-40B4-BE49-F238E27FC236}">
                  <a16:creationId xmlns:a16="http://schemas.microsoft.com/office/drawing/2014/main" id="{A4C418CE-DA81-48ED-BA97-87765D052713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873893" y="1567359"/>
              <a:ext cx="349100" cy="152361"/>
            </a:xfrm>
            <a:prstGeom prst="rect">
              <a:avLst/>
            </a:prstGeom>
          </p:spPr>
        </p:pic>
        <p:sp>
          <p:nvSpPr>
            <p:cNvPr id="944" name="object 7">
              <a:extLst>
                <a:ext uri="{FF2B5EF4-FFF2-40B4-BE49-F238E27FC236}">
                  <a16:creationId xmlns:a16="http://schemas.microsoft.com/office/drawing/2014/main" id="{565FAB61-AD15-47DA-90AE-9D53C78C0EA2}"/>
                </a:ext>
              </a:extLst>
            </p:cNvPr>
            <p:cNvSpPr/>
            <p:nvPr/>
          </p:nvSpPr>
          <p:spPr>
            <a:xfrm>
              <a:off x="6865785" y="1562762"/>
              <a:ext cx="271780" cy="5080"/>
            </a:xfrm>
            <a:custGeom>
              <a:avLst/>
              <a:gdLst/>
              <a:ahLst/>
              <a:cxnLst/>
              <a:rect l="l" t="t" r="r" b="b"/>
              <a:pathLst>
                <a:path w="271779" h="5080">
                  <a:moveTo>
                    <a:pt x="271411" y="0"/>
                  </a:moveTo>
                  <a:lnTo>
                    <a:pt x="0" y="0"/>
                  </a:lnTo>
                  <a:lnTo>
                    <a:pt x="4610" y="4064"/>
                  </a:lnTo>
                  <a:lnTo>
                    <a:pt x="4610" y="4597"/>
                  </a:lnTo>
                  <a:lnTo>
                    <a:pt x="5219" y="4597"/>
                  </a:lnTo>
                  <a:lnTo>
                    <a:pt x="5727" y="5041"/>
                  </a:lnTo>
                  <a:lnTo>
                    <a:pt x="262750" y="5041"/>
                  </a:lnTo>
                  <a:lnTo>
                    <a:pt x="263512" y="4597"/>
                  </a:lnTo>
                  <a:lnTo>
                    <a:pt x="264604" y="4597"/>
                  </a:lnTo>
                  <a:lnTo>
                    <a:pt x="264604" y="3975"/>
                  </a:lnTo>
                  <a:lnTo>
                    <a:pt x="271411" y="0"/>
                  </a:lnTo>
                  <a:close/>
                </a:path>
              </a:pathLst>
            </a:custGeom>
            <a:solidFill>
              <a:srgbClr val="F2F2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5" name="object 8">
              <a:extLst>
                <a:ext uri="{FF2B5EF4-FFF2-40B4-BE49-F238E27FC236}">
                  <a16:creationId xmlns:a16="http://schemas.microsoft.com/office/drawing/2014/main" id="{FFDE1097-A910-4543-938D-789428A1C4E4}"/>
                </a:ext>
              </a:extLst>
            </p:cNvPr>
            <p:cNvSpPr/>
            <p:nvPr/>
          </p:nvSpPr>
          <p:spPr>
            <a:xfrm>
              <a:off x="6856996" y="1555205"/>
              <a:ext cx="293370" cy="9525"/>
            </a:xfrm>
            <a:custGeom>
              <a:avLst/>
              <a:gdLst/>
              <a:ahLst/>
              <a:cxnLst/>
              <a:rect l="l" t="t" r="r" b="b"/>
              <a:pathLst>
                <a:path w="293370" h="9525">
                  <a:moveTo>
                    <a:pt x="293204" y="0"/>
                  </a:moveTo>
                  <a:lnTo>
                    <a:pt x="0" y="0"/>
                  </a:lnTo>
                  <a:lnTo>
                    <a:pt x="6273" y="5397"/>
                  </a:lnTo>
                  <a:lnTo>
                    <a:pt x="10452" y="8991"/>
                  </a:lnTo>
                  <a:lnTo>
                    <a:pt x="277736" y="8991"/>
                  </a:lnTo>
                  <a:lnTo>
                    <a:pt x="283908" y="5397"/>
                  </a:lnTo>
                  <a:lnTo>
                    <a:pt x="286385" y="3962"/>
                  </a:lnTo>
                  <a:lnTo>
                    <a:pt x="293204" y="0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6" name="object 9">
              <a:extLst>
                <a:ext uri="{FF2B5EF4-FFF2-40B4-BE49-F238E27FC236}">
                  <a16:creationId xmlns:a16="http://schemas.microsoft.com/office/drawing/2014/main" id="{0157C4B0-D62C-4AAF-B5C6-94ABF8F3B7BC}"/>
                </a:ext>
              </a:extLst>
            </p:cNvPr>
            <p:cNvSpPr/>
            <p:nvPr/>
          </p:nvSpPr>
          <p:spPr>
            <a:xfrm>
              <a:off x="6848614" y="1548004"/>
              <a:ext cx="314325" cy="9525"/>
            </a:xfrm>
            <a:custGeom>
              <a:avLst/>
              <a:gdLst/>
              <a:ahLst/>
              <a:cxnLst/>
              <a:rect l="l" t="t" r="r" b="b"/>
              <a:pathLst>
                <a:path w="314325" h="9525">
                  <a:moveTo>
                    <a:pt x="313969" y="0"/>
                  </a:moveTo>
                  <a:lnTo>
                    <a:pt x="0" y="0"/>
                  </a:lnTo>
                  <a:lnTo>
                    <a:pt x="4178" y="3594"/>
                  </a:lnTo>
                  <a:lnTo>
                    <a:pt x="10464" y="8991"/>
                  </a:lnTo>
                  <a:lnTo>
                    <a:pt x="298500" y="8991"/>
                  </a:lnTo>
                  <a:lnTo>
                    <a:pt x="305282" y="5041"/>
                  </a:lnTo>
                  <a:lnTo>
                    <a:pt x="307784" y="3594"/>
                  </a:lnTo>
                  <a:lnTo>
                    <a:pt x="313969" y="0"/>
                  </a:lnTo>
                  <a:close/>
                </a:path>
              </a:pathLst>
            </a:custGeom>
            <a:solidFill>
              <a:srgbClr val="F0F0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7" name="object 10">
              <a:extLst>
                <a:ext uri="{FF2B5EF4-FFF2-40B4-BE49-F238E27FC236}">
                  <a16:creationId xmlns:a16="http://schemas.microsoft.com/office/drawing/2014/main" id="{99337B43-1D60-4BE3-BDE0-4C5A612B4248}"/>
                </a:ext>
              </a:extLst>
            </p:cNvPr>
            <p:cNvSpPr/>
            <p:nvPr/>
          </p:nvSpPr>
          <p:spPr>
            <a:xfrm>
              <a:off x="6844423" y="1544398"/>
              <a:ext cx="324485" cy="5080"/>
            </a:xfrm>
            <a:custGeom>
              <a:avLst/>
              <a:gdLst/>
              <a:ahLst/>
              <a:cxnLst/>
              <a:rect l="l" t="t" r="r" b="b"/>
              <a:pathLst>
                <a:path w="324484" h="5080">
                  <a:moveTo>
                    <a:pt x="324372" y="0"/>
                  </a:moveTo>
                  <a:lnTo>
                    <a:pt x="0" y="0"/>
                  </a:lnTo>
                  <a:lnTo>
                    <a:pt x="5865" y="5041"/>
                  </a:lnTo>
                  <a:lnTo>
                    <a:pt x="315700" y="5041"/>
                  </a:lnTo>
                  <a:lnTo>
                    <a:pt x="324372" y="0"/>
                  </a:lnTo>
                  <a:close/>
                </a:path>
              </a:pathLst>
            </a:custGeom>
            <a:solidFill>
              <a:srgbClr val="EFEF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8" name="object 11">
              <a:extLst>
                <a:ext uri="{FF2B5EF4-FFF2-40B4-BE49-F238E27FC236}">
                  <a16:creationId xmlns:a16="http://schemas.microsoft.com/office/drawing/2014/main" id="{A49DF684-F013-404C-B27F-3FC31049EC7C}"/>
                </a:ext>
              </a:extLst>
            </p:cNvPr>
            <p:cNvSpPr/>
            <p:nvPr/>
          </p:nvSpPr>
          <p:spPr>
            <a:xfrm>
              <a:off x="6837146" y="1536879"/>
              <a:ext cx="338455" cy="9525"/>
            </a:xfrm>
            <a:custGeom>
              <a:avLst/>
              <a:gdLst/>
              <a:ahLst/>
              <a:cxnLst/>
              <a:rect l="l" t="t" r="r" b="b"/>
              <a:pathLst>
                <a:path w="338454" h="9525">
                  <a:moveTo>
                    <a:pt x="338023" y="2540"/>
                  </a:moveTo>
                  <a:lnTo>
                    <a:pt x="336384" y="2540"/>
                  </a:lnTo>
                  <a:lnTo>
                    <a:pt x="336384" y="0"/>
                  </a:lnTo>
                  <a:lnTo>
                    <a:pt x="0" y="0"/>
                  </a:lnTo>
                  <a:lnTo>
                    <a:pt x="0" y="2540"/>
                  </a:lnTo>
                  <a:lnTo>
                    <a:pt x="2959" y="2540"/>
                  </a:lnTo>
                  <a:lnTo>
                    <a:pt x="2959" y="5080"/>
                  </a:lnTo>
                  <a:lnTo>
                    <a:pt x="4419" y="5080"/>
                  </a:lnTo>
                  <a:lnTo>
                    <a:pt x="8953" y="8966"/>
                  </a:lnTo>
                  <a:lnTo>
                    <a:pt x="329158" y="8966"/>
                  </a:lnTo>
                  <a:lnTo>
                    <a:pt x="335826" y="5080"/>
                  </a:lnTo>
                  <a:lnTo>
                    <a:pt x="338023" y="5080"/>
                  </a:lnTo>
                  <a:lnTo>
                    <a:pt x="338023" y="2540"/>
                  </a:lnTo>
                  <a:close/>
                </a:path>
              </a:pathLst>
            </a:custGeom>
            <a:solidFill>
              <a:srgbClr val="EEEE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9" name="object 12">
              <a:extLst>
                <a:ext uri="{FF2B5EF4-FFF2-40B4-BE49-F238E27FC236}">
                  <a16:creationId xmlns:a16="http://schemas.microsoft.com/office/drawing/2014/main" id="{5A7098BB-DC48-4DB3-A090-9F3E53A3A982}"/>
                </a:ext>
              </a:extLst>
            </p:cNvPr>
            <p:cNvSpPr/>
            <p:nvPr/>
          </p:nvSpPr>
          <p:spPr>
            <a:xfrm>
              <a:off x="6832117" y="1529259"/>
              <a:ext cx="338455" cy="8890"/>
            </a:xfrm>
            <a:custGeom>
              <a:avLst/>
              <a:gdLst/>
              <a:ahLst/>
              <a:cxnLst/>
              <a:rect l="l" t="t" r="r" b="b"/>
              <a:pathLst>
                <a:path w="338454" h="8890">
                  <a:moveTo>
                    <a:pt x="338150" y="5080"/>
                  </a:moveTo>
                  <a:lnTo>
                    <a:pt x="335991" y="5080"/>
                  </a:lnTo>
                  <a:lnTo>
                    <a:pt x="333819" y="5080"/>
                  </a:lnTo>
                  <a:lnTo>
                    <a:pt x="333819" y="3810"/>
                  </a:lnTo>
                  <a:lnTo>
                    <a:pt x="330568" y="3810"/>
                  </a:lnTo>
                  <a:lnTo>
                    <a:pt x="330568" y="0"/>
                  </a:lnTo>
                  <a:lnTo>
                    <a:pt x="3213" y="0"/>
                  </a:lnTo>
                  <a:lnTo>
                    <a:pt x="3213" y="3810"/>
                  </a:lnTo>
                  <a:lnTo>
                    <a:pt x="0" y="3810"/>
                  </a:lnTo>
                  <a:lnTo>
                    <a:pt x="0" y="5080"/>
                  </a:lnTo>
                  <a:lnTo>
                    <a:pt x="1333" y="5080"/>
                  </a:lnTo>
                  <a:lnTo>
                    <a:pt x="1333" y="6350"/>
                  </a:lnTo>
                  <a:lnTo>
                    <a:pt x="2819" y="6350"/>
                  </a:lnTo>
                  <a:lnTo>
                    <a:pt x="2819" y="8890"/>
                  </a:lnTo>
                  <a:lnTo>
                    <a:pt x="338150" y="8890"/>
                  </a:lnTo>
                  <a:lnTo>
                    <a:pt x="338150" y="5080"/>
                  </a:lnTo>
                  <a:close/>
                </a:path>
              </a:pathLst>
            </a:custGeom>
            <a:solidFill>
              <a:srgbClr val="EDED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0" name="object 13">
              <a:extLst>
                <a:ext uri="{FF2B5EF4-FFF2-40B4-BE49-F238E27FC236}">
                  <a16:creationId xmlns:a16="http://schemas.microsoft.com/office/drawing/2014/main" id="{52F00F78-D162-4681-9303-C1A3BECC1257}"/>
                </a:ext>
              </a:extLst>
            </p:cNvPr>
            <p:cNvSpPr/>
            <p:nvPr/>
          </p:nvSpPr>
          <p:spPr>
            <a:xfrm>
              <a:off x="6835927" y="1522439"/>
              <a:ext cx="326390" cy="9525"/>
            </a:xfrm>
            <a:custGeom>
              <a:avLst/>
              <a:gdLst/>
              <a:ahLst/>
              <a:cxnLst/>
              <a:rect l="l" t="t" r="r" b="b"/>
              <a:pathLst>
                <a:path w="326390" h="9525">
                  <a:moveTo>
                    <a:pt x="326148" y="9004"/>
                  </a:moveTo>
                  <a:lnTo>
                    <a:pt x="319379" y="5041"/>
                  </a:lnTo>
                  <a:lnTo>
                    <a:pt x="316928" y="3606"/>
                  </a:lnTo>
                  <a:lnTo>
                    <a:pt x="310756" y="0"/>
                  </a:lnTo>
                  <a:lnTo>
                    <a:pt x="15151" y="0"/>
                  </a:lnTo>
                  <a:lnTo>
                    <a:pt x="9080" y="3606"/>
                  </a:lnTo>
                  <a:lnTo>
                    <a:pt x="6667" y="5041"/>
                  </a:lnTo>
                  <a:lnTo>
                    <a:pt x="0" y="9004"/>
                  </a:lnTo>
                  <a:lnTo>
                    <a:pt x="326148" y="9004"/>
                  </a:lnTo>
                  <a:close/>
                </a:path>
              </a:pathLst>
            </a:custGeom>
            <a:solidFill>
              <a:srgbClr val="ECEC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1" name="object 14">
              <a:extLst>
                <a:ext uri="{FF2B5EF4-FFF2-40B4-BE49-F238E27FC236}">
                  <a16:creationId xmlns:a16="http://schemas.microsoft.com/office/drawing/2014/main" id="{86CCD87E-B7BE-41ED-8BFF-E3C708BA9C8B}"/>
                </a:ext>
              </a:extLst>
            </p:cNvPr>
            <p:cNvSpPr/>
            <p:nvPr/>
          </p:nvSpPr>
          <p:spPr>
            <a:xfrm>
              <a:off x="6848649" y="1518845"/>
              <a:ext cx="300990" cy="5080"/>
            </a:xfrm>
            <a:custGeom>
              <a:avLst/>
              <a:gdLst/>
              <a:ahLst/>
              <a:cxnLst/>
              <a:rect l="l" t="t" r="r" b="b"/>
              <a:pathLst>
                <a:path w="300990" h="5080">
                  <a:moveTo>
                    <a:pt x="291904" y="0"/>
                  </a:moveTo>
                  <a:lnTo>
                    <a:pt x="8486" y="0"/>
                  </a:lnTo>
                  <a:lnTo>
                    <a:pt x="0" y="5041"/>
                  </a:lnTo>
                  <a:lnTo>
                    <a:pt x="300518" y="5041"/>
                  </a:lnTo>
                  <a:lnTo>
                    <a:pt x="291904" y="0"/>
                  </a:lnTo>
                  <a:close/>
                </a:path>
              </a:pathLst>
            </a:custGeom>
            <a:solidFill>
              <a:srgbClr val="EBEB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2" name="object 15">
              <a:extLst>
                <a:ext uri="{FF2B5EF4-FFF2-40B4-BE49-F238E27FC236}">
                  <a16:creationId xmlns:a16="http://schemas.microsoft.com/office/drawing/2014/main" id="{9C0580A0-A87D-42DC-B360-71647A15BE37}"/>
                </a:ext>
              </a:extLst>
            </p:cNvPr>
            <p:cNvSpPr/>
            <p:nvPr/>
          </p:nvSpPr>
          <p:spPr>
            <a:xfrm>
              <a:off x="6854710" y="1511644"/>
              <a:ext cx="288290" cy="8890"/>
            </a:xfrm>
            <a:custGeom>
              <a:avLst/>
              <a:gdLst/>
              <a:ahLst/>
              <a:cxnLst/>
              <a:rect l="l" t="t" r="r" b="b"/>
              <a:pathLst>
                <a:path w="288290" h="8890">
                  <a:moveTo>
                    <a:pt x="288290" y="8636"/>
                  </a:moveTo>
                  <a:lnTo>
                    <a:pt x="282143" y="5041"/>
                  </a:lnTo>
                  <a:lnTo>
                    <a:pt x="279679" y="3594"/>
                  </a:lnTo>
                  <a:lnTo>
                    <a:pt x="273532" y="0"/>
                  </a:lnTo>
                  <a:lnTo>
                    <a:pt x="14541" y="0"/>
                  </a:lnTo>
                  <a:lnTo>
                    <a:pt x="8496" y="3594"/>
                  </a:lnTo>
                  <a:lnTo>
                    <a:pt x="6946" y="4508"/>
                  </a:lnTo>
                  <a:lnTo>
                    <a:pt x="6057" y="5041"/>
                  </a:lnTo>
                  <a:lnTo>
                    <a:pt x="0" y="8636"/>
                  </a:lnTo>
                  <a:lnTo>
                    <a:pt x="288290" y="8636"/>
                  </a:lnTo>
                  <a:close/>
                </a:path>
              </a:pathLst>
            </a:custGeom>
            <a:solidFill>
              <a:srgbClr val="EAEA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3" name="object 16">
              <a:extLst>
                <a:ext uri="{FF2B5EF4-FFF2-40B4-BE49-F238E27FC236}">
                  <a16:creationId xmlns:a16="http://schemas.microsoft.com/office/drawing/2014/main" id="{D6604787-A417-46D0-95C1-1A1B895E67D0}"/>
                </a:ext>
              </a:extLst>
            </p:cNvPr>
            <p:cNvSpPr/>
            <p:nvPr/>
          </p:nvSpPr>
          <p:spPr>
            <a:xfrm>
              <a:off x="6866840" y="1507682"/>
              <a:ext cx="264160" cy="5715"/>
            </a:xfrm>
            <a:custGeom>
              <a:avLst/>
              <a:gdLst/>
              <a:ahLst/>
              <a:cxnLst/>
              <a:rect l="l" t="t" r="r" b="b"/>
              <a:pathLst>
                <a:path w="264159" h="5715">
                  <a:moveTo>
                    <a:pt x="254642" y="0"/>
                  </a:moveTo>
                  <a:lnTo>
                    <a:pt x="9084" y="0"/>
                  </a:lnTo>
                  <a:lnTo>
                    <a:pt x="0" y="5397"/>
                  </a:lnTo>
                  <a:lnTo>
                    <a:pt x="263863" y="5397"/>
                  </a:lnTo>
                  <a:lnTo>
                    <a:pt x="254642" y="0"/>
                  </a:lnTo>
                  <a:close/>
                </a:path>
              </a:pathLst>
            </a:custGeom>
            <a:solidFill>
              <a:srgbClr val="E9E9E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54" name="object 17">
              <a:extLst>
                <a:ext uri="{FF2B5EF4-FFF2-40B4-BE49-F238E27FC236}">
                  <a16:creationId xmlns:a16="http://schemas.microsoft.com/office/drawing/2014/main" id="{76FAABEF-A003-496C-BAF8-ED152E3E832F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872890" y="1435279"/>
              <a:ext cx="251674" cy="74206"/>
            </a:xfrm>
            <a:prstGeom prst="rect">
              <a:avLst/>
            </a:prstGeom>
          </p:spPr>
        </p:pic>
        <p:sp>
          <p:nvSpPr>
            <p:cNvPr id="955" name="object 18">
              <a:extLst>
                <a:ext uri="{FF2B5EF4-FFF2-40B4-BE49-F238E27FC236}">
                  <a16:creationId xmlns:a16="http://schemas.microsoft.com/office/drawing/2014/main" id="{46C7ECDE-9550-4323-9245-CD78E5D6AD7A}"/>
                </a:ext>
              </a:extLst>
            </p:cNvPr>
            <p:cNvSpPr/>
            <p:nvPr/>
          </p:nvSpPr>
          <p:spPr>
            <a:xfrm>
              <a:off x="6832079" y="1435317"/>
              <a:ext cx="344805" cy="201295"/>
            </a:xfrm>
            <a:custGeom>
              <a:avLst/>
              <a:gdLst/>
              <a:ahLst/>
              <a:cxnLst/>
              <a:rect l="l" t="t" r="r" b="b"/>
              <a:pathLst>
                <a:path w="344804" h="201294">
                  <a:moveTo>
                    <a:pt x="177838" y="201244"/>
                  </a:moveTo>
                  <a:lnTo>
                    <a:pt x="344525" y="104406"/>
                  </a:lnTo>
                  <a:lnTo>
                    <a:pt x="165595" y="0"/>
                  </a:lnTo>
                  <a:lnTo>
                    <a:pt x="0" y="98285"/>
                  </a:lnTo>
                  <a:lnTo>
                    <a:pt x="39531" y="132244"/>
                  </a:lnTo>
                  <a:lnTo>
                    <a:pt x="82708" y="160970"/>
                  </a:lnTo>
                  <a:lnTo>
                    <a:pt x="128991" y="184094"/>
                  </a:lnTo>
                  <a:lnTo>
                    <a:pt x="177838" y="201244"/>
                  </a:lnTo>
                  <a:close/>
                </a:path>
              </a:pathLst>
            </a:custGeom>
            <a:ln w="685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56" name="object 19">
              <a:extLst>
                <a:ext uri="{FF2B5EF4-FFF2-40B4-BE49-F238E27FC236}">
                  <a16:creationId xmlns:a16="http://schemas.microsoft.com/office/drawing/2014/main" id="{C0207215-C7E2-402A-9820-AC0B14C06A4C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701208" y="1328933"/>
              <a:ext cx="478821" cy="479176"/>
            </a:xfrm>
            <a:prstGeom prst="rect">
              <a:avLst/>
            </a:prstGeom>
          </p:spPr>
        </p:pic>
        <p:sp>
          <p:nvSpPr>
            <p:cNvPr id="957" name="object 20">
              <a:extLst>
                <a:ext uri="{FF2B5EF4-FFF2-40B4-BE49-F238E27FC236}">
                  <a16:creationId xmlns:a16="http://schemas.microsoft.com/office/drawing/2014/main" id="{38A712B1-5602-43DB-BA5A-9908D3E40219}"/>
                </a:ext>
              </a:extLst>
            </p:cNvPr>
            <p:cNvSpPr/>
            <p:nvPr/>
          </p:nvSpPr>
          <p:spPr>
            <a:xfrm>
              <a:off x="6832041" y="1349135"/>
              <a:ext cx="190500" cy="361950"/>
            </a:xfrm>
            <a:custGeom>
              <a:avLst/>
              <a:gdLst/>
              <a:ahLst/>
              <a:cxnLst/>
              <a:rect l="l" t="t" r="r" b="b"/>
              <a:pathLst>
                <a:path w="190500" h="361950">
                  <a:moveTo>
                    <a:pt x="0" y="184619"/>
                  </a:moveTo>
                  <a:lnTo>
                    <a:pt x="0" y="258457"/>
                  </a:lnTo>
                  <a:lnTo>
                    <a:pt x="39345" y="292608"/>
                  </a:lnTo>
                  <a:lnTo>
                    <a:pt x="82481" y="321376"/>
                  </a:lnTo>
                  <a:lnTo>
                    <a:pt x="128867" y="344454"/>
                  </a:lnTo>
                  <a:lnTo>
                    <a:pt x="177965" y="361530"/>
                  </a:lnTo>
                  <a:lnTo>
                    <a:pt x="177965" y="287578"/>
                  </a:lnTo>
                  <a:lnTo>
                    <a:pt x="128901" y="270468"/>
                  </a:lnTo>
                  <a:lnTo>
                    <a:pt x="82534" y="247400"/>
                  </a:lnTo>
                  <a:lnTo>
                    <a:pt x="39390" y="218682"/>
                  </a:lnTo>
                  <a:lnTo>
                    <a:pt x="0" y="184619"/>
                  </a:lnTo>
                  <a:close/>
                </a:path>
                <a:path w="190500" h="361950">
                  <a:moveTo>
                    <a:pt x="40474" y="0"/>
                  </a:moveTo>
                  <a:lnTo>
                    <a:pt x="40474" y="173850"/>
                  </a:lnTo>
                  <a:lnTo>
                    <a:pt x="73635" y="202120"/>
                  </a:lnTo>
                  <a:lnTo>
                    <a:pt x="109947" y="225817"/>
                  </a:lnTo>
                  <a:lnTo>
                    <a:pt x="148949" y="244682"/>
                  </a:lnTo>
                  <a:lnTo>
                    <a:pt x="190182" y="258457"/>
                  </a:lnTo>
                  <a:lnTo>
                    <a:pt x="190182" y="86144"/>
                  </a:lnTo>
                  <a:lnTo>
                    <a:pt x="149522" y="70676"/>
                  </a:lnTo>
                  <a:lnTo>
                    <a:pt x="110809" y="51044"/>
                  </a:lnTo>
                  <a:lnTo>
                    <a:pt x="74355" y="27426"/>
                  </a:lnTo>
                  <a:lnTo>
                    <a:pt x="40474" y="0"/>
                  </a:lnTo>
                  <a:close/>
                </a:path>
              </a:pathLst>
            </a:custGeom>
            <a:solidFill>
              <a:srgbClr val="BFBF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58" name="object 21">
              <a:extLst>
                <a:ext uri="{FF2B5EF4-FFF2-40B4-BE49-F238E27FC236}">
                  <a16:creationId xmlns:a16="http://schemas.microsoft.com/office/drawing/2014/main" id="{F8448CE3-F8E8-4B4E-AAD6-38CD66410478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907225" y="1377098"/>
              <a:ext cx="114998" cy="208413"/>
            </a:xfrm>
            <a:prstGeom prst="rect">
              <a:avLst/>
            </a:prstGeom>
          </p:spPr>
        </p:pic>
        <p:sp>
          <p:nvSpPr>
            <p:cNvPr id="959" name="object 22">
              <a:extLst>
                <a:ext uri="{FF2B5EF4-FFF2-40B4-BE49-F238E27FC236}">
                  <a16:creationId xmlns:a16="http://schemas.microsoft.com/office/drawing/2014/main" id="{CCE51319-C5EC-4A7B-8335-0B7E4E8180A8}"/>
                </a:ext>
              </a:extLst>
            </p:cNvPr>
            <p:cNvSpPr/>
            <p:nvPr/>
          </p:nvSpPr>
          <p:spPr>
            <a:xfrm>
              <a:off x="6872401" y="1349288"/>
              <a:ext cx="149860" cy="259079"/>
            </a:xfrm>
            <a:custGeom>
              <a:avLst/>
              <a:gdLst/>
              <a:ahLst/>
              <a:cxnLst/>
              <a:rect l="l" t="t" r="r" b="b"/>
              <a:pathLst>
                <a:path w="149859" h="259080">
                  <a:moveTo>
                    <a:pt x="149758" y="258470"/>
                  </a:moveTo>
                  <a:lnTo>
                    <a:pt x="108588" y="244541"/>
                  </a:lnTo>
                  <a:lnTo>
                    <a:pt x="69611" y="225582"/>
                  </a:lnTo>
                  <a:lnTo>
                    <a:pt x="33268" y="201829"/>
                  </a:lnTo>
                  <a:lnTo>
                    <a:pt x="0" y="173520"/>
                  </a:lnTo>
                  <a:lnTo>
                    <a:pt x="0" y="0"/>
                  </a:lnTo>
                  <a:lnTo>
                    <a:pt x="33981" y="27361"/>
                  </a:lnTo>
                  <a:lnTo>
                    <a:pt x="70426" y="50977"/>
                  </a:lnTo>
                  <a:lnTo>
                    <a:pt x="109097" y="70612"/>
                  </a:lnTo>
                  <a:lnTo>
                    <a:pt x="149758" y="86029"/>
                  </a:lnTo>
                  <a:lnTo>
                    <a:pt x="149758" y="258470"/>
                  </a:lnTo>
                  <a:close/>
                </a:path>
              </a:pathLst>
            </a:custGeom>
            <a:ln w="68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60" name="object 23">
              <a:extLst>
                <a:ext uri="{FF2B5EF4-FFF2-40B4-BE49-F238E27FC236}">
                  <a16:creationId xmlns:a16="http://schemas.microsoft.com/office/drawing/2014/main" id="{3C0E0AA7-E1F1-4092-97E2-740F78F344F5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828653" y="1355765"/>
              <a:ext cx="261184" cy="358377"/>
            </a:xfrm>
            <a:prstGeom prst="rect">
              <a:avLst/>
            </a:prstGeom>
          </p:spPr>
        </p:pic>
        <p:sp>
          <p:nvSpPr>
            <p:cNvPr id="961" name="object 24">
              <a:extLst>
                <a:ext uri="{FF2B5EF4-FFF2-40B4-BE49-F238E27FC236}">
                  <a16:creationId xmlns:a16="http://schemas.microsoft.com/office/drawing/2014/main" id="{39B3B616-98A9-4DF2-BF37-8CE979D7F012}"/>
                </a:ext>
              </a:extLst>
            </p:cNvPr>
            <p:cNvSpPr/>
            <p:nvPr/>
          </p:nvSpPr>
          <p:spPr>
            <a:xfrm>
              <a:off x="6704634" y="1332359"/>
              <a:ext cx="472440" cy="472440"/>
            </a:xfrm>
            <a:custGeom>
              <a:avLst/>
              <a:gdLst/>
              <a:ahLst/>
              <a:cxnLst/>
              <a:rect l="l" t="t" r="r" b="b"/>
              <a:pathLst>
                <a:path w="472440" h="472439">
                  <a:moveTo>
                    <a:pt x="305282" y="378358"/>
                  </a:moveTo>
                  <a:lnTo>
                    <a:pt x="471970" y="281520"/>
                  </a:lnTo>
                  <a:lnTo>
                    <a:pt x="471970" y="207365"/>
                  </a:lnTo>
                  <a:lnTo>
                    <a:pt x="416890" y="175323"/>
                  </a:lnTo>
                  <a:lnTo>
                    <a:pt x="416890" y="73799"/>
                  </a:lnTo>
                  <a:lnTo>
                    <a:pt x="300964" y="6121"/>
                  </a:lnTo>
                  <a:lnTo>
                    <a:pt x="247319" y="21247"/>
                  </a:lnTo>
                  <a:lnTo>
                    <a:pt x="210604" y="0"/>
                  </a:lnTo>
                  <a:lnTo>
                    <a:pt x="167767" y="16929"/>
                  </a:lnTo>
                  <a:lnTo>
                    <a:pt x="167767" y="178206"/>
                  </a:lnTo>
                  <a:lnTo>
                    <a:pt x="127444" y="201244"/>
                  </a:lnTo>
                  <a:lnTo>
                    <a:pt x="127444" y="275399"/>
                  </a:lnTo>
                  <a:lnTo>
                    <a:pt x="166776" y="309308"/>
                  </a:lnTo>
                  <a:lnTo>
                    <a:pt x="209886" y="337951"/>
                  </a:lnTo>
                  <a:lnTo>
                    <a:pt x="256235" y="361058"/>
                  </a:lnTo>
                  <a:lnTo>
                    <a:pt x="305282" y="378358"/>
                  </a:lnTo>
                  <a:close/>
                </a:path>
                <a:path w="472440" h="472439">
                  <a:moveTo>
                    <a:pt x="0" y="345960"/>
                  </a:moveTo>
                  <a:lnTo>
                    <a:pt x="80645" y="289077"/>
                  </a:lnTo>
                  <a:lnTo>
                    <a:pt x="264248" y="395287"/>
                  </a:lnTo>
                  <a:lnTo>
                    <a:pt x="264248" y="422998"/>
                  </a:lnTo>
                  <a:lnTo>
                    <a:pt x="180009" y="472325"/>
                  </a:lnTo>
                  <a:lnTo>
                    <a:pt x="0" y="367563"/>
                  </a:lnTo>
                  <a:lnTo>
                    <a:pt x="0" y="345960"/>
                  </a:lnTo>
                  <a:close/>
                </a:path>
              </a:pathLst>
            </a:custGeom>
            <a:ln w="1427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62" name="object 25">
              <a:extLst>
                <a:ext uri="{FF2B5EF4-FFF2-40B4-BE49-F238E27FC236}">
                  <a16:creationId xmlns:a16="http://schemas.microsoft.com/office/drawing/2014/main" id="{921928A3-249D-4BD5-BBDE-B279267E0951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924233" y="1614959"/>
              <a:ext cx="78697" cy="70052"/>
            </a:xfrm>
            <a:prstGeom prst="rect">
              <a:avLst/>
            </a:prstGeom>
          </p:spPr>
        </p:pic>
        <p:pic>
          <p:nvPicPr>
            <p:cNvPr id="963" name="object 26">
              <a:extLst>
                <a:ext uri="{FF2B5EF4-FFF2-40B4-BE49-F238E27FC236}">
                  <a16:creationId xmlns:a16="http://schemas.microsoft.com/office/drawing/2014/main" id="{43AD2089-7956-4820-929A-F56F03C10FEA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6887340" y="1384013"/>
              <a:ext cx="115563" cy="208123"/>
            </a:xfrm>
            <a:prstGeom prst="rect">
              <a:avLst/>
            </a:prstGeom>
          </p:spPr>
        </p:pic>
        <p:sp>
          <p:nvSpPr>
            <p:cNvPr id="964" name="object 27">
              <a:extLst>
                <a:ext uri="{FF2B5EF4-FFF2-40B4-BE49-F238E27FC236}">
                  <a16:creationId xmlns:a16="http://schemas.microsoft.com/office/drawing/2014/main" id="{BF1D2977-63FF-4B79-9C1B-C23305A74472}"/>
                </a:ext>
              </a:extLst>
            </p:cNvPr>
            <p:cNvSpPr/>
            <p:nvPr/>
          </p:nvSpPr>
          <p:spPr>
            <a:xfrm>
              <a:off x="5731560" y="1714324"/>
              <a:ext cx="1035050" cy="739775"/>
            </a:xfrm>
            <a:custGeom>
              <a:avLst/>
              <a:gdLst/>
              <a:ahLst/>
              <a:cxnLst/>
              <a:rect l="l" t="t" r="r" b="b"/>
              <a:pathLst>
                <a:path w="1035050" h="739775">
                  <a:moveTo>
                    <a:pt x="1034643" y="0"/>
                  </a:moveTo>
                  <a:lnTo>
                    <a:pt x="0" y="739432"/>
                  </a:lnTo>
                </a:path>
              </a:pathLst>
            </a:custGeom>
            <a:ln w="2843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65" name="object 28">
            <a:extLst>
              <a:ext uri="{FF2B5EF4-FFF2-40B4-BE49-F238E27FC236}">
                <a16:creationId xmlns:a16="http://schemas.microsoft.com/office/drawing/2014/main" id="{693022BD-976F-4535-81B4-4423F0A2644D}"/>
              </a:ext>
            </a:extLst>
          </p:cNvPr>
          <p:cNvSpPr txBox="1"/>
          <p:nvPr/>
        </p:nvSpPr>
        <p:spPr>
          <a:xfrm>
            <a:off x="5143204" y="2332755"/>
            <a:ext cx="923290" cy="6648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95"/>
              </a:spcBef>
            </a:pPr>
            <a:r>
              <a:rPr sz="1050" dirty="0">
                <a:latin typeface="Arial MT"/>
                <a:cs typeface="Arial MT"/>
              </a:rPr>
              <a:t>Port</a:t>
            </a:r>
            <a:r>
              <a:rPr sz="1050" spc="-45" dirty="0">
                <a:latin typeface="Arial MT"/>
                <a:cs typeface="Arial MT"/>
              </a:rPr>
              <a:t> </a:t>
            </a:r>
            <a:r>
              <a:rPr sz="1050" spc="-10" dirty="0">
                <a:latin typeface="Arial MT"/>
                <a:cs typeface="Arial MT"/>
              </a:rPr>
              <a:t>configured </a:t>
            </a:r>
            <a:r>
              <a:rPr sz="1050" dirty="0">
                <a:latin typeface="Arial MT"/>
                <a:cs typeface="Arial MT"/>
              </a:rPr>
              <a:t>on</a:t>
            </a:r>
            <a:r>
              <a:rPr sz="1050" spc="-40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router</a:t>
            </a:r>
            <a:r>
              <a:rPr sz="1050" spc="-35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as</a:t>
            </a:r>
            <a:r>
              <a:rPr sz="1050" spc="-35" dirty="0">
                <a:latin typeface="Arial MT"/>
                <a:cs typeface="Arial MT"/>
              </a:rPr>
              <a:t> </a:t>
            </a:r>
            <a:r>
              <a:rPr sz="1050" spc="-50" dirty="0">
                <a:latin typeface="Arial MT"/>
                <a:cs typeface="Arial MT"/>
              </a:rPr>
              <a:t>a </a:t>
            </a:r>
            <a:r>
              <a:rPr sz="1050" spc="-10" dirty="0">
                <a:latin typeface="Arial MT"/>
                <a:cs typeface="Arial MT"/>
              </a:rPr>
              <a:t>mirrored</a:t>
            </a:r>
            <a:r>
              <a:rPr sz="1050" spc="-15" dirty="0">
                <a:latin typeface="Arial MT"/>
                <a:cs typeface="Arial MT"/>
              </a:rPr>
              <a:t> </a:t>
            </a:r>
            <a:r>
              <a:rPr sz="1050" spc="-25" dirty="0">
                <a:latin typeface="Arial MT"/>
                <a:cs typeface="Arial MT"/>
              </a:rPr>
              <a:t>or SPAN</a:t>
            </a:r>
            <a:r>
              <a:rPr sz="1050" spc="-40" dirty="0">
                <a:latin typeface="Arial MT"/>
                <a:cs typeface="Arial MT"/>
              </a:rPr>
              <a:t> </a:t>
            </a:r>
            <a:r>
              <a:rPr sz="1050" spc="-20" dirty="0">
                <a:latin typeface="Arial MT"/>
                <a:cs typeface="Arial MT"/>
              </a:rPr>
              <a:t>port</a:t>
            </a:r>
            <a:endParaRPr sz="1050">
              <a:latin typeface="Arial MT"/>
              <a:cs typeface="Arial MT"/>
            </a:endParaRPr>
          </a:p>
        </p:txBody>
      </p:sp>
      <p:grpSp>
        <p:nvGrpSpPr>
          <p:cNvPr id="966" name="object 29">
            <a:extLst>
              <a:ext uri="{FF2B5EF4-FFF2-40B4-BE49-F238E27FC236}">
                <a16:creationId xmlns:a16="http://schemas.microsoft.com/office/drawing/2014/main" id="{BF74F313-37C3-4F2D-A69B-AF5160F6B8A5}"/>
              </a:ext>
            </a:extLst>
          </p:cNvPr>
          <p:cNvGrpSpPr/>
          <p:nvPr/>
        </p:nvGrpSpPr>
        <p:grpSpPr>
          <a:xfrm>
            <a:off x="2647539" y="2988329"/>
            <a:ext cx="4305935" cy="1941830"/>
            <a:chOff x="2557195" y="1716394"/>
            <a:chExt cx="4305935" cy="1941830"/>
          </a:xfrm>
        </p:grpSpPr>
        <p:sp>
          <p:nvSpPr>
            <p:cNvPr id="967" name="object 30">
              <a:extLst>
                <a:ext uri="{FF2B5EF4-FFF2-40B4-BE49-F238E27FC236}">
                  <a16:creationId xmlns:a16="http://schemas.microsoft.com/office/drawing/2014/main" id="{469E216D-E2A6-43A3-BC55-546AC13F0240}"/>
                </a:ext>
              </a:extLst>
            </p:cNvPr>
            <p:cNvSpPr/>
            <p:nvPr/>
          </p:nvSpPr>
          <p:spPr>
            <a:xfrm>
              <a:off x="5813996" y="1721156"/>
              <a:ext cx="293370" cy="292735"/>
            </a:xfrm>
            <a:custGeom>
              <a:avLst/>
              <a:gdLst/>
              <a:ahLst/>
              <a:cxnLst/>
              <a:rect l="l" t="t" r="r" b="b"/>
              <a:pathLst>
                <a:path w="293370" h="292735">
                  <a:moveTo>
                    <a:pt x="0" y="0"/>
                  </a:moveTo>
                  <a:lnTo>
                    <a:pt x="293039" y="292684"/>
                  </a:lnTo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8" name="object 31">
              <a:extLst>
                <a:ext uri="{FF2B5EF4-FFF2-40B4-BE49-F238E27FC236}">
                  <a16:creationId xmlns:a16="http://schemas.microsoft.com/office/drawing/2014/main" id="{C20D0DD8-AAD7-4AC0-9190-AAC06A2E2D90}"/>
                </a:ext>
              </a:extLst>
            </p:cNvPr>
            <p:cNvSpPr/>
            <p:nvPr/>
          </p:nvSpPr>
          <p:spPr>
            <a:xfrm>
              <a:off x="6076797" y="1983602"/>
              <a:ext cx="80645" cy="80645"/>
            </a:xfrm>
            <a:custGeom>
              <a:avLst/>
              <a:gdLst/>
              <a:ahLst/>
              <a:cxnLst/>
              <a:rect l="l" t="t" r="r" b="b"/>
              <a:pathLst>
                <a:path w="80645" h="80644">
                  <a:moveTo>
                    <a:pt x="53644" y="0"/>
                  </a:moveTo>
                  <a:lnTo>
                    <a:pt x="0" y="53644"/>
                  </a:lnTo>
                  <a:lnTo>
                    <a:pt x="80276" y="80276"/>
                  </a:lnTo>
                  <a:lnTo>
                    <a:pt x="5364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9" name="object 32">
              <a:extLst>
                <a:ext uri="{FF2B5EF4-FFF2-40B4-BE49-F238E27FC236}">
                  <a16:creationId xmlns:a16="http://schemas.microsoft.com/office/drawing/2014/main" id="{59299233-6C54-4D41-BE75-43426C7DF92A}"/>
                </a:ext>
              </a:extLst>
            </p:cNvPr>
            <p:cNvSpPr/>
            <p:nvPr/>
          </p:nvSpPr>
          <p:spPr>
            <a:xfrm>
              <a:off x="5539270" y="2551609"/>
              <a:ext cx="210820" cy="12065"/>
            </a:xfrm>
            <a:custGeom>
              <a:avLst/>
              <a:gdLst/>
              <a:ahLst/>
              <a:cxnLst/>
              <a:rect l="l" t="t" r="r" b="b"/>
              <a:pathLst>
                <a:path w="210820" h="12064">
                  <a:moveTo>
                    <a:pt x="210312" y="0"/>
                  </a:moveTo>
                  <a:lnTo>
                    <a:pt x="0" y="0"/>
                  </a:lnTo>
                  <a:lnTo>
                    <a:pt x="0" y="1270"/>
                  </a:lnTo>
                  <a:lnTo>
                    <a:pt x="9613" y="1270"/>
                  </a:lnTo>
                  <a:lnTo>
                    <a:pt x="9613" y="6350"/>
                  </a:lnTo>
                  <a:lnTo>
                    <a:pt x="18592" y="6350"/>
                  </a:lnTo>
                  <a:lnTo>
                    <a:pt x="37160" y="11595"/>
                  </a:lnTo>
                  <a:lnTo>
                    <a:pt x="173164" y="11595"/>
                  </a:lnTo>
                  <a:lnTo>
                    <a:pt x="191706" y="6350"/>
                  </a:lnTo>
                  <a:lnTo>
                    <a:pt x="200710" y="6350"/>
                  </a:lnTo>
                  <a:lnTo>
                    <a:pt x="200710" y="1270"/>
                  </a:lnTo>
                  <a:lnTo>
                    <a:pt x="210312" y="1270"/>
                  </a:lnTo>
                  <a:lnTo>
                    <a:pt x="210312" y="0"/>
                  </a:lnTo>
                  <a:close/>
                </a:path>
              </a:pathLst>
            </a:custGeom>
            <a:solidFill>
              <a:srgbClr val="FCFCF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0" name="object 33">
              <a:extLst>
                <a:ext uri="{FF2B5EF4-FFF2-40B4-BE49-F238E27FC236}">
                  <a16:creationId xmlns:a16="http://schemas.microsoft.com/office/drawing/2014/main" id="{0708EE0F-DDED-40DB-8953-F2F290025AD5}"/>
                </a:ext>
              </a:extLst>
            </p:cNvPr>
            <p:cNvSpPr/>
            <p:nvPr/>
          </p:nvSpPr>
          <p:spPr>
            <a:xfrm>
              <a:off x="5520106" y="2542325"/>
              <a:ext cx="248920" cy="11430"/>
            </a:xfrm>
            <a:custGeom>
              <a:avLst/>
              <a:gdLst/>
              <a:ahLst/>
              <a:cxnLst/>
              <a:rect l="l" t="t" r="r" b="b"/>
              <a:pathLst>
                <a:path w="248920" h="11430">
                  <a:moveTo>
                    <a:pt x="248640" y="0"/>
                  </a:moveTo>
                  <a:lnTo>
                    <a:pt x="0" y="0"/>
                  </a:lnTo>
                  <a:lnTo>
                    <a:pt x="9029" y="4673"/>
                  </a:lnTo>
                  <a:lnTo>
                    <a:pt x="21120" y="10934"/>
                  </a:lnTo>
                  <a:lnTo>
                    <a:pt x="21894" y="11150"/>
                  </a:lnTo>
                  <a:lnTo>
                    <a:pt x="226745" y="11150"/>
                  </a:lnTo>
                  <a:lnTo>
                    <a:pt x="227520" y="10934"/>
                  </a:lnTo>
                  <a:lnTo>
                    <a:pt x="236118" y="6477"/>
                  </a:lnTo>
                  <a:lnTo>
                    <a:pt x="239610" y="4673"/>
                  </a:lnTo>
                  <a:lnTo>
                    <a:pt x="248640" y="0"/>
                  </a:lnTo>
                  <a:close/>
                </a:path>
              </a:pathLst>
            </a:custGeom>
            <a:solidFill>
              <a:srgbClr val="FBFBF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1" name="object 34">
              <a:extLst>
                <a:ext uri="{FF2B5EF4-FFF2-40B4-BE49-F238E27FC236}">
                  <a16:creationId xmlns:a16="http://schemas.microsoft.com/office/drawing/2014/main" id="{8022FA75-BFF9-46E6-92D3-B54D334612B2}"/>
                </a:ext>
              </a:extLst>
            </p:cNvPr>
            <p:cNvSpPr/>
            <p:nvPr/>
          </p:nvSpPr>
          <p:spPr>
            <a:xfrm>
              <a:off x="5511056" y="2537639"/>
              <a:ext cx="267335" cy="6985"/>
            </a:xfrm>
            <a:custGeom>
              <a:avLst/>
              <a:gdLst/>
              <a:ahLst/>
              <a:cxnLst/>
              <a:rect l="l" t="t" r="r" b="b"/>
              <a:pathLst>
                <a:path w="267335" h="6985">
                  <a:moveTo>
                    <a:pt x="266754" y="0"/>
                  </a:moveTo>
                  <a:lnTo>
                    <a:pt x="0" y="0"/>
                  </a:lnTo>
                  <a:lnTo>
                    <a:pt x="12516" y="6476"/>
                  </a:lnTo>
                  <a:lnTo>
                    <a:pt x="254238" y="6476"/>
                  </a:lnTo>
                  <a:lnTo>
                    <a:pt x="266754" y="0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2" name="object 35">
              <a:extLst>
                <a:ext uri="{FF2B5EF4-FFF2-40B4-BE49-F238E27FC236}">
                  <a16:creationId xmlns:a16="http://schemas.microsoft.com/office/drawing/2014/main" id="{6C6CA3C2-B15D-4EC4-83B5-11F17909B781}"/>
                </a:ext>
              </a:extLst>
            </p:cNvPr>
            <p:cNvSpPr/>
            <p:nvPr/>
          </p:nvSpPr>
          <p:spPr>
            <a:xfrm>
              <a:off x="5495328" y="2527924"/>
              <a:ext cx="298450" cy="11430"/>
            </a:xfrm>
            <a:custGeom>
              <a:avLst/>
              <a:gdLst/>
              <a:ahLst/>
              <a:cxnLst/>
              <a:rect l="l" t="t" r="r" b="b"/>
              <a:pathLst>
                <a:path w="298450" h="11430">
                  <a:moveTo>
                    <a:pt x="298196" y="0"/>
                  </a:moveTo>
                  <a:lnTo>
                    <a:pt x="0" y="0"/>
                  </a:lnTo>
                  <a:lnTo>
                    <a:pt x="4521" y="3924"/>
                  </a:lnTo>
                  <a:lnTo>
                    <a:pt x="9461" y="6477"/>
                  </a:lnTo>
                  <a:lnTo>
                    <a:pt x="18516" y="11163"/>
                  </a:lnTo>
                  <a:lnTo>
                    <a:pt x="279679" y="11163"/>
                  </a:lnTo>
                  <a:lnTo>
                    <a:pt x="288721" y="6477"/>
                  </a:lnTo>
                  <a:lnTo>
                    <a:pt x="292214" y="4673"/>
                  </a:lnTo>
                  <a:lnTo>
                    <a:pt x="293674" y="3924"/>
                  </a:lnTo>
                  <a:lnTo>
                    <a:pt x="298196" y="0"/>
                  </a:lnTo>
                  <a:close/>
                </a:path>
              </a:pathLst>
            </a:custGeom>
            <a:solidFill>
              <a:srgbClr val="F9F9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3" name="object 36">
              <a:extLst>
                <a:ext uri="{FF2B5EF4-FFF2-40B4-BE49-F238E27FC236}">
                  <a16:creationId xmlns:a16="http://schemas.microsoft.com/office/drawing/2014/main" id="{F855864A-5260-4F8D-BFC7-EE71BA058D78}"/>
                </a:ext>
              </a:extLst>
            </p:cNvPr>
            <p:cNvSpPr/>
            <p:nvPr/>
          </p:nvSpPr>
          <p:spPr>
            <a:xfrm>
              <a:off x="5484101" y="2518195"/>
              <a:ext cx="320675" cy="12065"/>
            </a:xfrm>
            <a:custGeom>
              <a:avLst/>
              <a:gdLst/>
              <a:ahLst/>
              <a:cxnLst/>
              <a:rect l="l" t="t" r="r" b="b"/>
              <a:pathLst>
                <a:path w="320675" h="12064">
                  <a:moveTo>
                    <a:pt x="320649" y="0"/>
                  </a:moveTo>
                  <a:lnTo>
                    <a:pt x="0" y="0"/>
                  </a:lnTo>
                  <a:lnTo>
                    <a:pt x="5410" y="4686"/>
                  </a:lnTo>
                  <a:lnTo>
                    <a:pt x="13309" y="11531"/>
                  </a:lnTo>
                  <a:lnTo>
                    <a:pt x="307340" y="11531"/>
                  </a:lnTo>
                  <a:lnTo>
                    <a:pt x="313156" y="6489"/>
                  </a:lnTo>
                  <a:lnTo>
                    <a:pt x="315239" y="4686"/>
                  </a:lnTo>
                  <a:lnTo>
                    <a:pt x="320649" y="0"/>
                  </a:lnTo>
                  <a:close/>
                </a:path>
              </a:pathLst>
            </a:custGeom>
            <a:solidFill>
              <a:srgbClr val="F8F8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4" name="object 37">
              <a:extLst>
                <a:ext uri="{FF2B5EF4-FFF2-40B4-BE49-F238E27FC236}">
                  <a16:creationId xmlns:a16="http://schemas.microsoft.com/office/drawing/2014/main" id="{143286FD-6BD3-43E3-9CF7-91D947A2588C}"/>
                </a:ext>
              </a:extLst>
            </p:cNvPr>
            <p:cNvSpPr/>
            <p:nvPr/>
          </p:nvSpPr>
          <p:spPr>
            <a:xfrm>
              <a:off x="5472900" y="2508480"/>
              <a:ext cx="343535" cy="12065"/>
            </a:xfrm>
            <a:custGeom>
              <a:avLst/>
              <a:gdLst/>
              <a:ahLst/>
              <a:cxnLst/>
              <a:rect l="l" t="t" r="r" b="b"/>
              <a:pathLst>
                <a:path w="343535" h="12064">
                  <a:moveTo>
                    <a:pt x="343052" y="0"/>
                  </a:moveTo>
                  <a:lnTo>
                    <a:pt x="0" y="0"/>
                  </a:lnTo>
                  <a:lnTo>
                    <a:pt x="5816" y="5041"/>
                  </a:lnTo>
                  <a:lnTo>
                    <a:pt x="13284" y="11518"/>
                  </a:lnTo>
                  <a:lnTo>
                    <a:pt x="329768" y="11518"/>
                  </a:lnTo>
                  <a:lnTo>
                    <a:pt x="335153" y="6845"/>
                  </a:lnTo>
                  <a:lnTo>
                    <a:pt x="337235" y="5041"/>
                  </a:lnTo>
                  <a:lnTo>
                    <a:pt x="343052" y="0"/>
                  </a:lnTo>
                  <a:close/>
                </a:path>
              </a:pathLst>
            </a:custGeom>
            <a:solidFill>
              <a:srgbClr val="F7F7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5" name="object 38">
              <a:extLst>
                <a:ext uri="{FF2B5EF4-FFF2-40B4-BE49-F238E27FC236}">
                  <a16:creationId xmlns:a16="http://schemas.microsoft.com/office/drawing/2014/main" id="{CDB801C6-41A2-417D-9159-2A0B43D36708}"/>
                </a:ext>
              </a:extLst>
            </p:cNvPr>
            <p:cNvSpPr/>
            <p:nvPr/>
          </p:nvSpPr>
          <p:spPr>
            <a:xfrm>
              <a:off x="5467782" y="2503349"/>
              <a:ext cx="353695" cy="6350"/>
            </a:xfrm>
            <a:custGeom>
              <a:avLst/>
              <a:gdLst/>
              <a:ahLst/>
              <a:cxnLst/>
              <a:rect l="l" t="t" r="r" b="b"/>
              <a:pathLst>
                <a:path w="353695" h="6350">
                  <a:moveTo>
                    <a:pt x="353288" y="0"/>
                  </a:moveTo>
                  <a:lnTo>
                    <a:pt x="0" y="0"/>
                  </a:lnTo>
                  <a:lnTo>
                    <a:pt x="0" y="1270"/>
                  </a:lnTo>
                  <a:lnTo>
                    <a:pt x="3594" y="1270"/>
                  </a:lnTo>
                  <a:lnTo>
                    <a:pt x="3594" y="6350"/>
                  </a:lnTo>
                  <a:lnTo>
                    <a:pt x="349694" y="6350"/>
                  </a:lnTo>
                  <a:lnTo>
                    <a:pt x="349694" y="1270"/>
                  </a:lnTo>
                  <a:lnTo>
                    <a:pt x="353288" y="1270"/>
                  </a:lnTo>
                  <a:lnTo>
                    <a:pt x="353288" y="0"/>
                  </a:lnTo>
                  <a:close/>
                </a:path>
              </a:pathLst>
            </a:custGeom>
            <a:solidFill>
              <a:srgbClr val="F6F6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6" name="object 39">
              <a:extLst>
                <a:ext uri="{FF2B5EF4-FFF2-40B4-BE49-F238E27FC236}">
                  <a16:creationId xmlns:a16="http://schemas.microsoft.com/office/drawing/2014/main" id="{EA65A1FF-BAB4-46B7-ABCC-90970E7C2DB0}"/>
                </a:ext>
              </a:extLst>
            </p:cNvPr>
            <p:cNvSpPr/>
            <p:nvPr/>
          </p:nvSpPr>
          <p:spPr>
            <a:xfrm>
              <a:off x="5461546" y="2494078"/>
              <a:ext cx="365760" cy="12065"/>
            </a:xfrm>
            <a:custGeom>
              <a:avLst/>
              <a:gdLst/>
              <a:ahLst/>
              <a:cxnLst/>
              <a:rect l="l" t="t" r="r" b="b"/>
              <a:pathLst>
                <a:path w="365760" h="12064">
                  <a:moveTo>
                    <a:pt x="365760" y="0"/>
                  </a:moveTo>
                  <a:lnTo>
                    <a:pt x="0" y="0"/>
                  </a:lnTo>
                  <a:lnTo>
                    <a:pt x="3175" y="5041"/>
                  </a:lnTo>
                  <a:lnTo>
                    <a:pt x="6337" y="10058"/>
                  </a:lnTo>
                  <a:lnTo>
                    <a:pt x="8026" y="11518"/>
                  </a:lnTo>
                  <a:lnTo>
                    <a:pt x="357733" y="11518"/>
                  </a:lnTo>
                  <a:lnTo>
                    <a:pt x="359422" y="10058"/>
                  </a:lnTo>
                  <a:lnTo>
                    <a:pt x="361442" y="6845"/>
                  </a:lnTo>
                  <a:lnTo>
                    <a:pt x="362585" y="5041"/>
                  </a:lnTo>
                  <a:lnTo>
                    <a:pt x="365760" y="0"/>
                  </a:lnTo>
                  <a:close/>
                </a:path>
              </a:pathLst>
            </a:custGeom>
            <a:solidFill>
              <a:srgbClr val="F5F5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7" name="object 40">
              <a:extLst>
                <a:ext uri="{FF2B5EF4-FFF2-40B4-BE49-F238E27FC236}">
                  <a16:creationId xmlns:a16="http://schemas.microsoft.com/office/drawing/2014/main" id="{674922F9-E0CC-481B-AB7C-8140B10D605D}"/>
                </a:ext>
              </a:extLst>
            </p:cNvPr>
            <p:cNvSpPr/>
            <p:nvPr/>
          </p:nvSpPr>
          <p:spPr>
            <a:xfrm>
              <a:off x="5455653" y="2484718"/>
              <a:ext cx="377825" cy="11430"/>
            </a:xfrm>
            <a:custGeom>
              <a:avLst/>
              <a:gdLst/>
              <a:ahLst/>
              <a:cxnLst/>
              <a:rect l="l" t="t" r="r" b="b"/>
              <a:pathLst>
                <a:path w="377825" h="11430">
                  <a:moveTo>
                    <a:pt x="377545" y="0"/>
                  </a:moveTo>
                  <a:lnTo>
                    <a:pt x="0" y="0"/>
                  </a:lnTo>
                  <a:lnTo>
                    <a:pt x="2946" y="4686"/>
                  </a:lnTo>
                  <a:lnTo>
                    <a:pt x="7023" y="11163"/>
                  </a:lnTo>
                  <a:lnTo>
                    <a:pt x="370522" y="11163"/>
                  </a:lnTo>
                  <a:lnTo>
                    <a:pt x="373468" y="6477"/>
                  </a:lnTo>
                  <a:lnTo>
                    <a:pt x="374599" y="4686"/>
                  </a:lnTo>
                  <a:lnTo>
                    <a:pt x="377545" y="0"/>
                  </a:lnTo>
                  <a:close/>
                </a:path>
              </a:pathLst>
            </a:custGeom>
            <a:solidFill>
              <a:srgbClr val="F4F4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8" name="object 41">
              <a:extLst>
                <a:ext uri="{FF2B5EF4-FFF2-40B4-BE49-F238E27FC236}">
                  <a16:creationId xmlns:a16="http://schemas.microsoft.com/office/drawing/2014/main" id="{C3331DCE-35F9-4FE1-8667-5C4CAF61AF4E}"/>
                </a:ext>
              </a:extLst>
            </p:cNvPr>
            <p:cNvSpPr/>
            <p:nvPr/>
          </p:nvSpPr>
          <p:spPr>
            <a:xfrm>
              <a:off x="5452478" y="2479676"/>
              <a:ext cx="384175" cy="6985"/>
            </a:xfrm>
            <a:custGeom>
              <a:avLst/>
              <a:gdLst/>
              <a:ahLst/>
              <a:cxnLst/>
              <a:rect l="l" t="t" r="r" b="b"/>
              <a:pathLst>
                <a:path w="384175" h="6985">
                  <a:moveTo>
                    <a:pt x="383908" y="0"/>
                  </a:moveTo>
                  <a:lnTo>
                    <a:pt x="0" y="0"/>
                  </a:lnTo>
                  <a:lnTo>
                    <a:pt x="4089" y="6489"/>
                  </a:lnTo>
                  <a:lnTo>
                    <a:pt x="379819" y="6489"/>
                  </a:lnTo>
                  <a:lnTo>
                    <a:pt x="383908" y="0"/>
                  </a:lnTo>
                  <a:close/>
                </a:path>
              </a:pathLst>
            </a:custGeom>
            <a:solidFill>
              <a:srgbClr val="F3F3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9" name="object 42">
              <a:extLst>
                <a:ext uri="{FF2B5EF4-FFF2-40B4-BE49-F238E27FC236}">
                  <a16:creationId xmlns:a16="http://schemas.microsoft.com/office/drawing/2014/main" id="{4F3C460B-E0BF-4064-AC19-84CF2A3AD923}"/>
                </a:ext>
              </a:extLst>
            </p:cNvPr>
            <p:cNvSpPr/>
            <p:nvPr/>
          </p:nvSpPr>
          <p:spPr>
            <a:xfrm>
              <a:off x="5447170" y="2470329"/>
              <a:ext cx="394970" cy="11430"/>
            </a:xfrm>
            <a:custGeom>
              <a:avLst/>
              <a:gdLst/>
              <a:ahLst/>
              <a:cxnLst/>
              <a:rect l="l" t="t" r="r" b="b"/>
              <a:pathLst>
                <a:path w="394970" h="11430">
                  <a:moveTo>
                    <a:pt x="394512" y="0"/>
                  </a:moveTo>
                  <a:lnTo>
                    <a:pt x="0" y="0"/>
                  </a:lnTo>
                  <a:lnTo>
                    <a:pt x="0" y="1270"/>
                  </a:lnTo>
                  <a:lnTo>
                    <a:pt x="1816" y="1270"/>
                  </a:lnTo>
                  <a:lnTo>
                    <a:pt x="1816" y="6350"/>
                  </a:lnTo>
                  <a:lnTo>
                    <a:pt x="3416" y="6350"/>
                  </a:lnTo>
                  <a:lnTo>
                    <a:pt x="6438" y="11150"/>
                  </a:lnTo>
                  <a:lnTo>
                    <a:pt x="388073" y="11150"/>
                  </a:lnTo>
                  <a:lnTo>
                    <a:pt x="391083" y="6350"/>
                  </a:lnTo>
                  <a:lnTo>
                    <a:pt x="392696" y="6350"/>
                  </a:lnTo>
                  <a:lnTo>
                    <a:pt x="392696" y="1270"/>
                  </a:lnTo>
                  <a:lnTo>
                    <a:pt x="394512" y="1270"/>
                  </a:lnTo>
                  <a:lnTo>
                    <a:pt x="394512" y="0"/>
                  </a:lnTo>
                  <a:close/>
                </a:path>
              </a:pathLst>
            </a:custGeom>
            <a:solidFill>
              <a:srgbClr val="F2F2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0" name="object 43">
              <a:extLst>
                <a:ext uri="{FF2B5EF4-FFF2-40B4-BE49-F238E27FC236}">
                  <a16:creationId xmlns:a16="http://schemas.microsoft.com/office/drawing/2014/main" id="{9A0DC38F-4B59-4A42-9BFD-69A59C7593A5}"/>
                </a:ext>
              </a:extLst>
            </p:cNvPr>
            <p:cNvSpPr/>
            <p:nvPr/>
          </p:nvSpPr>
          <p:spPr>
            <a:xfrm>
              <a:off x="5445100" y="2460601"/>
              <a:ext cx="398780" cy="11430"/>
            </a:xfrm>
            <a:custGeom>
              <a:avLst/>
              <a:gdLst/>
              <a:ahLst/>
              <a:cxnLst/>
              <a:rect l="l" t="t" r="r" b="b"/>
              <a:pathLst>
                <a:path w="398779" h="11430">
                  <a:moveTo>
                    <a:pt x="398653" y="0"/>
                  </a:moveTo>
                  <a:lnTo>
                    <a:pt x="0" y="0"/>
                  </a:lnTo>
                  <a:lnTo>
                    <a:pt x="1295" y="6477"/>
                  </a:lnTo>
                  <a:lnTo>
                    <a:pt x="2171" y="10820"/>
                  </a:lnTo>
                  <a:lnTo>
                    <a:pt x="2387" y="11163"/>
                  </a:lnTo>
                  <a:lnTo>
                    <a:pt x="396265" y="11163"/>
                  </a:lnTo>
                  <a:lnTo>
                    <a:pt x="396481" y="10820"/>
                  </a:lnTo>
                  <a:lnTo>
                    <a:pt x="397344" y="6477"/>
                  </a:lnTo>
                  <a:lnTo>
                    <a:pt x="397713" y="4686"/>
                  </a:lnTo>
                  <a:lnTo>
                    <a:pt x="398653" y="0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1" name="object 44">
              <a:extLst>
                <a:ext uri="{FF2B5EF4-FFF2-40B4-BE49-F238E27FC236}">
                  <a16:creationId xmlns:a16="http://schemas.microsoft.com/office/drawing/2014/main" id="{200E2D31-D727-4C3D-811A-7D7D38308577}"/>
                </a:ext>
              </a:extLst>
            </p:cNvPr>
            <p:cNvSpPr/>
            <p:nvPr/>
          </p:nvSpPr>
          <p:spPr>
            <a:xfrm>
              <a:off x="5443144" y="2450885"/>
              <a:ext cx="402590" cy="12065"/>
            </a:xfrm>
            <a:custGeom>
              <a:avLst/>
              <a:gdLst/>
              <a:ahLst/>
              <a:cxnLst/>
              <a:rect l="l" t="t" r="r" b="b"/>
              <a:pathLst>
                <a:path w="402589" h="12064">
                  <a:moveTo>
                    <a:pt x="402564" y="0"/>
                  </a:moveTo>
                  <a:lnTo>
                    <a:pt x="0" y="0"/>
                  </a:lnTo>
                  <a:lnTo>
                    <a:pt x="1016" y="5041"/>
                  </a:lnTo>
                  <a:lnTo>
                    <a:pt x="2311" y="11518"/>
                  </a:lnTo>
                  <a:lnTo>
                    <a:pt x="400253" y="11518"/>
                  </a:lnTo>
                  <a:lnTo>
                    <a:pt x="401256" y="6477"/>
                  </a:lnTo>
                  <a:lnTo>
                    <a:pt x="401548" y="5041"/>
                  </a:lnTo>
                  <a:lnTo>
                    <a:pt x="402564" y="0"/>
                  </a:lnTo>
                  <a:close/>
                </a:path>
              </a:pathLst>
            </a:custGeom>
            <a:solidFill>
              <a:srgbClr val="F0F0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2" name="object 45">
              <a:extLst>
                <a:ext uri="{FF2B5EF4-FFF2-40B4-BE49-F238E27FC236}">
                  <a16:creationId xmlns:a16="http://schemas.microsoft.com/office/drawing/2014/main" id="{102FF051-F289-477C-BA55-A24A6C2B28E7}"/>
                </a:ext>
              </a:extLst>
            </p:cNvPr>
            <p:cNvSpPr/>
            <p:nvPr/>
          </p:nvSpPr>
          <p:spPr>
            <a:xfrm>
              <a:off x="5442213" y="2446199"/>
              <a:ext cx="404495" cy="6985"/>
            </a:xfrm>
            <a:custGeom>
              <a:avLst/>
              <a:gdLst/>
              <a:ahLst/>
              <a:cxnLst/>
              <a:rect l="l" t="t" r="r" b="b"/>
              <a:pathLst>
                <a:path w="404495" h="6985">
                  <a:moveTo>
                    <a:pt x="404437" y="0"/>
                  </a:moveTo>
                  <a:lnTo>
                    <a:pt x="0" y="0"/>
                  </a:lnTo>
                  <a:lnTo>
                    <a:pt x="1299" y="6477"/>
                  </a:lnTo>
                  <a:lnTo>
                    <a:pt x="403138" y="6477"/>
                  </a:lnTo>
                  <a:lnTo>
                    <a:pt x="404437" y="0"/>
                  </a:lnTo>
                  <a:close/>
                </a:path>
              </a:pathLst>
            </a:custGeom>
            <a:solidFill>
              <a:srgbClr val="EFEF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3" name="object 46">
              <a:extLst>
                <a:ext uri="{FF2B5EF4-FFF2-40B4-BE49-F238E27FC236}">
                  <a16:creationId xmlns:a16="http://schemas.microsoft.com/office/drawing/2014/main" id="{A4DA5D1A-7DFE-4340-B4FF-3703DB0E9161}"/>
                </a:ext>
              </a:extLst>
            </p:cNvPr>
            <p:cNvSpPr/>
            <p:nvPr/>
          </p:nvSpPr>
          <p:spPr>
            <a:xfrm>
              <a:off x="5440261" y="2436484"/>
              <a:ext cx="408940" cy="12065"/>
            </a:xfrm>
            <a:custGeom>
              <a:avLst/>
              <a:gdLst/>
              <a:ahLst/>
              <a:cxnLst/>
              <a:rect l="l" t="t" r="r" b="b"/>
              <a:pathLst>
                <a:path w="408939" h="12064">
                  <a:moveTo>
                    <a:pt x="408330" y="0"/>
                  </a:moveTo>
                  <a:lnTo>
                    <a:pt x="0" y="0"/>
                  </a:lnTo>
                  <a:lnTo>
                    <a:pt x="1003" y="5041"/>
                  </a:lnTo>
                  <a:lnTo>
                    <a:pt x="2311" y="11518"/>
                  </a:lnTo>
                  <a:lnTo>
                    <a:pt x="406019" y="11518"/>
                  </a:lnTo>
                  <a:lnTo>
                    <a:pt x="407035" y="6477"/>
                  </a:lnTo>
                  <a:lnTo>
                    <a:pt x="407327" y="5041"/>
                  </a:lnTo>
                  <a:lnTo>
                    <a:pt x="408330" y="0"/>
                  </a:lnTo>
                  <a:close/>
                </a:path>
              </a:pathLst>
            </a:custGeom>
            <a:solidFill>
              <a:srgbClr val="EEEE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4" name="object 47">
              <a:extLst>
                <a:ext uri="{FF2B5EF4-FFF2-40B4-BE49-F238E27FC236}">
                  <a16:creationId xmlns:a16="http://schemas.microsoft.com/office/drawing/2014/main" id="{5D2B4004-1B90-4543-A65F-8D5B0B443297}"/>
                </a:ext>
              </a:extLst>
            </p:cNvPr>
            <p:cNvSpPr/>
            <p:nvPr/>
          </p:nvSpPr>
          <p:spPr>
            <a:xfrm>
              <a:off x="5440248" y="2427124"/>
              <a:ext cx="408940" cy="12065"/>
            </a:xfrm>
            <a:custGeom>
              <a:avLst/>
              <a:gdLst/>
              <a:ahLst/>
              <a:cxnLst/>
              <a:rect l="l" t="t" r="r" b="b"/>
              <a:pathLst>
                <a:path w="408939" h="12064">
                  <a:moveTo>
                    <a:pt x="408343" y="5105"/>
                  </a:moveTo>
                  <a:lnTo>
                    <a:pt x="408076" y="5105"/>
                  </a:lnTo>
                  <a:lnTo>
                    <a:pt x="407060" y="0"/>
                  </a:lnTo>
                  <a:lnTo>
                    <a:pt x="1295" y="0"/>
                  </a:lnTo>
                  <a:lnTo>
                    <a:pt x="266" y="5105"/>
                  </a:lnTo>
                  <a:lnTo>
                    <a:pt x="12" y="5105"/>
                  </a:lnTo>
                  <a:lnTo>
                    <a:pt x="12" y="6413"/>
                  </a:lnTo>
                  <a:lnTo>
                    <a:pt x="12" y="7645"/>
                  </a:lnTo>
                  <a:lnTo>
                    <a:pt x="50" y="11455"/>
                  </a:lnTo>
                  <a:lnTo>
                    <a:pt x="408305" y="11455"/>
                  </a:lnTo>
                  <a:lnTo>
                    <a:pt x="408305" y="7645"/>
                  </a:lnTo>
                  <a:lnTo>
                    <a:pt x="408343" y="6477"/>
                  </a:lnTo>
                  <a:lnTo>
                    <a:pt x="408343" y="5105"/>
                  </a:lnTo>
                  <a:close/>
                </a:path>
              </a:pathLst>
            </a:custGeom>
            <a:solidFill>
              <a:srgbClr val="EDED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5" name="object 48">
              <a:extLst>
                <a:ext uri="{FF2B5EF4-FFF2-40B4-BE49-F238E27FC236}">
                  <a16:creationId xmlns:a16="http://schemas.microsoft.com/office/drawing/2014/main" id="{05DFA25E-8556-4740-97ED-5B8ABA0D56D3}"/>
                </a:ext>
              </a:extLst>
            </p:cNvPr>
            <p:cNvSpPr/>
            <p:nvPr/>
          </p:nvSpPr>
          <p:spPr>
            <a:xfrm>
              <a:off x="5441251" y="2417396"/>
              <a:ext cx="406400" cy="11430"/>
            </a:xfrm>
            <a:custGeom>
              <a:avLst/>
              <a:gdLst/>
              <a:ahLst/>
              <a:cxnLst/>
              <a:rect l="l" t="t" r="r" b="b"/>
              <a:pathLst>
                <a:path w="406400" h="11430">
                  <a:moveTo>
                    <a:pt x="406349" y="11163"/>
                  </a:moveTo>
                  <a:lnTo>
                    <a:pt x="405396" y="6489"/>
                  </a:lnTo>
                  <a:lnTo>
                    <a:pt x="405041" y="4686"/>
                  </a:lnTo>
                  <a:lnTo>
                    <a:pt x="404101" y="0"/>
                  </a:lnTo>
                  <a:lnTo>
                    <a:pt x="2247" y="0"/>
                  </a:lnTo>
                  <a:lnTo>
                    <a:pt x="939" y="6489"/>
                  </a:lnTo>
                  <a:lnTo>
                    <a:pt x="0" y="11163"/>
                  </a:lnTo>
                  <a:lnTo>
                    <a:pt x="406349" y="11163"/>
                  </a:lnTo>
                  <a:close/>
                </a:path>
              </a:pathLst>
            </a:custGeom>
            <a:solidFill>
              <a:srgbClr val="ECEC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6" name="object 49">
              <a:extLst>
                <a:ext uri="{FF2B5EF4-FFF2-40B4-BE49-F238E27FC236}">
                  <a16:creationId xmlns:a16="http://schemas.microsoft.com/office/drawing/2014/main" id="{EB5C23CE-B76F-425F-B8B6-537601F73940}"/>
                </a:ext>
              </a:extLst>
            </p:cNvPr>
            <p:cNvSpPr/>
            <p:nvPr/>
          </p:nvSpPr>
          <p:spPr>
            <a:xfrm>
              <a:off x="5443141" y="2412366"/>
              <a:ext cx="402590" cy="6985"/>
            </a:xfrm>
            <a:custGeom>
              <a:avLst/>
              <a:gdLst/>
              <a:ahLst/>
              <a:cxnLst/>
              <a:rect l="l" t="t" r="r" b="b"/>
              <a:pathLst>
                <a:path w="402589" h="6985">
                  <a:moveTo>
                    <a:pt x="401210" y="0"/>
                  </a:moveTo>
                  <a:lnTo>
                    <a:pt x="1371" y="0"/>
                  </a:lnTo>
                  <a:lnTo>
                    <a:pt x="0" y="6832"/>
                  </a:lnTo>
                  <a:lnTo>
                    <a:pt x="402581" y="6832"/>
                  </a:lnTo>
                  <a:lnTo>
                    <a:pt x="401210" y="0"/>
                  </a:lnTo>
                  <a:close/>
                </a:path>
              </a:pathLst>
            </a:custGeom>
            <a:solidFill>
              <a:srgbClr val="EBEB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7" name="object 50">
              <a:extLst>
                <a:ext uri="{FF2B5EF4-FFF2-40B4-BE49-F238E27FC236}">
                  <a16:creationId xmlns:a16="http://schemas.microsoft.com/office/drawing/2014/main" id="{439D9E78-6E43-46FD-8154-C600DC894F07}"/>
                </a:ext>
              </a:extLst>
            </p:cNvPr>
            <p:cNvSpPr/>
            <p:nvPr/>
          </p:nvSpPr>
          <p:spPr>
            <a:xfrm>
              <a:off x="5444147" y="2403006"/>
              <a:ext cx="400685" cy="11430"/>
            </a:xfrm>
            <a:custGeom>
              <a:avLst/>
              <a:gdLst/>
              <a:ahLst/>
              <a:cxnLst/>
              <a:rect l="l" t="t" r="r" b="b"/>
              <a:pathLst>
                <a:path w="400685" h="11430">
                  <a:moveTo>
                    <a:pt x="400558" y="11150"/>
                  </a:moveTo>
                  <a:lnTo>
                    <a:pt x="399618" y="6477"/>
                  </a:lnTo>
                  <a:lnTo>
                    <a:pt x="399262" y="4673"/>
                  </a:lnTo>
                  <a:lnTo>
                    <a:pt x="398322" y="0"/>
                  </a:lnTo>
                  <a:lnTo>
                    <a:pt x="2235" y="0"/>
                  </a:lnTo>
                  <a:lnTo>
                    <a:pt x="1295" y="4673"/>
                  </a:lnTo>
                  <a:lnTo>
                    <a:pt x="0" y="11150"/>
                  </a:lnTo>
                  <a:lnTo>
                    <a:pt x="400558" y="11150"/>
                  </a:lnTo>
                  <a:close/>
                </a:path>
              </a:pathLst>
            </a:custGeom>
            <a:solidFill>
              <a:srgbClr val="EAEA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8" name="object 51">
              <a:extLst>
                <a:ext uri="{FF2B5EF4-FFF2-40B4-BE49-F238E27FC236}">
                  <a16:creationId xmlns:a16="http://schemas.microsoft.com/office/drawing/2014/main" id="{1322A3D0-6C89-42C8-9550-8125BB90F78A}"/>
                </a:ext>
              </a:extLst>
            </p:cNvPr>
            <p:cNvSpPr/>
            <p:nvPr/>
          </p:nvSpPr>
          <p:spPr>
            <a:xfrm>
              <a:off x="5446636" y="2393278"/>
              <a:ext cx="395605" cy="11430"/>
            </a:xfrm>
            <a:custGeom>
              <a:avLst/>
              <a:gdLst/>
              <a:ahLst/>
              <a:cxnLst/>
              <a:rect l="l" t="t" r="r" b="b"/>
              <a:pathLst>
                <a:path w="395604" h="11430">
                  <a:moveTo>
                    <a:pt x="395579" y="5930"/>
                  </a:moveTo>
                  <a:lnTo>
                    <a:pt x="395058" y="5930"/>
                  </a:lnTo>
                  <a:lnTo>
                    <a:pt x="394944" y="5334"/>
                  </a:lnTo>
                  <a:lnTo>
                    <a:pt x="394931" y="4660"/>
                  </a:lnTo>
                  <a:lnTo>
                    <a:pt x="394512" y="4660"/>
                  </a:lnTo>
                  <a:lnTo>
                    <a:pt x="391591" y="0"/>
                  </a:lnTo>
                  <a:lnTo>
                    <a:pt x="3987" y="0"/>
                  </a:lnTo>
                  <a:lnTo>
                    <a:pt x="1054" y="4660"/>
                  </a:lnTo>
                  <a:lnTo>
                    <a:pt x="647" y="4660"/>
                  </a:lnTo>
                  <a:lnTo>
                    <a:pt x="647" y="5321"/>
                  </a:lnTo>
                  <a:lnTo>
                    <a:pt x="508" y="5930"/>
                  </a:lnTo>
                  <a:lnTo>
                    <a:pt x="0" y="5930"/>
                  </a:lnTo>
                  <a:lnTo>
                    <a:pt x="0" y="11010"/>
                  </a:lnTo>
                  <a:lnTo>
                    <a:pt x="395579" y="11010"/>
                  </a:lnTo>
                  <a:lnTo>
                    <a:pt x="395579" y="5930"/>
                  </a:lnTo>
                  <a:close/>
                </a:path>
              </a:pathLst>
            </a:custGeom>
            <a:solidFill>
              <a:srgbClr val="E9E9E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9" name="object 52">
              <a:extLst>
                <a:ext uri="{FF2B5EF4-FFF2-40B4-BE49-F238E27FC236}">
                  <a16:creationId xmlns:a16="http://schemas.microsoft.com/office/drawing/2014/main" id="{361D31B3-E4BC-44FF-A774-7B7066022565}"/>
                </a:ext>
              </a:extLst>
            </p:cNvPr>
            <p:cNvSpPr/>
            <p:nvPr/>
          </p:nvSpPr>
          <p:spPr>
            <a:xfrm>
              <a:off x="5449494" y="2383563"/>
              <a:ext cx="389890" cy="12065"/>
            </a:xfrm>
            <a:custGeom>
              <a:avLst/>
              <a:gdLst/>
              <a:ahLst/>
              <a:cxnLst/>
              <a:rect l="l" t="t" r="r" b="b"/>
              <a:pathLst>
                <a:path w="389889" h="12064">
                  <a:moveTo>
                    <a:pt x="389864" y="11518"/>
                  </a:moveTo>
                  <a:lnTo>
                    <a:pt x="386905" y="6832"/>
                  </a:lnTo>
                  <a:lnTo>
                    <a:pt x="385787" y="5041"/>
                  </a:lnTo>
                  <a:lnTo>
                    <a:pt x="382612" y="0"/>
                  </a:lnTo>
                  <a:lnTo>
                    <a:pt x="7251" y="0"/>
                  </a:lnTo>
                  <a:lnTo>
                    <a:pt x="4076" y="5041"/>
                  </a:lnTo>
                  <a:lnTo>
                    <a:pt x="2946" y="6832"/>
                  </a:lnTo>
                  <a:lnTo>
                    <a:pt x="0" y="11518"/>
                  </a:lnTo>
                  <a:lnTo>
                    <a:pt x="389864" y="11518"/>
                  </a:lnTo>
                  <a:close/>
                </a:path>
              </a:pathLst>
            </a:custGeom>
            <a:solidFill>
              <a:srgbClr val="E8E8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0" name="object 53">
              <a:extLst>
                <a:ext uri="{FF2B5EF4-FFF2-40B4-BE49-F238E27FC236}">
                  <a16:creationId xmlns:a16="http://schemas.microsoft.com/office/drawing/2014/main" id="{0D339CFB-888B-412E-8690-42A26F124D95}"/>
                </a:ext>
              </a:extLst>
            </p:cNvPr>
            <p:cNvSpPr/>
            <p:nvPr/>
          </p:nvSpPr>
          <p:spPr>
            <a:xfrm>
              <a:off x="5455619" y="2378877"/>
              <a:ext cx="377825" cy="6985"/>
            </a:xfrm>
            <a:custGeom>
              <a:avLst/>
              <a:gdLst/>
              <a:ahLst/>
              <a:cxnLst/>
              <a:rect l="l" t="t" r="r" b="b"/>
              <a:pathLst>
                <a:path w="377825" h="6985">
                  <a:moveTo>
                    <a:pt x="373536" y="0"/>
                  </a:moveTo>
                  <a:lnTo>
                    <a:pt x="4089" y="0"/>
                  </a:lnTo>
                  <a:lnTo>
                    <a:pt x="0" y="6489"/>
                  </a:lnTo>
                  <a:lnTo>
                    <a:pt x="377626" y="6489"/>
                  </a:lnTo>
                  <a:lnTo>
                    <a:pt x="373536" y="0"/>
                  </a:lnTo>
                  <a:close/>
                </a:path>
              </a:pathLst>
            </a:custGeom>
            <a:solidFill>
              <a:srgbClr val="E7E7E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1" name="object 54">
              <a:extLst>
                <a:ext uri="{FF2B5EF4-FFF2-40B4-BE49-F238E27FC236}">
                  <a16:creationId xmlns:a16="http://schemas.microsoft.com/office/drawing/2014/main" id="{0EF78B20-D1B2-4E2A-9969-F6EE00E9175C}"/>
                </a:ext>
              </a:extLst>
            </p:cNvPr>
            <p:cNvSpPr/>
            <p:nvPr/>
          </p:nvSpPr>
          <p:spPr>
            <a:xfrm>
              <a:off x="5458561" y="2369161"/>
              <a:ext cx="372110" cy="12065"/>
            </a:xfrm>
            <a:custGeom>
              <a:avLst/>
              <a:gdLst/>
              <a:ahLst/>
              <a:cxnLst/>
              <a:rect l="l" t="t" r="r" b="b"/>
              <a:pathLst>
                <a:path w="372110" h="12064">
                  <a:moveTo>
                    <a:pt x="371729" y="11518"/>
                  </a:moveTo>
                  <a:lnTo>
                    <a:pt x="368541" y="6477"/>
                  </a:lnTo>
                  <a:lnTo>
                    <a:pt x="367639" y="5041"/>
                  </a:lnTo>
                  <a:lnTo>
                    <a:pt x="364464" y="0"/>
                  </a:lnTo>
                  <a:lnTo>
                    <a:pt x="7264" y="0"/>
                  </a:lnTo>
                  <a:lnTo>
                    <a:pt x="4089" y="5041"/>
                  </a:lnTo>
                  <a:lnTo>
                    <a:pt x="3187" y="6477"/>
                  </a:lnTo>
                  <a:lnTo>
                    <a:pt x="0" y="11518"/>
                  </a:lnTo>
                  <a:lnTo>
                    <a:pt x="371729" y="11518"/>
                  </a:lnTo>
                  <a:close/>
                </a:path>
              </a:pathLst>
            </a:custGeom>
            <a:solidFill>
              <a:srgbClr val="E6E6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2" name="object 55">
              <a:extLst>
                <a:ext uri="{FF2B5EF4-FFF2-40B4-BE49-F238E27FC236}">
                  <a16:creationId xmlns:a16="http://schemas.microsoft.com/office/drawing/2014/main" id="{A79E08B9-4DC8-44C1-A902-120C26CC5735}"/>
                </a:ext>
              </a:extLst>
            </p:cNvPr>
            <p:cNvSpPr/>
            <p:nvPr/>
          </p:nvSpPr>
          <p:spPr>
            <a:xfrm>
              <a:off x="5464683" y="2359801"/>
              <a:ext cx="360045" cy="11430"/>
            </a:xfrm>
            <a:custGeom>
              <a:avLst/>
              <a:gdLst/>
              <a:ahLst/>
              <a:cxnLst/>
              <a:rect l="l" t="t" r="r" b="b"/>
              <a:pathLst>
                <a:path w="360045" h="11430">
                  <a:moveTo>
                    <a:pt x="359486" y="11163"/>
                  </a:moveTo>
                  <a:lnTo>
                    <a:pt x="356514" y="6477"/>
                  </a:lnTo>
                  <a:lnTo>
                    <a:pt x="356285" y="6108"/>
                  </a:lnTo>
                  <a:lnTo>
                    <a:pt x="354660" y="4686"/>
                  </a:lnTo>
                  <a:lnTo>
                    <a:pt x="349250" y="0"/>
                  </a:lnTo>
                  <a:lnTo>
                    <a:pt x="10236" y="0"/>
                  </a:lnTo>
                  <a:lnTo>
                    <a:pt x="4826" y="4686"/>
                  </a:lnTo>
                  <a:lnTo>
                    <a:pt x="3200" y="6108"/>
                  </a:lnTo>
                  <a:lnTo>
                    <a:pt x="2959" y="6477"/>
                  </a:lnTo>
                  <a:lnTo>
                    <a:pt x="0" y="11163"/>
                  </a:lnTo>
                  <a:lnTo>
                    <a:pt x="359486" y="11163"/>
                  </a:lnTo>
                  <a:close/>
                </a:path>
              </a:pathLst>
            </a:custGeom>
            <a:solidFill>
              <a:srgbClr val="E5E5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3" name="object 56">
              <a:extLst>
                <a:ext uri="{FF2B5EF4-FFF2-40B4-BE49-F238E27FC236}">
                  <a16:creationId xmlns:a16="http://schemas.microsoft.com/office/drawing/2014/main" id="{46B78658-AE08-4D3D-946A-BD2928161E58}"/>
                </a:ext>
              </a:extLst>
            </p:cNvPr>
            <p:cNvSpPr/>
            <p:nvPr/>
          </p:nvSpPr>
          <p:spPr>
            <a:xfrm>
              <a:off x="5473267" y="2354759"/>
              <a:ext cx="342900" cy="6985"/>
            </a:xfrm>
            <a:custGeom>
              <a:avLst/>
              <a:gdLst/>
              <a:ahLst/>
              <a:cxnLst/>
              <a:rect l="l" t="t" r="r" b="b"/>
              <a:pathLst>
                <a:path w="342900" h="6985">
                  <a:moveTo>
                    <a:pt x="334858" y="0"/>
                  </a:moveTo>
                  <a:lnTo>
                    <a:pt x="7472" y="0"/>
                  </a:lnTo>
                  <a:lnTo>
                    <a:pt x="0" y="6476"/>
                  </a:lnTo>
                  <a:lnTo>
                    <a:pt x="342330" y="6476"/>
                  </a:lnTo>
                  <a:lnTo>
                    <a:pt x="334858" y="0"/>
                  </a:lnTo>
                  <a:close/>
                </a:path>
              </a:pathLst>
            </a:custGeom>
            <a:solidFill>
              <a:srgbClr val="E4E4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4" name="object 57">
              <a:extLst>
                <a:ext uri="{FF2B5EF4-FFF2-40B4-BE49-F238E27FC236}">
                  <a16:creationId xmlns:a16="http://schemas.microsoft.com/office/drawing/2014/main" id="{FDDEFCD3-D6FA-4AA7-A068-0297BAF55764}"/>
                </a:ext>
              </a:extLst>
            </p:cNvPr>
            <p:cNvSpPr/>
            <p:nvPr/>
          </p:nvSpPr>
          <p:spPr>
            <a:xfrm>
              <a:off x="5478653" y="2345399"/>
              <a:ext cx="332105" cy="11430"/>
            </a:xfrm>
            <a:custGeom>
              <a:avLst/>
              <a:gdLst/>
              <a:ahLst/>
              <a:cxnLst/>
              <a:rect l="l" t="t" r="r" b="b"/>
              <a:pathLst>
                <a:path w="332104" h="11430">
                  <a:moveTo>
                    <a:pt x="331546" y="11163"/>
                  </a:moveTo>
                  <a:lnTo>
                    <a:pt x="326136" y="6477"/>
                  </a:lnTo>
                  <a:lnTo>
                    <a:pt x="324078" y="4686"/>
                  </a:lnTo>
                  <a:lnTo>
                    <a:pt x="318668" y="0"/>
                  </a:lnTo>
                  <a:lnTo>
                    <a:pt x="12877" y="0"/>
                  </a:lnTo>
                  <a:lnTo>
                    <a:pt x="7467" y="4686"/>
                  </a:lnTo>
                  <a:lnTo>
                    <a:pt x="5410" y="6477"/>
                  </a:lnTo>
                  <a:lnTo>
                    <a:pt x="0" y="11163"/>
                  </a:lnTo>
                  <a:lnTo>
                    <a:pt x="331546" y="11163"/>
                  </a:lnTo>
                  <a:close/>
                </a:path>
              </a:pathLst>
            </a:custGeom>
            <a:solidFill>
              <a:srgbClr val="E3E3E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5" name="object 58">
              <a:extLst>
                <a:ext uri="{FF2B5EF4-FFF2-40B4-BE49-F238E27FC236}">
                  <a16:creationId xmlns:a16="http://schemas.microsoft.com/office/drawing/2014/main" id="{86BD218F-6B3A-4964-8C48-2F5EE6D37541}"/>
                </a:ext>
              </a:extLst>
            </p:cNvPr>
            <p:cNvSpPr/>
            <p:nvPr/>
          </p:nvSpPr>
          <p:spPr>
            <a:xfrm>
              <a:off x="5489867" y="2335684"/>
              <a:ext cx="309245" cy="11430"/>
            </a:xfrm>
            <a:custGeom>
              <a:avLst/>
              <a:gdLst/>
              <a:ahLst/>
              <a:cxnLst/>
              <a:rect l="l" t="t" r="r" b="b"/>
              <a:pathLst>
                <a:path w="309245" h="11430">
                  <a:moveTo>
                    <a:pt x="309130" y="11163"/>
                  </a:moveTo>
                  <a:lnTo>
                    <a:pt x="303707" y="6477"/>
                  </a:lnTo>
                  <a:lnTo>
                    <a:pt x="303428" y="6235"/>
                  </a:lnTo>
                  <a:lnTo>
                    <a:pt x="301637" y="4673"/>
                  </a:lnTo>
                  <a:lnTo>
                    <a:pt x="299135" y="2514"/>
                  </a:lnTo>
                  <a:lnTo>
                    <a:pt x="294297" y="0"/>
                  </a:lnTo>
                  <a:lnTo>
                    <a:pt x="14820" y="0"/>
                  </a:lnTo>
                  <a:lnTo>
                    <a:pt x="9982" y="2514"/>
                  </a:lnTo>
                  <a:lnTo>
                    <a:pt x="7480" y="4673"/>
                  </a:lnTo>
                  <a:lnTo>
                    <a:pt x="6477" y="5549"/>
                  </a:lnTo>
                  <a:lnTo>
                    <a:pt x="5397" y="6477"/>
                  </a:lnTo>
                  <a:lnTo>
                    <a:pt x="0" y="11163"/>
                  </a:lnTo>
                  <a:lnTo>
                    <a:pt x="309130" y="11163"/>
                  </a:lnTo>
                  <a:close/>
                </a:path>
              </a:pathLst>
            </a:custGeom>
            <a:solidFill>
              <a:srgbClr val="E2E2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6" name="object 59">
              <a:extLst>
                <a:ext uri="{FF2B5EF4-FFF2-40B4-BE49-F238E27FC236}">
                  <a16:creationId xmlns:a16="http://schemas.microsoft.com/office/drawing/2014/main" id="{970C792F-0B81-4D1B-9705-3BF934C1FF9F}"/>
                </a:ext>
              </a:extLst>
            </p:cNvPr>
            <p:cNvSpPr/>
            <p:nvPr/>
          </p:nvSpPr>
          <p:spPr>
            <a:xfrm>
              <a:off x="5501208" y="2325956"/>
              <a:ext cx="287020" cy="12065"/>
            </a:xfrm>
            <a:custGeom>
              <a:avLst/>
              <a:gdLst/>
              <a:ahLst/>
              <a:cxnLst/>
              <a:rect l="l" t="t" r="r" b="b"/>
              <a:pathLst>
                <a:path w="287020" h="12064">
                  <a:moveTo>
                    <a:pt x="286435" y="11531"/>
                  </a:moveTo>
                  <a:lnTo>
                    <a:pt x="276694" y="6489"/>
                  </a:lnTo>
                  <a:lnTo>
                    <a:pt x="273900" y="5041"/>
                  </a:lnTo>
                  <a:lnTo>
                    <a:pt x="264160" y="0"/>
                  </a:lnTo>
                  <a:lnTo>
                    <a:pt x="22288" y="0"/>
                  </a:lnTo>
                  <a:lnTo>
                    <a:pt x="12534" y="5041"/>
                  </a:lnTo>
                  <a:lnTo>
                    <a:pt x="9740" y="6489"/>
                  </a:lnTo>
                  <a:lnTo>
                    <a:pt x="0" y="11531"/>
                  </a:lnTo>
                  <a:lnTo>
                    <a:pt x="286435" y="11531"/>
                  </a:lnTo>
                  <a:close/>
                </a:path>
              </a:pathLst>
            </a:custGeom>
            <a:solidFill>
              <a:srgbClr val="E1E1E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7" name="object 60">
              <a:extLst>
                <a:ext uri="{FF2B5EF4-FFF2-40B4-BE49-F238E27FC236}">
                  <a16:creationId xmlns:a16="http://schemas.microsoft.com/office/drawing/2014/main" id="{D7523468-5F97-4A9E-A56E-BACB98CE4136}"/>
                </a:ext>
              </a:extLst>
            </p:cNvPr>
            <p:cNvSpPr/>
            <p:nvPr/>
          </p:nvSpPr>
          <p:spPr>
            <a:xfrm>
              <a:off x="5520012" y="2321282"/>
              <a:ext cx="248920" cy="6985"/>
            </a:xfrm>
            <a:custGeom>
              <a:avLst/>
              <a:gdLst/>
              <a:ahLst/>
              <a:cxnLst/>
              <a:rect l="l" t="t" r="r" b="b"/>
              <a:pathLst>
                <a:path w="248920" h="6985">
                  <a:moveTo>
                    <a:pt x="236325" y="0"/>
                  </a:moveTo>
                  <a:lnTo>
                    <a:pt x="12517" y="0"/>
                  </a:lnTo>
                  <a:lnTo>
                    <a:pt x="0" y="6476"/>
                  </a:lnTo>
                  <a:lnTo>
                    <a:pt x="248842" y="6476"/>
                  </a:lnTo>
                  <a:lnTo>
                    <a:pt x="236325" y="0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8" name="object 61">
              <a:extLst>
                <a:ext uri="{FF2B5EF4-FFF2-40B4-BE49-F238E27FC236}">
                  <a16:creationId xmlns:a16="http://schemas.microsoft.com/office/drawing/2014/main" id="{BD842B1D-182A-4D4C-986E-2783F6DD8D9A}"/>
                </a:ext>
              </a:extLst>
            </p:cNvPr>
            <p:cNvSpPr/>
            <p:nvPr/>
          </p:nvSpPr>
          <p:spPr>
            <a:xfrm>
              <a:off x="5529034" y="2311566"/>
              <a:ext cx="231140" cy="12065"/>
            </a:xfrm>
            <a:custGeom>
              <a:avLst/>
              <a:gdLst/>
              <a:ahLst/>
              <a:cxnLst/>
              <a:rect l="l" t="t" r="r" b="b"/>
              <a:pathLst>
                <a:path w="231139" h="12064">
                  <a:moveTo>
                    <a:pt x="230784" y="11518"/>
                  </a:moveTo>
                  <a:lnTo>
                    <a:pt x="221018" y="6477"/>
                  </a:lnTo>
                  <a:lnTo>
                    <a:pt x="218592" y="5219"/>
                  </a:lnTo>
                  <a:lnTo>
                    <a:pt x="216687" y="4673"/>
                  </a:lnTo>
                  <a:lnTo>
                    <a:pt x="200164" y="0"/>
                  </a:lnTo>
                  <a:lnTo>
                    <a:pt x="30632" y="0"/>
                  </a:lnTo>
                  <a:lnTo>
                    <a:pt x="14109" y="4673"/>
                  </a:lnTo>
                  <a:lnTo>
                    <a:pt x="12192" y="5219"/>
                  </a:lnTo>
                  <a:lnTo>
                    <a:pt x="9753" y="6477"/>
                  </a:lnTo>
                  <a:lnTo>
                    <a:pt x="0" y="11518"/>
                  </a:lnTo>
                  <a:lnTo>
                    <a:pt x="230784" y="11518"/>
                  </a:lnTo>
                  <a:close/>
                </a:path>
              </a:pathLst>
            </a:custGeom>
            <a:solidFill>
              <a:srgbClr val="DFDFD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9" name="object 62">
              <a:extLst>
                <a:ext uri="{FF2B5EF4-FFF2-40B4-BE49-F238E27FC236}">
                  <a16:creationId xmlns:a16="http://schemas.microsoft.com/office/drawing/2014/main" id="{CC142B65-2FA3-4C65-828A-11187B6DA678}"/>
                </a:ext>
              </a:extLst>
            </p:cNvPr>
            <p:cNvSpPr/>
            <p:nvPr/>
          </p:nvSpPr>
          <p:spPr>
            <a:xfrm>
              <a:off x="5553329" y="2301419"/>
              <a:ext cx="182245" cy="12065"/>
            </a:xfrm>
            <a:custGeom>
              <a:avLst/>
              <a:gdLst/>
              <a:ahLst/>
              <a:cxnLst/>
              <a:rect l="l" t="t" r="r" b="b"/>
              <a:pathLst>
                <a:path w="182245" h="12064">
                  <a:moveTo>
                    <a:pt x="182194" y="11938"/>
                  </a:moveTo>
                  <a:lnTo>
                    <a:pt x="159283" y="5461"/>
                  </a:lnTo>
                  <a:lnTo>
                    <a:pt x="155689" y="5461"/>
                  </a:lnTo>
                  <a:lnTo>
                    <a:pt x="155689" y="1270"/>
                  </a:lnTo>
                  <a:lnTo>
                    <a:pt x="135267" y="1270"/>
                  </a:lnTo>
                  <a:lnTo>
                    <a:pt x="135267" y="0"/>
                  </a:lnTo>
                  <a:lnTo>
                    <a:pt x="46939" y="0"/>
                  </a:lnTo>
                  <a:lnTo>
                    <a:pt x="46939" y="1270"/>
                  </a:lnTo>
                  <a:lnTo>
                    <a:pt x="26504" y="1270"/>
                  </a:lnTo>
                  <a:lnTo>
                    <a:pt x="26504" y="5461"/>
                  </a:lnTo>
                  <a:lnTo>
                    <a:pt x="22910" y="5461"/>
                  </a:lnTo>
                  <a:lnTo>
                    <a:pt x="0" y="11938"/>
                  </a:lnTo>
                  <a:lnTo>
                    <a:pt x="182194" y="11938"/>
                  </a:lnTo>
                  <a:close/>
                </a:path>
              </a:pathLst>
            </a:custGeom>
            <a:solidFill>
              <a:srgbClr val="DEDE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0" name="object 63">
              <a:extLst>
                <a:ext uri="{FF2B5EF4-FFF2-40B4-BE49-F238E27FC236}">
                  <a16:creationId xmlns:a16="http://schemas.microsoft.com/office/drawing/2014/main" id="{FD60645E-98A9-40C5-B468-E86977AFEB0A}"/>
                </a:ext>
              </a:extLst>
            </p:cNvPr>
            <p:cNvSpPr/>
            <p:nvPr/>
          </p:nvSpPr>
          <p:spPr>
            <a:xfrm>
              <a:off x="5587708" y="2298079"/>
              <a:ext cx="113664" cy="5715"/>
            </a:xfrm>
            <a:custGeom>
              <a:avLst/>
              <a:gdLst/>
              <a:ahLst/>
              <a:cxnLst/>
              <a:rect l="l" t="t" r="r" b="b"/>
              <a:pathLst>
                <a:path w="113664" h="5714">
                  <a:moveTo>
                    <a:pt x="113449" y="5562"/>
                  </a:moveTo>
                  <a:lnTo>
                    <a:pt x="111074" y="4902"/>
                  </a:lnTo>
                  <a:lnTo>
                    <a:pt x="66433" y="876"/>
                  </a:lnTo>
                  <a:lnTo>
                    <a:pt x="56730" y="0"/>
                  </a:lnTo>
                  <a:lnTo>
                    <a:pt x="47002" y="876"/>
                  </a:lnTo>
                  <a:lnTo>
                    <a:pt x="2362" y="4902"/>
                  </a:lnTo>
                  <a:lnTo>
                    <a:pt x="0" y="5562"/>
                  </a:lnTo>
                  <a:lnTo>
                    <a:pt x="113449" y="5562"/>
                  </a:lnTo>
                  <a:close/>
                </a:path>
              </a:pathLst>
            </a:custGeom>
            <a:solidFill>
              <a:srgbClr val="DDDD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1" name="object 64">
              <a:extLst>
                <a:ext uri="{FF2B5EF4-FFF2-40B4-BE49-F238E27FC236}">
                  <a16:creationId xmlns:a16="http://schemas.microsoft.com/office/drawing/2014/main" id="{19B5A9EF-2A8D-401C-A579-80AA2694952A}"/>
                </a:ext>
              </a:extLst>
            </p:cNvPr>
            <p:cNvSpPr/>
            <p:nvPr/>
          </p:nvSpPr>
          <p:spPr>
            <a:xfrm>
              <a:off x="5439956" y="2298244"/>
              <a:ext cx="409575" cy="273685"/>
            </a:xfrm>
            <a:custGeom>
              <a:avLst/>
              <a:gdLst/>
              <a:ahLst/>
              <a:cxnLst/>
              <a:rect l="l" t="t" r="r" b="b"/>
              <a:pathLst>
                <a:path w="409575" h="273685">
                  <a:moveTo>
                    <a:pt x="408965" y="136791"/>
                  </a:moveTo>
                  <a:lnTo>
                    <a:pt x="381071" y="67731"/>
                  </a:lnTo>
                  <a:lnTo>
                    <a:pt x="349115" y="40049"/>
                  </a:lnTo>
                  <a:lnTo>
                    <a:pt x="307737" y="18666"/>
                  </a:lnTo>
                  <a:lnTo>
                    <a:pt x="258880" y="4883"/>
                  </a:lnTo>
                  <a:lnTo>
                    <a:pt x="204482" y="0"/>
                  </a:lnTo>
                  <a:lnTo>
                    <a:pt x="150084" y="4883"/>
                  </a:lnTo>
                  <a:lnTo>
                    <a:pt x="101227" y="18666"/>
                  </a:lnTo>
                  <a:lnTo>
                    <a:pt x="59850" y="40049"/>
                  </a:lnTo>
                  <a:lnTo>
                    <a:pt x="27893" y="67731"/>
                  </a:lnTo>
                  <a:lnTo>
                    <a:pt x="7296" y="100412"/>
                  </a:lnTo>
                  <a:lnTo>
                    <a:pt x="0" y="136791"/>
                  </a:lnTo>
                  <a:lnTo>
                    <a:pt x="7296" y="173176"/>
                  </a:lnTo>
                  <a:lnTo>
                    <a:pt x="27893" y="205860"/>
                  </a:lnTo>
                  <a:lnTo>
                    <a:pt x="59850" y="233545"/>
                  </a:lnTo>
                  <a:lnTo>
                    <a:pt x="101227" y="254928"/>
                  </a:lnTo>
                  <a:lnTo>
                    <a:pt x="150084" y="268712"/>
                  </a:lnTo>
                  <a:lnTo>
                    <a:pt x="204482" y="273596"/>
                  </a:lnTo>
                  <a:lnTo>
                    <a:pt x="258880" y="268712"/>
                  </a:lnTo>
                  <a:lnTo>
                    <a:pt x="307737" y="254928"/>
                  </a:lnTo>
                  <a:lnTo>
                    <a:pt x="349115" y="233545"/>
                  </a:lnTo>
                  <a:lnTo>
                    <a:pt x="381071" y="205860"/>
                  </a:lnTo>
                  <a:lnTo>
                    <a:pt x="401668" y="173176"/>
                  </a:lnTo>
                  <a:lnTo>
                    <a:pt x="408965" y="136791"/>
                  </a:lnTo>
                  <a:close/>
                </a:path>
              </a:pathLst>
            </a:custGeom>
            <a:ln w="415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02" name="object 65">
              <a:extLst>
                <a:ext uri="{FF2B5EF4-FFF2-40B4-BE49-F238E27FC236}">
                  <a16:creationId xmlns:a16="http://schemas.microsoft.com/office/drawing/2014/main" id="{E5C4A63A-15A6-4CEB-B33F-387C20167FD8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5439956" y="2338586"/>
              <a:ext cx="408965" cy="415718"/>
            </a:xfrm>
            <a:prstGeom prst="rect">
              <a:avLst/>
            </a:prstGeom>
          </p:spPr>
        </p:pic>
        <p:sp>
          <p:nvSpPr>
            <p:cNvPr id="1003" name="object 66">
              <a:extLst>
                <a:ext uri="{FF2B5EF4-FFF2-40B4-BE49-F238E27FC236}">
                  <a16:creationId xmlns:a16="http://schemas.microsoft.com/office/drawing/2014/main" id="{91C749F3-016C-4B93-A3AC-F673D34EA6FC}"/>
                </a:ext>
              </a:extLst>
            </p:cNvPr>
            <p:cNvSpPr/>
            <p:nvPr/>
          </p:nvSpPr>
          <p:spPr>
            <a:xfrm>
              <a:off x="5439956" y="2435036"/>
              <a:ext cx="409575" cy="319405"/>
            </a:xfrm>
            <a:custGeom>
              <a:avLst/>
              <a:gdLst/>
              <a:ahLst/>
              <a:cxnLst/>
              <a:rect l="l" t="t" r="r" b="b"/>
              <a:pathLst>
                <a:path w="409575" h="319405">
                  <a:moveTo>
                    <a:pt x="0" y="0"/>
                  </a:moveTo>
                  <a:lnTo>
                    <a:pt x="0" y="182524"/>
                  </a:lnTo>
                  <a:lnTo>
                    <a:pt x="7296" y="218909"/>
                  </a:lnTo>
                  <a:lnTo>
                    <a:pt x="27893" y="251593"/>
                  </a:lnTo>
                  <a:lnTo>
                    <a:pt x="59850" y="279277"/>
                  </a:lnTo>
                  <a:lnTo>
                    <a:pt x="101227" y="300661"/>
                  </a:lnTo>
                  <a:lnTo>
                    <a:pt x="150084" y="314445"/>
                  </a:lnTo>
                  <a:lnTo>
                    <a:pt x="204482" y="319328"/>
                  </a:lnTo>
                  <a:lnTo>
                    <a:pt x="258880" y="314445"/>
                  </a:lnTo>
                  <a:lnTo>
                    <a:pt x="307737" y="300661"/>
                  </a:lnTo>
                  <a:lnTo>
                    <a:pt x="349115" y="279277"/>
                  </a:lnTo>
                  <a:lnTo>
                    <a:pt x="381071" y="251593"/>
                  </a:lnTo>
                  <a:lnTo>
                    <a:pt x="401668" y="218909"/>
                  </a:lnTo>
                  <a:lnTo>
                    <a:pt x="408965" y="182524"/>
                  </a:lnTo>
                  <a:lnTo>
                    <a:pt x="408965" y="0"/>
                  </a:lnTo>
                  <a:lnTo>
                    <a:pt x="401668" y="36384"/>
                  </a:lnTo>
                  <a:lnTo>
                    <a:pt x="381071" y="69069"/>
                  </a:lnTo>
                  <a:lnTo>
                    <a:pt x="349115" y="96753"/>
                  </a:lnTo>
                  <a:lnTo>
                    <a:pt x="307737" y="118137"/>
                  </a:lnTo>
                  <a:lnTo>
                    <a:pt x="258880" y="131920"/>
                  </a:lnTo>
                  <a:lnTo>
                    <a:pt x="204482" y="136804"/>
                  </a:lnTo>
                  <a:lnTo>
                    <a:pt x="150084" y="131920"/>
                  </a:lnTo>
                  <a:lnTo>
                    <a:pt x="101227" y="118137"/>
                  </a:lnTo>
                  <a:lnTo>
                    <a:pt x="59850" y="96753"/>
                  </a:lnTo>
                  <a:lnTo>
                    <a:pt x="27893" y="69069"/>
                  </a:lnTo>
                  <a:lnTo>
                    <a:pt x="7296" y="36384"/>
                  </a:lnTo>
                  <a:lnTo>
                    <a:pt x="0" y="0"/>
                  </a:lnTo>
                  <a:close/>
                </a:path>
              </a:pathLst>
            </a:custGeom>
            <a:ln w="415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4" name="object 67">
              <a:extLst>
                <a:ext uri="{FF2B5EF4-FFF2-40B4-BE49-F238E27FC236}">
                  <a16:creationId xmlns:a16="http://schemas.microsoft.com/office/drawing/2014/main" id="{F0E27253-A1FC-4337-9C0D-4115A2CC0B6D}"/>
                </a:ext>
              </a:extLst>
            </p:cNvPr>
            <p:cNvSpPr/>
            <p:nvPr/>
          </p:nvSpPr>
          <p:spPr>
            <a:xfrm>
              <a:off x="5439956" y="2298244"/>
              <a:ext cx="409575" cy="456565"/>
            </a:xfrm>
            <a:custGeom>
              <a:avLst/>
              <a:gdLst/>
              <a:ahLst/>
              <a:cxnLst/>
              <a:rect l="l" t="t" r="r" b="b"/>
              <a:pathLst>
                <a:path w="409575" h="456564">
                  <a:moveTo>
                    <a:pt x="408965" y="136791"/>
                  </a:moveTo>
                  <a:lnTo>
                    <a:pt x="381071" y="67731"/>
                  </a:lnTo>
                  <a:lnTo>
                    <a:pt x="349115" y="40049"/>
                  </a:lnTo>
                  <a:lnTo>
                    <a:pt x="307737" y="18666"/>
                  </a:lnTo>
                  <a:lnTo>
                    <a:pt x="258880" y="4883"/>
                  </a:lnTo>
                  <a:lnTo>
                    <a:pt x="204482" y="0"/>
                  </a:lnTo>
                  <a:lnTo>
                    <a:pt x="150084" y="4883"/>
                  </a:lnTo>
                  <a:lnTo>
                    <a:pt x="101227" y="18666"/>
                  </a:lnTo>
                  <a:lnTo>
                    <a:pt x="59850" y="40049"/>
                  </a:lnTo>
                  <a:lnTo>
                    <a:pt x="27893" y="67731"/>
                  </a:lnTo>
                  <a:lnTo>
                    <a:pt x="7296" y="100412"/>
                  </a:lnTo>
                  <a:lnTo>
                    <a:pt x="0" y="136791"/>
                  </a:lnTo>
                  <a:lnTo>
                    <a:pt x="0" y="319316"/>
                  </a:lnTo>
                  <a:lnTo>
                    <a:pt x="7296" y="355700"/>
                  </a:lnTo>
                  <a:lnTo>
                    <a:pt x="27893" y="388385"/>
                  </a:lnTo>
                  <a:lnTo>
                    <a:pt x="59850" y="416069"/>
                  </a:lnTo>
                  <a:lnTo>
                    <a:pt x="101227" y="437453"/>
                  </a:lnTo>
                  <a:lnTo>
                    <a:pt x="150084" y="451237"/>
                  </a:lnTo>
                  <a:lnTo>
                    <a:pt x="204482" y="456120"/>
                  </a:lnTo>
                  <a:lnTo>
                    <a:pt x="258880" y="451237"/>
                  </a:lnTo>
                  <a:lnTo>
                    <a:pt x="307737" y="437453"/>
                  </a:lnTo>
                  <a:lnTo>
                    <a:pt x="349115" y="416069"/>
                  </a:lnTo>
                  <a:lnTo>
                    <a:pt x="381071" y="388385"/>
                  </a:lnTo>
                  <a:lnTo>
                    <a:pt x="401668" y="355700"/>
                  </a:lnTo>
                  <a:lnTo>
                    <a:pt x="408965" y="319316"/>
                  </a:lnTo>
                  <a:lnTo>
                    <a:pt x="408965" y="136791"/>
                  </a:lnTo>
                  <a:close/>
                </a:path>
              </a:pathLst>
            </a:custGeom>
            <a:ln w="865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5" name="object 68">
              <a:extLst>
                <a:ext uri="{FF2B5EF4-FFF2-40B4-BE49-F238E27FC236}">
                  <a16:creationId xmlns:a16="http://schemas.microsoft.com/office/drawing/2014/main" id="{664820CA-0176-4A7E-A8D1-9C671E115E9C}"/>
                </a:ext>
              </a:extLst>
            </p:cNvPr>
            <p:cNvSpPr/>
            <p:nvPr/>
          </p:nvSpPr>
          <p:spPr>
            <a:xfrm>
              <a:off x="5805360" y="2622602"/>
              <a:ext cx="951865" cy="728345"/>
            </a:xfrm>
            <a:custGeom>
              <a:avLst/>
              <a:gdLst/>
              <a:ahLst/>
              <a:cxnLst/>
              <a:rect l="l" t="t" r="r" b="b"/>
              <a:pathLst>
                <a:path w="951865" h="728345">
                  <a:moveTo>
                    <a:pt x="0" y="0"/>
                  </a:moveTo>
                  <a:lnTo>
                    <a:pt x="951839" y="727913"/>
                  </a:lnTo>
                </a:path>
              </a:pathLst>
            </a:custGeom>
            <a:ln w="2843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6" name="object 69">
              <a:extLst>
                <a:ext uri="{FF2B5EF4-FFF2-40B4-BE49-F238E27FC236}">
                  <a16:creationId xmlns:a16="http://schemas.microsoft.com/office/drawing/2014/main" id="{53B3D8F5-652B-4949-9769-C296AFED7AE3}"/>
                </a:ext>
              </a:extLst>
            </p:cNvPr>
            <p:cNvSpPr/>
            <p:nvPr/>
          </p:nvSpPr>
          <p:spPr>
            <a:xfrm>
              <a:off x="6706438" y="3288247"/>
              <a:ext cx="156845" cy="143510"/>
            </a:xfrm>
            <a:custGeom>
              <a:avLst/>
              <a:gdLst/>
              <a:ahLst/>
              <a:cxnLst/>
              <a:rect l="l" t="t" r="r" b="b"/>
              <a:pathLst>
                <a:path w="156845" h="143510">
                  <a:moveTo>
                    <a:pt x="86398" y="0"/>
                  </a:moveTo>
                  <a:lnTo>
                    <a:pt x="88557" y="91071"/>
                  </a:lnTo>
                  <a:lnTo>
                    <a:pt x="0" y="113029"/>
                  </a:lnTo>
                  <a:lnTo>
                    <a:pt x="156248" y="142913"/>
                  </a:lnTo>
                  <a:lnTo>
                    <a:pt x="8639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7" name="object 70">
              <a:extLst>
                <a:ext uri="{FF2B5EF4-FFF2-40B4-BE49-F238E27FC236}">
                  <a16:creationId xmlns:a16="http://schemas.microsoft.com/office/drawing/2014/main" id="{F3274E4E-994C-42EE-9291-DBCD97B52602}"/>
                </a:ext>
              </a:extLst>
            </p:cNvPr>
            <p:cNvSpPr/>
            <p:nvPr/>
          </p:nvSpPr>
          <p:spPr>
            <a:xfrm>
              <a:off x="5731560" y="2660766"/>
              <a:ext cx="542925" cy="883919"/>
            </a:xfrm>
            <a:custGeom>
              <a:avLst/>
              <a:gdLst/>
              <a:ahLst/>
              <a:cxnLst/>
              <a:rect l="l" t="t" r="r" b="b"/>
              <a:pathLst>
                <a:path w="542925" h="883920">
                  <a:moveTo>
                    <a:pt x="0" y="0"/>
                  </a:moveTo>
                  <a:lnTo>
                    <a:pt x="542518" y="883792"/>
                  </a:lnTo>
                </a:path>
              </a:pathLst>
            </a:custGeom>
            <a:ln w="2843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8" name="object 71">
              <a:extLst>
                <a:ext uri="{FF2B5EF4-FFF2-40B4-BE49-F238E27FC236}">
                  <a16:creationId xmlns:a16="http://schemas.microsoft.com/office/drawing/2014/main" id="{FCCFEF1C-B4B4-4AFD-8358-C8B8CBC34795}"/>
                </a:ext>
              </a:extLst>
            </p:cNvPr>
            <p:cNvSpPr/>
            <p:nvPr/>
          </p:nvSpPr>
          <p:spPr>
            <a:xfrm>
              <a:off x="6208560" y="3499207"/>
              <a:ext cx="135255" cy="158750"/>
            </a:xfrm>
            <a:custGeom>
              <a:avLst/>
              <a:gdLst/>
              <a:ahLst/>
              <a:cxnLst/>
              <a:rect l="l" t="t" r="r" b="b"/>
              <a:pathLst>
                <a:path w="135254" h="158750">
                  <a:moveTo>
                    <a:pt x="121323" y="0"/>
                  </a:moveTo>
                  <a:lnTo>
                    <a:pt x="90360" y="85674"/>
                  </a:lnTo>
                  <a:lnTo>
                    <a:pt x="0" y="74510"/>
                  </a:lnTo>
                  <a:lnTo>
                    <a:pt x="135000" y="158394"/>
                  </a:lnTo>
                  <a:lnTo>
                    <a:pt x="1213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9" name="object 72">
              <a:extLst>
                <a:ext uri="{FF2B5EF4-FFF2-40B4-BE49-F238E27FC236}">
                  <a16:creationId xmlns:a16="http://schemas.microsoft.com/office/drawing/2014/main" id="{5FD6E8DD-7C75-4ECD-90A7-1B663AA8171A}"/>
                </a:ext>
              </a:extLst>
            </p:cNvPr>
            <p:cNvSpPr/>
            <p:nvPr/>
          </p:nvSpPr>
          <p:spPr>
            <a:xfrm>
              <a:off x="5650560" y="2683435"/>
              <a:ext cx="6350" cy="841375"/>
            </a:xfrm>
            <a:custGeom>
              <a:avLst/>
              <a:gdLst/>
              <a:ahLst/>
              <a:cxnLst/>
              <a:rect l="l" t="t" r="r" b="b"/>
              <a:pathLst>
                <a:path w="6350" h="841375">
                  <a:moveTo>
                    <a:pt x="0" y="0"/>
                  </a:moveTo>
                  <a:lnTo>
                    <a:pt x="6121" y="841324"/>
                  </a:lnTo>
                </a:path>
              </a:pathLst>
            </a:custGeom>
            <a:ln w="2843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0" name="object 73">
              <a:extLst>
                <a:ext uri="{FF2B5EF4-FFF2-40B4-BE49-F238E27FC236}">
                  <a16:creationId xmlns:a16="http://schemas.microsoft.com/office/drawing/2014/main" id="{A4EE47EE-C8B7-4EFB-BD23-B24ED6E5EE91}"/>
                </a:ext>
              </a:extLst>
            </p:cNvPr>
            <p:cNvSpPr/>
            <p:nvPr/>
          </p:nvSpPr>
          <p:spPr>
            <a:xfrm>
              <a:off x="5585764" y="3515044"/>
              <a:ext cx="142240" cy="142875"/>
            </a:xfrm>
            <a:custGeom>
              <a:avLst/>
              <a:gdLst/>
              <a:ahLst/>
              <a:cxnLst/>
              <a:rect l="l" t="t" r="r" b="b"/>
              <a:pathLst>
                <a:path w="142239" h="142875">
                  <a:moveTo>
                    <a:pt x="142189" y="0"/>
                  </a:moveTo>
                  <a:lnTo>
                    <a:pt x="71272" y="57238"/>
                  </a:lnTo>
                  <a:lnTo>
                    <a:pt x="0" y="711"/>
                  </a:lnTo>
                  <a:lnTo>
                    <a:pt x="71996" y="142557"/>
                  </a:lnTo>
                  <a:lnTo>
                    <a:pt x="14218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1" name="object 74">
              <a:extLst>
                <a:ext uri="{FF2B5EF4-FFF2-40B4-BE49-F238E27FC236}">
                  <a16:creationId xmlns:a16="http://schemas.microsoft.com/office/drawing/2014/main" id="{9A951318-8EDE-4722-9FBC-A2AE9B6DBE2F}"/>
                </a:ext>
              </a:extLst>
            </p:cNvPr>
            <p:cNvSpPr/>
            <p:nvPr/>
          </p:nvSpPr>
          <p:spPr>
            <a:xfrm>
              <a:off x="5022354" y="2683435"/>
              <a:ext cx="561975" cy="851535"/>
            </a:xfrm>
            <a:custGeom>
              <a:avLst/>
              <a:gdLst/>
              <a:ahLst/>
              <a:cxnLst/>
              <a:rect l="l" t="t" r="r" b="b"/>
              <a:pathLst>
                <a:path w="561975" h="851535">
                  <a:moveTo>
                    <a:pt x="561606" y="0"/>
                  </a:moveTo>
                  <a:lnTo>
                    <a:pt x="0" y="851052"/>
                  </a:lnTo>
                </a:path>
              </a:pathLst>
            </a:custGeom>
            <a:ln w="2843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2" name="object 75">
              <a:extLst>
                <a:ext uri="{FF2B5EF4-FFF2-40B4-BE49-F238E27FC236}">
                  <a16:creationId xmlns:a16="http://schemas.microsoft.com/office/drawing/2014/main" id="{65818952-A79F-4983-B2FE-5FB46C3DE1AD}"/>
                </a:ext>
              </a:extLst>
            </p:cNvPr>
            <p:cNvSpPr/>
            <p:nvPr/>
          </p:nvSpPr>
          <p:spPr>
            <a:xfrm>
              <a:off x="4949278" y="3487675"/>
              <a:ext cx="137795" cy="158115"/>
            </a:xfrm>
            <a:custGeom>
              <a:avLst/>
              <a:gdLst/>
              <a:ahLst/>
              <a:cxnLst/>
              <a:rect l="l" t="t" r="r" b="b"/>
              <a:pathLst>
                <a:path w="137795" h="158114">
                  <a:moveTo>
                    <a:pt x="19075" y="0"/>
                  </a:moveTo>
                  <a:lnTo>
                    <a:pt x="0" y="157683"/>
                  </a:lnTo>
                  <a:lnTo>
                    <a:pt x="137515" y="78130"/>
                  </a:lnTo>
                  <a:lnTo>
                    <a:pt x="47155" y="86410"/>
                  </a:lnTo>
                  <a:lnTo>
                    <a:pt x="190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3" name="object 76">
              <a:extLst>
                <a:ext uri="{FF2B5EF4-FFF2-40B4-BE49-F238E27FC236}">
                  <a16:creationId xmlns:a16="http://schemas.microsoft.com/office/drawing/2014/main" id="{20805CFF-474C-48AE-A119-48B7A881C6F8}"/>
                </a:ext>
              </a:extLst>
            </p:cNvPr>
            <p:cNvSpPr/>
            <p:nvPr/>
          </p:nvSpPr>
          <p:spPr>
            <a:xfrm>
              <a:off x="2571483" y="2514601"/>
              <a:ext cx="743585" cy="635"/>
            </a:xfrm>
            <a:custGeom>
              <a:avLst/>
              <a:gdLst/>
              <a:ahLst/>
              <a:cxnLst/>
              <a:rect l="l" t="t" r="r" b="b"/>
              <a:pathLst>
                <a:path w="743585" h="635">
                  <a:moveTo>
                    <a:pt x="0" y="0"/>
                  </a:moveTo>
                  <a:lnTo>
                    <a:pt x="743038" y="355"/>
                  </a:lnTo>
                </a:path>
              </a:pathLst>
            </a:custGeom>
            <a:ln w="2843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14" name="object 77">
            <a:extLst>
              <a:ext uri="{FF2B5EF4-FFF2-40B4-BE49-F238E27FC236}">
                <a16:creationId xmlns:a16="http://schemas.microsoft.com/office/drawing/2014/main" id="{7E717C79-615D-4688-BE31-26813A103F67}"/>
              </a:ext>
            </a:extLst>
          </p:cNvPr>
          <p:cNvSpPr txBox="1"/>
          <p:nvPr/>
        </p:nvSpPr>
        <p:spPr>
          <a:xfrm>
            <a:off x="6516239" y="2275516"/>
            <a:ext cx="97853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8450" marR="5080" indent="-286385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latin typeface="Arial MT"/>
                <a:cs typeface="Arial MT"/>
              </a:rPr>
              <a:t>Intrusion</a:t>
            </a:r>
            <a:r>
              <a:rPr sz="900" spc="-40" dirty="0">
                <a:latin typeface="Arial MT"/>
                <a:cs typeface="Arial MT"/>
              </a:rPr>
              <a:t> </a:t>
            </a:r>
            <a:r>
              <a:rPr sz="900" spc="-10" dirty="0">
                <a:latin typeface="Arial MT"/>
                <a:cs typeface="Arial MT"/>
              </a:rPr>
              <a:t>Detection System</a:t>
            </a:r>
            <a:endParaRPr sz="900">
              <a:latin typeface="Arial MT"/>
              <a:cs typeface="Arial MT"/>
            </a:endParaRPr>
          </a:p>
        </p:txBody>
      </p:sp>
      <p:sp>
        <p:nvSpPr>
          <p:cNvPr id="1015" name="object 78">
            <a:extLst>
              <a:ext uri="{FF2B5EF4-FFF2-40B4-BE49-F238E27FC236}">
                <a16:creationId xmlns:a16="http://schemas.microsoft.com/office/drawing/2014/main" id="{4977563F-9AF3-4F17-98CC-7345ABC54D37}"/>
              </a:ext>
            </a:extLst>
          </p:cNvPr>
          <p:cNvSpPr txBox="1"/>
          <p:nvPr/>
        </p:nvSpPr>
        <p:spPr>
          <a:xfrm>
            <a:off x="3253926" y="3361633"/>
            <a:ext cx="743585" cy="163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latin typeface="Arial MT"/>
                <a:cs typeface="Arial MT"/>
              </a:rPr>
              <a:t>Border</a:t>
            </a:r>
            <a:r>
              <a:rPr sz="900" spc="-25" dirty="0">
                <a:latin typeface="Arial MT"/>
                <a:cs typeface="Arial MT"/>
              </a:rPr>
              <a:t> </a:t>
            </a:r>
            <a:r>
              <a:rPr sz="900" spc="-10" dirty="0">
                <a:latin typeface="Arial MT"/>
                <a:cs typeface="Arial MT"/>
              </a:rPr>
              <a:t>Router</a:t>
            </a:r>
            <a:endParaRPr sz="900">
              <a:latin typeface="Arial MT"/>
              <a:cs typeface="Arial MT"/>
            </a:endParaRPr>
          </a:p>
        </p:txBody>
      </p:sp>
      <p:sp>
        <p:nvSpPr>
          <p:cNvPr id="1016" name="object 79">
            <a:extLst>
              <a:ext uri="{FF2B5EF4-FFF2-40B4-BE49-F238E27FC236}">
                <a16:creationId xmlns:a16="http://schemas.microsoft.com/office/drawing/2014/main" id="{40089B0D-59E4-4269-943C-1628D30580AF}"/>
              </a:ext>
            </a:extLst>
          </p:cNvPr>
          <p:cNvSpPr txBox="1"/>
          <p:nvPr/>
        </p:nvSpPr>
        <p:spPr>
          <a:xfrm>
            <a:off x="5337958" y="3347955"/>
            <a:ext cx="648335" cy="163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latin typeface="Arial MT"/>
                <a:cs typeface="Arial MT"/>
              </a:rPr>
              <a:t>Core</a:t>
            </a:r>
            <a:r>
              <a:rPr sz="900" spc="-20" dirty="0">
                <a:latin typeface="Arial MT"/>
                <a:cs typeface="Arial MT"/>
              </a:rPr>
              <a:t> </a:t>
            </a:r>
            <a:r>
              <a:rPr sz="900" spc="-10" dirty="0">
                <a:latin typeface="Arial MT"/>
                <a:cs typeface="Arial MT"/>
              </a:rPr>
              <a:t>Router</a:t>
            </a:r>
            <a:endParaRPr sz="900">
              <a:latin typeface="Arial MT"/>
              <a:cs typeface="Arial MT"/>
            </a:endParaRPr>
          </a:p>
        </p:txBody>
      </p:sp>
      <p:sp>
        <p:nvSpPr>
          <p:cNvPr id="1017" name="object 80">
            <a:extLst>
              <a:ext uri="{FF2B5EF4-FFF2-40B4-BE49-F238E27FC236}">
                <a16:creationId xmlns:a16="http://schemas.microsoft.com/office/drawing/2014/main" id="{651D5290-6754-4F21-821A-8B937D445D3E}"/>
              </a:ext>
            </a:extLst>
          </p:cNvPr>
          <p:cNvSpPr txBox="1"/>
          <p:nvPr/>
        </p:nvSpPr>
        <p:spPr>
          <a:xfrm>
            <a:off x="6796680" y="3361633"/>
            <a:ext cx="975360" cy="50545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050" dirty="0">
                <a:latin typeface="Arial MT"/>
                <a:cs typeface="Arial MT"/>
              </a:rPr>
              <a:t>All</a:t>
            </a:r>
            <a:r>
              <a:rPr sz="1050" spc="-40" dirty="0">
                <a:latin typeface="Arial MT"/>
                <a:cs typeface="Arial MT"/>
              </a:rPr>
              <a:t> </a:t>
            </a:r>
            <a:r>
              <a:rPr sz="1050" spc="-10" dirty="0">
                <a:latin typeface="Arial MT"/>
                <a:cs typeface="Arial MT"/>
              </a:rPr>
              <a:t>router interfaces </a:t>
            </a:r>
            <a:r>
              <a:rPr sz="1050" dirty="0">
                <a:latin typeface="Arial MT"/>
                <a:cs typeface="Arial MT"/>
              </a:rPr>
              <a:t>on</a:t>
            </a:r>
            <a:r>
              <a:rPr sz="1050" spc="-5" dirty="0">
                <a:latin typeface="Arial MT"/>
                <a:cs typeface="Arial MT"/>
              </a:rPr>
              <a:t> </a:t>
            </a:r>
            <a:r>
              <a:rPr sz="1050" spc="-50" dirty="0">
                <a:latin typeface="Arial MT"/>
                <a:cs typeface="Arial MT"/>
              </a:rPr>
              <a:t>a </a:t>
            </a:r>
            <a:r>
              <a:rPr sz="1050" spc="-10" dirty="0">
                <a:latin typeface="Arial MT"/>
                <a:cs typeface="Arial MT"/>
              </a:rPr>
              <a:t>separate subnet</a:t>
            </a:r>
            <a:endParaRPr sz="1050">
              <a:latin typeface="Arial MT"/>
              <a:cs typeface="Arial MT"/>
            </a:endParaRPr>
          </a:p>
        </p:txBody>
      </p:sp>
      <p:grpSp>
        <p:nvGrpSpPr>
          <p:cNvPr id="1018" name="object 81">
            <a:extLst>
              <a:ext uri="{FF2B5EF4-FFF2-40B4-BE49-F238E27FC236}">
                <a16:creationId xmlns:a16="http://schemas.microsoft.com/office/drawing/2014/main" id="{E77CE110-DADC-4596-8B12-0B3A94101FF5}"/>
              </a:ext>
            </a:extLst>
          </p:cNvPr>
          <p:cNvGrpSpPr/>
          <p:nvPr/>
        </p:nvGrpSpPr>
        <p:grpSpPr>
          <a:xfrm>
            <a:off x="3119027" y="3781774"/>
            <a:ext cx="3662679" cy="1319530"/>
            <a:chOff x="3028683" y="2509839"/>
            <a:chExt cx="3662679" cy="1319530"/>
          </a:xfrm>
        </p:grpSpPr>
        <p:sp>
          <p:nvSpPr>
            <p:cNvPr id="1019" name="object 82">
              <a:extLst>
                <a:ext uri="{FF2B5EF4-FFF2-40B4-BE49-F238E27FC236}">
                  <a16:creationId xmlns:a16="http://schemas.microsoft.com/office/drawing/2014/main" id="{9D3CBF76-B361-4C84-97D8-991A948B2BF3}"/>
                </a:ext>
              </a:extLst>
            </p:cNvPr>
            <p:cNvSpPr/>
            <p:nvPr/>
          </p:nvSpPr>
          <p:spPr>
            <a:xfrm>
              <a:off x="6292443" y="2514601"/>
              <a:ext cx="394335" cy="299720"/>
            </a:xfrm>
            <a:custGeom>
              <a:avLst/>
              <a:gdLst/>
              <a:ahLst/>
              <a:cxnLst/>
              <a:rect l="l" t="t" r="r" b="b"/>
              <a:pathLst>
                <a:path w="394334" h="299719">
                  <a:moveTo>
                    <a:pt x="393839" y="0"/>
                  </a:moveTo>
                  <a:lnTo>
                    <a:pt x="0" y="299516"/>
                  </a:lnTo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0" name="object 83">
              <a:extLst>
                <a:ext uri="{FF2B5EF4-FFF2-40B4-BE49-F238E27FC236}">
                  <a16:creationId xmlns:a16="http://schemas.microsoft.com/office/drawing/2014/main" id="{6CFC98B6-5211-4404-84C4-88379C2CBB86}"/>
                </a:ext>
              </a:extLst>
            </p:cNvPr>
            <p:cNvSpPr/>
            <p:nvPr/>
          </p:nvSpPr>
          <p:spPr>
            <a:xfrm>
              <a:off x="6236284" y="2780997"/>
              <a:ext cx="83185" cy="76200"/>
            </a:xfrm>
            <a:custGeom>
              <a:avLst/>
              <a:gdLst/>
              <a:ahLst/>
              <a:cxnLst/>
              <a:rect l="l" t="t" r="r" b="b"/>
              <a:pathLst>
                <a:path w="83185" h="76200">
                  <a:moveTo>
                    <a:pt x="37439" y="0"/>
                  </a:moveTo>
                  <a:lnTo>
                    <a:pt x="0" y="75958"/>
                  </a:lnTo>
                  <a:lnTo>
                    <a:pt x="83159" y="60121"/>
                  </a:lnTo>
                  <a:lnTo>
                    <a:pt x="3743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21" name="object 84">
              <a:extLst>
                <a:ext uri="{FF2B5EF4-FFF2-40B4-BE49-F238E27FC236}">
                  <a16:creationId xmlns:a16="http://schemas.microsoft.com/office/drawing/2014/main" id="{4FE1F8AC-2B6A-41AF-8929-5F53C7508392}"/>
                </a:ext>
              </a:extLst>
            </p:cNvPr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028683" y="3094308"/>
              <a:ext cx="1227135" cy="734654"/>
            </a:xfrm>
            <a:prstGeom prst="rect">
              <a:avLst/>
            </a:prstGeom>
          </p:spPr>
        </p:pic>
      </p:grpSp>
      <p:sp>
        <p:nvSpPr>
          <p:cNvPr id="1022" name="object 85">
            <a:extLst>
              <a:ext uri="{FF2B5EF4-FFF2-40B4-BE49-F238E27FC236}">
                <a16:creationId xmlns:a16="http://schemas.microsoft.com/office/drawing/2014/main" id="{98F4BFA6-F3D8-4316-87A7-5085CFB9086D}"/>
              </a:ext>
            </a:extLst>
          </p:cNvPr>
          <p:cNvSpPr txBox="1"/>
          <p:nvPr/>
        </p:nvSpPr>
        <p:spPr>
          <a:xfrm>
            <a:off x="2682248" y="4790484"/>
            <a:ext cx="673100" cy="50545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050" spc="-10" dirty="0">
                <a:latin typeface="Arial MT"/>
                <a:cs typeface="Arial MT"/>
              </a:rPr>
              <a:t>Central Servers </a:t>
            </a:r>
            <a:r>
              <a:rPr sz="1050" spc="-25" dirty="0">
                <a:latin typeface="Arial MT"/>
                <a:cs typeface="Arial MT"/>
              </a:rPr>
              <a:t>for </a:t>
            </a:r>
            <a:r>
              <a:rPr sz="1050" spc="-10" dirty="0">
                <a:latin typeface="Arial MT"/>
                <a:cs typeface="Arial MT"/>
              </a:rPr>
              <a:t>campus</a:t>
            </a:r>
            <a:endParaRPr sz="1050">
              <a:latin typeface="Arial MT"/>
              <a:cs typeface="Arial MT"/>
            </a:endParaRPr>
          </a:p>
        </p:txBody>
      </p:sp>
      <p:grpSp>
        <p:nvGrpSpPr>
          <p:cNvPr id="1023" name="object 86">
            <a:extLst>
              <a:ext uri="{FF2B5EF4-FFF2-40B4-BE49-F238E27FC236}">
                <a16:creationId xmlns:a16="http://schemas.microsoft.com/office/drawing/2014/main" id="{F060EF24-058E-4A29-8D92-56B8E4ECF6F7}"/>
              </a:ext>
            </a:extLst>
          </p:cNvPr>
          <p:cNvGrpSpPr/>
          <p:nvPr/>
        </p:nvGrpSpPr>
        <p:grpSpPr>
          <a:xfrm>
            <a:off x="4784390" y="4651254"/>
            <a:ext cx="2539365" cy="727710"/>
            <a:chOff x="4694046" y="3379319"/>
            <a:chExt cx="2539365" cy="727710"/>
          </a:xfrm>
        </p:grpSpPr>
        <p:pic>
          <p:nvPicPr>
            <p:cNvPr id="1024" name="object 87">
              <a:extLst>
                <a:ext uri="{FF2B5EF4-FFF2-40B4-BE49-F238E27FC236}">
                  <a16:creationId xmlns:a16="http://schemas.microsoft.com/office/drawing/2014/main" id="{92D6A709-2065-42E9-880C-3820FC8F50B5}"/>
                </a:ext>
              </a:extLst>
            </p:cNvPr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4915471" y="3737218"/>
              <a:ext cx="203365" cy="363905"/>
            </a:xfrm>
            <a:prstGeom prst="rect">
              <a:avLst/>
            </a:prstGeom>
          </p:spPr>
        </p:pic>
        <p:sp>
          <p:nvSpPr>
            <p:cNvPr id="1025" name="object 88">
              <a:extLst>
                <a:ext uri="{FF2B5EF4-FFF2-40B4-BE49-F238E27FC236}">
                  <a16:creationId xmlns:a16="http://schemas.microsoft.com/office/drawing/2014/main" id="{C91373C5-5F1E-48FC-8C68-4B54C6271FDB}"/>
                </a:ext>
              </a:extLst>
            </p:cNvPr>
            <p:cNvSpPr/>
            <p:nvPr/>
          </p:nvSpPr>
          <p:spPr>
            <a:xfrm>
              <a:off x="4915445" y="3736799"/>
              <a:ext cx="154305" cy="364490"/>
            </a:xfrm>
            <a:custGeom>
              <a:avLst/>
              <a:gdLst/>
              <a:ahLst/>
              <a:cxnLst/>
              <a:rect l="l" t="t" r="r" b="b"/>
              <a:pathLst>
                <a:path w="154304" h="364489">
                  <a:moveTo>
                    <a:pt x="0" y="364324"/>
                  </a:moveTo>
                  <a:lnTo>
                    <a:pt x="152996" y="274320"/>
                  </a:lnTo>
                  <a:lnTo>
                    <a:pt x="154076" y="0"/>
                  </a:lnTo>
                  <a:lnTo>
                    <a:pt x="0" y="87477"/>
                  </a:lnTo>
                  <a:lnTo>
                    <a:pt x="0" y="364324"/>
                  </a:lnTo>
                  <a:close/>
                </a:path>
              </a:pathLst>
            </a:custGeom>
            <a:ln w="511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26" name="object 89">
              <a:extLst>
                <a:ext uri="{FF2B5EF4-FFF2-40B4-BE49-F238E27FC236}">
                  <a16:creationId xmlns:a16="http://schemas.microsoft.com/office/drawing/2014/main" id="{E1B9AF27-277B-4B4D-BCBB-256A820942C4}"/>
                </a:ext>
              </a:extLst>
            </p:cNvPr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699317" y="3702090"/>
              <a:ext cx="215582" cy="398538"/>
            </a:xfrm>
            <a:prstGeom prst="rect">
              <a:avLst/>
            </a:prstGeom>
          </p:spPr>
        </p:pic>
        <p:sp>
          <p:nvSpPr>
            <p:cNvPr id="1027" name="object 90">
              <a:extLst>
                <a:ext uri="{FF2B5EF4-FFF2-40B4-BE49-F238E27FC236}">
                  <a16:creationId xmlns:a16="http://schemas.microsoft.com/office/drawing/2014/main" id="{44F766C7-E6B9-4611-8F18-B63F3484CC87}"/>
                </a:ext>
              </a:extLst>
            </p:cNvPr>
            <p:cNvSpPr/>
            <p:nvPr/>
          </p:nvSpPr>
          <p:spPr>
            <a:xfrm>
              <a:off x="4699444" y="3701518"/>
              <a:ext cx="216535" cy="400050"/>
            </a:xfrm>
            <a:custGeom>
              <a:avLst/>
              <a:gdLst/>
              <a:ahLst/>
              <a:cxnLst/>
              <a:rect l="l" t="t" r="r" b="b"/>
              <a:pathLst>
                <a:path w="216535" h="400050">
                  <a:moveTo>
                    <a:pt x="0" y="276123"/>
                  </a:moveTo>
                  <a:lnTo>
                    <a:pt x="0" y="0"/>
                  </a:lnTo>
                  <a:lnTo>
                    <a:pt x="216001" y="122758"/>
                  </a:lnTo>
                  <a:lnTo>
                    <a:pt x="216001" y="399605"/>
                  </a:lnTo>
                  <a:lnTo>
                    <a:pt x="150469" y="361797"/>
                  </a:lnTo>
                  <a:lnTo>
                    <a:pt x="150469" y="354609"/>
                  </a:lnTo>
                  <a:lnTo>
                    <a:pt x="118071" y="336600"/>
                  </a:lnTo>
                  <a:lnTo>
                    <a:pt x="111950" y="340207"/>
                  </a:lnTo>
                  <a:lnTo>
                    <a:pt x="57594" y="309244"/>
                  </a:lnTo>
                  <a:lnTo>
                    <a:pt x="57594" y="302044"/>
                  </a:lnTo>
                  <a:lnTo>
                    <a:pt x="25552" y="283324"/>
                  </a:lnTo>
                  <a:lnTo>
                    <a:pt x="19075" y="287642"/>
                  </a:lnTo>
                  <a:lnTo>
                    <a:pt x="0" y="276123"/>
                  </a:lnTo>
                  <a:close/>
                </a:path>
              </a:pathLst>
            </a:custGeom>
            <a:ln w="51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8" name="object 91">
              <a:extLst>
                <a:ext uri="{FF2B5EF4-FFF2-40B4-BE49-F238E27FC236}">
                  <a16:creationId xmlns:a16="http://schemas.microsoft.com/office/drawing/2014/main" id="{8B706E33-6BF4-45FB-B189-676A55491C5D}"/>
                </a:ext>
              </a:extLst>
            </p:cNvPr>
            <p:cNvSpPr/>
            <p:nvPr/>
          </p:nvSpPr>
          <p:spPr>
            <a:xfrm>
              <a:off x="4698720" y="3612605"/>
              <a:ext cx="372110" cy="1270"/>
            </a:xfrm>
            <a:custGeom>
              <a:avLst/>
              <a:gdLst/>
              <a:ahLst/>
              <a:cxnLst/>
              <a:rect l="l" t="t" r="r" b="b"/>
              <a:pathLst>
                <a:path w="372110" h="1270">
                  <a:moveTo>
                    <a:pt x="371881" y="0"/>
                  </a:moveTo>
                  <a:lnTo>
                    <a:pt x="0" y="0"/>
                  </a:lnTo>
                  <a:lnTo>
                    <a:pt x="0" y="711"/>
                  </a:lnTo>
                  <a:lnTo>
                    <a:pt x="371881" y="711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9" name="object 92">
              <a:extLst>
                <a:ext uri="{FF2B5EF4-FFF2-40B4-BE49-F238E27FC236}">
                  <a16:creationId xmlns:a16="http://schemas.microsoft.com/office/drawing/2014/main" id="{EA2812BB-EE85-426A-937F-7D13E3CC7059}"/>
                </a:ext>
              </a:extLst>
            </p:cNvPr>
            <p:cNvSpPr/>
            <p:nvPr/>
          </p:nvSpPr>
          <p:spPr>
            <a:xfrm>
              <a:off x="4698720" y="3613317"/>
              <a:ext cx="372110" cy="10160"/>
            </a:xfrm>
            <a:custGeom>
              <a:avLst/>
              <a:gdLst/>
              <a:ahLst/>
              <a:cxnLst/>
              <a:rect l="l" t="t" r="r" b="b"/>
              <a:pathLst>
                <a:path w="372110" h="10160">
                  <a:moveTo>
                    <a:pt x="371881" y="0"/>
                  </a:moveTo>
                  <a:lnTo>
                    <a:pt x="0" y="0"/>
                  </a:lnTo>
                  <a:lnTo>
                    <a:pt x="0" y="9728"/>
                  </a:lnTo>
                  <a:lnTo>
                    <a:pt x="371881" y="9728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DCDC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0" name="object 93">
              <a:extLst>
                <a:ext uri="{FF2B5EF4-FFF2-40B4-BE49-F238E27FC236}">
                  <a16:creationId xmlns:a16="http://schemas.microsoft.com/office/drawing/2014/main" id="{10DC720A-4391-4A2E-851C-9BC8C2DC6434}"/>
                </a:ext>
              </a:extLst>
            </p:cNvPr>
            <p:cNvSpPr/>
            <p:nvPr/>
          </p:nvSpPr>
          <p:spPr>
            <a:xfrm>
              <a:off x="4698720" y="3623045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10" h="13335">
                  <a:moveTo>
                    <a:pt x="371881" y="0"/>
                  </a:moveTo>
                  <a:lnTo>
                    <a:pt x="0" y="0"/>
                  </a:lnTo>
                  <a:lnTo>
                    <a:pt x="0" y="12954"/>
                  </a:lnTo>
                  <a:lnTo>
                    <a:pt x="371881" y="12954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DEDE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1" name="object 94">
              <a:extLst>
                <a:ext uri="{FF2B5EF4-FFF2-40B4-BE49-F238E27FC236}">
                  <a16:creationId xmlns:a16="http://schemas.microsoft.com/office/drawing/2014/main" id="{BDC377DB-B09B-44D7-BFCA-9A7F63EB3B47}"/>
                </a:ext>
              </a:extLst>
            </p:cNvPr>
            <p:cNvSpPr/>
            <p:nvPr/>
          </p:nvSpPr>
          <p:spPr>
            <a:xfrm>
              <a:off x="4698720" y="3635999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10" h="13335">
                  <a:moveTo>
                    <a:pt x="371881" y="0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371881" y="13322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2" name="object 95">
              <a:extLst>
                <a:ext uri="{FF2B5EF4-FFF2-40B4-BE49-F238E27FC236}">
                  <a16:creationId xmlns:a16="http://schemas.microsoft.com/office/drawing/2014/main" id="{BFDD75B0-5275-47EB-9143-9821CEBE6496}"/>
                </a:ext>
              </a:extLst>
            </p:cNvPr>
            <p:cNvSpPr/>
            <p:nvPr/>
          </p:nvSpPr>
          <p:spPr>
            <a:xfrm>
              <a:off x="4698720" y="3649321"/>
              <a:ext cx="372110" cy="10160"/>
            </a:xfrm>
            <a:custGeom>
              <a:avLst/>
              <a:gdLst/>
              <a:ahLst/>
              <a:cxnLst/>
              <a:rect l="l" t="t" r="r" b="b"/>
              <a:pathLst>
                <a:path w="372110" h="10160">
                  <a:moveTo>
                    <a:pt x="371881" y="0"/>
                  </a:moveTo>
                  <a:lnTo>
                    <a:pt x="0" y="0"/>
                  </a:lnTo>
                  <a:lnTo>
                    <a:pt x="0" y="9715"/>
                  </a:lnTo>
                  <a:lnTo>
                    <a:pt x="371881" y="9715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2E2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3" name="object 96">
              <a:extLst>
                <a:ext uri="{FF2B5EF4-FFF2-40B4-BE49-F238E27FC236}">
                  <a16:creationId xmlns:a16="http://schemas.microsoft.com/office/drawing/2014/main" id="{A79ABB22-50C2-4C23-A841-8454F20CC11F}"/>
                </a:ext>
              </a:extLst>
            </p:cNvPr>
            <p:cNvSpPr/>
            <p:nvPr/>
          </p:nvSpPr>
          <p:spPr>
            <a:xfrm>
              <a:off x="4698720" y="3659037"/>
              <a:ext cx="372110" cy="10795"/>
            </a:xfrm>
            <a:custGeom>
              <a:avLst/>
              <a:gdLst/>
              <a:ahLst/>
              <a:cxnLst/>
              <a:rect l="l" t="t" r="r" b="b"/>
              <a:pathLst>
                <a:path w="372110" h="10795">
                  <a:moveTo>
                    <a:pt x="371881" y="0"/>
                  </a:moveTo>
                  <a:lnTo>
                    <a:pt x="0" y="0"/>
                  </a:lnTo>
                  <a:lnTo>
                    <a:pt x="0" y="10439"/>
                  </a:lnTo>
                  <a:lnTo>
                    <a:pt x="371881" y="10439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4E4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4" name="object 97">
              <a:extLst>
                <a:ext uri="{FF2B5EF4-FFF2-40B4-BE49-F238E27FC236}">
                  <a16:creationId xmlns:a16="http://schemas.microsoft.com/office/drawing/2014/main" id="{4323F79F-FC73-4420-8289-3CC61931987F}"/>
                </a:ext>
              </a:extLst>
            </p:cNvPr>
            <p:cNvSpPr/>
            <p:nvPr/>
          </p:nvSpPr>
          <p:spPr>
            <a:xfrm>
              <a:off x="4698720" y="3669476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10" h="13335">
                  <a:moveTo>
                    <a:pt x="371881" y="0"/>
                  </a:moveTo>
                  <a:lnTo>
                    <a:pt x="0" y="0"/>
                  </a:lnTo>
                  <a:lnTo>
                    <a:pt x="0" y="12966"/>
                  </a:lnTo>
                  <a:lnTo>
                    <a:pt x="371881" y="12966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6E6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5" name="object 98">
              <a:extLst>
                <a:ext uri="{FF2B5EF4-FFF2-40B4-BE49-F238E27FC236}">
                  <a16:creationId xmlns:a16="http://schemas.microsoft.com/office/drawing/2014/main" id="{50FE07EB-6AAD-4FBF-9BDC-9663E51005FD}"/>
                </a:ext>
              </a:extLst>
            </p:cNvPr>
            <p:cNvSpPr/>
            <p:nvPr/>
          </p:nvSpPr>
          <p:spPr>
            <a:xfrm>
              <a:off x="4698720" y="3682443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10" h="13335">
                  <a:moveTo>
                    <a:pt x="371881" y="0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371881" y="13322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8E8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6" name="object 99">
              <a:extLst>
                <a:ext uri="{FF2B5EF4-FFF2-40B4-BE49-F238E27FC236}">
                  <a16:creationId xmlns:a16="http://schemas.microsoft.com/office/drawing/2014/main" id="{31040694-9C64-4CA1-8FD3-63DF74E28B14}"/>
                </a:ext>
              </a:extLst>
            </p:cNvPr>
            <p:cNvSpPr/>
            <p:nvPr/>
          </p:nvSpPr>
          <p:spPr>
            <a:xfrm>
              <a:off x="4698720" y="3695765"/>
              <a:ext cx="372110" cy="13970"/>
            </a:xfrm>
            <a:custGeom>
              <a:avLst/>
              <a:gdLst/>
              <a:ahLst/>
              <a:cxnLst/>
              <a:rect l="l" t="t" r="r" b="b"/>
              <a:pathLst>
                <a:path w="372110" h="13970">
                  <a:moveTo>
                    <a:pt x="371881" y="0"/>
                  </a:moveTo>
                  <a:lnTo>
                    <a:pt x="0" y="0"/>
                  </a:lnTo>
                  <a:lnTo>
                    <a:pt x="0" y="13677"/>
                  </a:lnTo>
                  <a:lnTo>
                    <a:pt x="371881" y="13677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AEA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7" name="object 100">
              <a:extLst>
                <a:ext uri="{FF2B5EF4-FFF2-40B4-BE49-F238E27FC236}">
                  <a16:creationId xmlns:a16="http://schemas.microsoft.com/office/drawing/2014/main" id="{64DF2F5C-3EE5-44B7-BDD9-1960A6C82911}"/>
                </a:ext>
              </a:extLst>
            </p:cNvPr>
            <p:cNvSpPr/>
            <p:nvPr/>
          </p:nvSpPr>
          <p:spPr>
            <a:xfrm>
              <a:off x="4698720" y="3709443"/>
              <a:ext cx="372110" cy="12700"/>
            </a:xfrm>
            <a:custGeom>
              <a:avLst/>
              <a:gdLst/>
              <a:ahLst/>
              <a:cxnLst/>
              <a:rect l="l" t="t" r="r" b="b"/>
              <a:pathLst>
                <a:path w="372110" h="12700">
                  <a:moveTo>
                    <a:pt x="371881" y="0"/>
                  </a:moveTo>
                  <a:lnTo>
                    <a:pt x="0" y="0"/>
                  </a:lnTo>
                  <a:lnTo>
                    <a:pt x="0" y="12598"/>
                  </a:lnTo>
                  <a:lnTo>
                    <a:pt x="371881" y="12598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CEC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8" name="object 101">
              <a:extLst>
                <a:ext uri="{FF2B5EF4-FFF2-40B4-BE49-F238E27FC236}">
                  <a16:creationId xmlns:a16="http://schemas.microsoft.com/office/drawing/2014/main" id="{26413368-AB9D-4812-9DA7-E64CB8562FB6}"/>
                </a:ext>
              </a:extLst>
            </p:cNvPr>
            <p:cNvSpPr/>
            <p:nvPr/>
          </p:nvSpPr>
          <p:spPr>
            <a:xfrm>
              <a:off x="4698720" y="3722041"/>
              <a:ext cx="372110" cy="13970"/>
            </a:xfrm>
            <a:custGeom>
              <a:avLst/>
              <a:gdLst/>
              <a:ahLst/>
              <a:cxnLst/>
              <a:rect l="l" t="t" r="r" b="b"/>
              <a:pathLst>
                <a:path w="372110" h="13970">
                  <a:moveTo>
                    <a:pt x="371881" y="0"/>
                  </a:moveTo>
                  <a:lnTo>
                    <a:pt x="0" y="0"/>
                  </a:lnTo>
                  <a:lnTo>
                    <a:pt x="0" y="13677"/>
                  </a:lnTo>
                  <a:lnTo>
                    <a:pt x="371881" y="13677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EEE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9" name="object 102">
              <a:extLst>
                <a:ext uri="{FF2B5EF4-FFF2-40B4-BE49-F238E27FC236}">
                  <a16:creationId xmlns:a16="http://schemas.microsoft.com/office/drawing/2014/main" id="{8E4ADA10-8EDB-4977-9EFA-707EC71A078B}"/>
                </a:ext>
              </a:extLst>
            </p:cNvPr>
            <p:cNvSpPr/>
            <p:nvPr/>
          </p:nvSpPr>
          <p:spPr>
            <a:xfrm>
              <a:off x="4698720" y="3735719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10" h="13335">
                  <a:moveTo>
                    <a:pt x="371881" y="0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371881" y="13322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0F0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0" name="object 103">
              <a:extLst>
                <a:ext uri="{FF2B5EF4-FFF2-40B4-BE49-F238E27FC236}">
                  <a16:creationId xmlns:a16="http://schemas.microsoft.com/office/drawing/2014/main" id="{FD2424A9-69CF-4E33-8D76-2CE37A80B3DE}"/>
                </a:ext>
              </a:extLst>
            </p:cNvPr>
            <p:cNvSpPr/>
            <p:nvPr/>
          </p:nvSpPr>
          <p:spPr>
            <a:xfrm>
              <a:off x="4698720" y="3749042"/>
              <a:ext cx="372110" cy="12065"/>
            </a:xfrm>
            <a:custGeom>
              <a:avLst/>
              <a:gdLst/>
              <a:ahLst/>
              <a:cxnLst/>
              <a:rect l="l" t="t" r="r" b="b"/>
              <a:pathLst>
                <a:path w="372110" h="12064">
                  <a:moveTo>
                    <a:pt x="371881" y="0"/>
                  </a:moveTo>
                  <a:lnTo>
                    <a:pt x="0" y="0"/>
                  </a:lnTo>
                  <a:lnTo>
                    <a:pt x="0" y="11874"/>
                  </a:lnTo>
                  <a:lnTo>
                    <a:pt x="371881" y="11874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2F2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1" name="object 104">
              <a:extLst>
                <a:ext uri="{FF2B5EF4-FFF2-40B4-BE49-F238E27FC236}">
                  <a16:creationId xmlns:a16="http://schemas.microsoft.com/office/drawing/2014/main" id="{16BCF46D-C6E1-4480-8468-B1FDF16DD1A0}"/>
                </a:ext>
              </a:extLst>
            </p:cNvPr>
            <p:cNvSpPr/>
            <p:nvPr/>
          </p:nvSpPr>
          <p:spPr>
            <a:xfrm>
              <a:off x="4698720" y="3760916"/>
              <a:ext cx="372110" cy="9525"/>
            </a:xfrm>
            <a:custGeom>
              <a:avLst/>
              <a:gdLst/>
              <a:ahLst/>
              <a:cxnLst/>
              <a:rect l="l" t="t" r="r" b="b"/>
              <a:pathLst>
                <a:path w="372110" h="9525">
                  <a:moveTo>
                    <a:pt x="371881" y="0"/>
                  </a:moveTo>
                  <a:lnTo>
                    <a:pt x="0" y="0"/>
                  </a:lnTo>
                  <a:lnTo>
                    <a:pt x="0" y="9359"/>
                  </a:lnTo>
                  <a:lnTo>
                    <a:pt x="371881" y="9359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4F4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2" name="object 105">
              <a:extLst>
                <a:ext uri="{FF2B5EF4-FFF2-40B4-BE49-F238E27FC236}">
                  <a16:creationId xmlns:a16="http://schemas.microsoft.com/office/drawing/2014/main" id="{D668CAFC-18BE-4931-AF37-143C9F402667}"/>
                </a:ext>
              </a:extLst>
            </p:cNvPr>
            <p:cNvSpPr/>
            <p:nvPr/>
          </p:nvSpPr>
          <p:spPr>
            <a:xfrm>
              <a:off x="4698720" y="3770276"/>
              <a:ext cx="372110" cy="12065"/>
            </a:xfrm>
            <a:custGeom>
              <a:avLst/>
              <a:gdLst/>
              <a:ahLst/>
              <a:cxnLst/>
              <a:rect l="l" t="t" r="r" b="b"/>
              <a:pathLst>
                <a:path w="372110" h="12064">
                  <a:moveTo>
                    <a:pt x="371881" y="0"/>
                  </a:moveTo>
                  <a:lnTo>
                    <a:pt x="0" y="0"/>
                  </a:lnTo>
                  <a:lnTo>
                    <a:pt x="0" y="11887"/>
                  </a:lnTo>
                  <a:lnTo>
                    <a:pt x="371881" y="11887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6F6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3" name="object 106">
              <a:extLst>
                <a:ext uri="{FF2B5EF4-FFF2-40B4-BE49-F238E27FC236}">
                  <a16:creationId xmlns:a16="http://schemas.microsoft.com/office/drawing/2014/main" id="{E84FD4C1-C9D3-43E2-A92C-9965755B5358}"/>
                </a:ext>
              </a:extLst>
            </p:cNvPr>
            <p:cNvSpPr/>
            <p:nvPr/>
          </p:nvSpPr>
          <p:spPr>
            <a:xfrm>
              <a:off x="4698720" y="3782163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10" h="13335">
                  <a:moveTo>
                    <a:pt x="371881" y="0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371881" y="13322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8F8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4" name="object 107">
              <a:extLst>
                <a:ext uri="{FF2B5EF4-FFF2-40B4-BE49-F238E27FC236}">
                  <a16:creationId xmlns:a16="http://schemas.microsoft.com/office/drawing/2014/main" id="{E488F560-3B01-4952-A183-5E505E961F05}"/>
                </a:ext>
              </a:extLst>
            </p:cNvPr>
            <p:cNvSpPr/>
            <p:nvPr/>
          </p:nvSpPr>
          <p:spPr>
            <a:xfrm>
              <a:off x="4698720" y="3795486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10" h="13335">
                  <a:moveTo>
                    <a:pt x="371881" y="0"/>
                  </a:moveTo>
                  <a:lnTo>
                    <a:pt x="0" y="0"/>
                  </a:lnTo>
                  <a:lnTo>
                    <a:pt x="0" y="12953"/>
                  </a:lnTo>
                  <a:lnTo>
                    <a:pt x="371881" y="12953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5" name="object 108">
              <a:extLst>
                <a:ext uri="{FF2B5EF4-FFF2-40B4-BE49-F238E27FC236}">
                  <a16:creationId xmlns:a16="http://schemas.microsoft.com/office/drawing/2014/main" id="{DEA63413-B4A6-4A30-B91A-B867681FD96E}"/>
                </a:ext>
              </a:extLst>
            </p:cNvPr>
            <p:cNvSpPr/>
            <p:nvPr/>
          </p:nvSpPr>
          <p:spPr>
            <a:xfrm>
              <a:off x="4698720" y="3808440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10" h="13335">
                  <a:moveTo>
                    <a:pt x="371881" y="0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371881" y="13322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CFCF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6" name="object 109">
              <a:extLst>
                <a:ext uri="{FF2B5EF4-FFF2-40B4-BE49-F238E27FC236}">
                  <a16:creationId xmlns:a16="http://schemas.microsoft.com/office/drawing/2014/main" id="{574B8DAF-2A06-4F8D-B11C-349F878975C3}"/>
                </a:ext>
              </a:extLst>
            </p:cNvPr>
            <p:cNvSpPr/>
            <p:nvPr/>
          </p:nvSpPr>
          <p:spPr>
            <a:xfrm>
              <a:off x="4698720" y="3821762"/>
              <a:ext cx="372110" cy="3810"/>
            </a:xfrm>
            <a:custGeom>
              <a:avLst/>
              <a:gdLst/>
              <a:ahLst/>
              <a:cxnLst/>
              <a:rect l="l" t="t" r="r" b="b"/>
              <a:pathLst>
                <a:path w="372110" h="3810">
                  <a:moveTo>
                    <a:pt x="371881" y="0"/>
                  </a:moveTo>
                  <a:lnTo>
                    <a:pt x="0" y="0"/>
                  </a:lnTo>
                  <a:lnTo>
                    <a:pt x="0" y="3594"/>
                  </a:lnTo>
                  <a:lnTo>
                    <a:pt x="371881" y="3594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7" name="object 110">
              <a:extLst>
                <a:ext uri="{FF2B5EF4-FFF2-40B4-BE49-F238E27FC236}">
                  <a16:creationId xmlns:a16="http://schemas.microsoft.com/office/drawing/2014/main" id="{54FD1D34-F022-49B8-B155-E115ED6CE2A9}"/>
                </a:ext>
              </a:extLst>
            </p:cNvPr>
            <p:cNvSpPr/>
            <p:nvPr/>
          </p:nvSpPr>
          <p:spPr>
            <a:xfrm>
              <a:off x="4699444" y="3613317"/>
              <a:ext cx="370205" cy="211454"/>
            </a:xfrm>
            <a:custGeom>
              <a:avLst/>
              <a:gdLst/>
              <a:ahLst/>
              <a:cxnLst/>
              <a:rect l="l" t="t" r="r" b="b"/>
              <a:pathLst>
                <a:path w="370204" h="211454">
                  <a:moveTo>
                    <a:pt x="0" y="88201"/>
                  </a:moveTo>
                  <a:lnTo>
                    <a:pt x="216001" y="210959"/>
                  </a:lnTo>
                  <a:lnTo>
                    <a:pt x="370077" y="123482"/>
                  </a:lnTo>
                  <a:lnTo>
                    <a:pt x="154076" y="0"/>
                  </a:lnTo>
                  <a:lnTo>
                    <a:pt x="0" y="88201"/>
                  </a:lnTo>
                  <a:close/>
                </a:path>
              </a:pathLst>
            </a:custGeom>
            <a:ln w="511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48" name="object 111">
              <a:extLst>
                <a:ext uri="{FF2B5EF4-FFF2-40B4-BE49-F238E27FC236}">
                  <a16:creationId xmlns:a16="http://schemas.microsoft.com/office/drawing/2014/main" id="{8FDBE44F-C212-4712-9747-E81F8C597286}"/>
                </a:ext>
              </a:extLst>
            </p:cNvPr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4725136" y="3907563"/>
              <a:ext cx="31991" cy="95516"/>
            </a:xfrm>
            <a:prstGeom prst="rect">
              <a:avLst/>
            </a:prstGeom>
          </p:spPr>
        </p:pic>
        <p:pic>
          <p:nvPicPr>
            <p:cNvPr id="1049" name="object 112">
              <a:extLst>
                <a:ext uri="{FF2B5EF4-FFF2-40B4-BE49-F238E27FC236}">
                  <a16:creationId xmlns:a16="http://schemas.microsoft.com/office/drawing/2014/main" id="{9D418D0E-F216-47A3-80CC-2C3C7417D9C1}"/>
                </a:ext>
              </a:extLst>
            </p:cNvPr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4724223" y="3905583"/>
              <a:ext cx="78827" cy="98752"/>
            </a:xfrm>
            <a:prstGeom prst="rect">
              <a:avLst/>
            </a:prstGeom>
          </p:spPr>
        </p:pic>
        <p:pic>
          <p:nvPicPr>
            <p:cNvPr id="1050" name="object 113">
              <a:extLst>
                <a:ext uri="{FF2B5EF4-FFF2-40B4-BE49-F238E27FC236}">
                  <a16:creationId xmlns:a16="http://schemas.microsoft.com/office/drawing/2014/main" id="{C5E2B5F6-7D23-4EBE-84FA-4AF33384AC03}"/>
                </a:ext>
              </a:extLst>
            </p:cNvPr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4770716" y="3932277"/>
              <a:ext cx="33121" cy="65519"/>
            </a:xfrm>
            <a:prstGeom prst="rect">
              <a:avLst/>
            </a:prstGeom>
          </p:spPr>
        </p:pic>
        <p:pic>
          <p:nvPicPr>
            <p:cNvPr id="1051" name="object 114">
              <a:extLst>
                <a:ext uri="{FF2B5EF4-FFF2-40B4-BE49-F238E27FC236}">
                  <a16:creationId xmlns:a16="http://schemas.microsoft.com/office/drawing/2014/main" id="{3ECCB5FE-FA33-4406-A039-7944E0E0E9DD}"/>
                </a:ext>
              </a:extLst>
            </p:cNvPr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4770667" y="3931872"/>
              <a:ext cx="78776" cy="124331"/>
            </a:xfrm>
            <a:prstGeom prst="rect">
              <a:avLst/>
            </a:prstGeom>
          </p:spPr>
        </p:pic>
        <p:pic>
          <p:nvPicPr>
            <p:cNvPr id="1052" name="object 115">
              <a:extLst>
                <a:ext uri="{FF2B5EF4-FFF2-40B4-BE49-F238E27FC236}">
                  <a16:creationId xmlns:a16="http://schemas.microsoft.com/office/drawing/2014/main" id="{DFBDCF11-3412-40E1-B70D-F8FA54000CFA}"/>
                </a:ext>
              </a:extLst>
            </p:cNvPr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4817160" y="3958566"/>
              <a:ext cx="33121" cy="98272"/>
            </a:xfrm>
            <a:prstGeom prst="rect">
              <a:avLst/>
            </a:prstGeom>
          </p:spPr>
        </p:pic>
        <p:pic>
          <p:nvPicPr>
            <p:cNvPr id="1053" name="object 116">
              <a:extLst>
                <a:ext uri="{FF2B5EF4-FFF2-40B4-BE49-F238E27FC236}">
                  <a16:creationId xmlns:a16="http://schemas.microsoft.com/office/drawing/2014/main" id="{4022FAF0-959B-49C3-83BF-7780A7B89CB6}"/>
                </a:ext>
              </a:extLst>
            </p:cNvPr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4816742" y="3958504"/>
              <a:ext cx="79094" cy="98396"/>
            </a:xfrm>
            <a:prstGeom prst="rect">
              <a:avLst/>
            </a:prstGeom>
          </p:spPr>
        </p:pic>
        <p:pic>
          <p:nvPicPr>
            <p:cNvPr id="1054" name="object 117">
              <a:extLst>
                <a:ext uri="{FF2B5EF4-FFF2-40B4-BE49-F238E27FC236}">
                  <a16:creationId xmlns:a16="http://schemas.microsoft.com/office/drawing/2014/main" id="{187019B7-120B-410B-B29B-533B07545DEF}"/>
                </a:ext>
              </a:extLst>
            </p:cNvPr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4863236" y="3984843"/>
              <a:ext cx="33489" cy="65519"/>
            </a:xfrm>
            <a:prstGeom prst="rect">
              <a:avLst/>
            </a:prstGeom>
          </p:spPr>
        </p:pic>
        <p:sp>
          <p:nvSpPr>
            <p:cNvPr id="1055" name="object 118">
              <a:extLst>
                <a:ext uri="{FF2B5EF4-FFF2-40B4-BE49-F238E27FC236}">
                  <a16:creationId xmlns:a16="http://schemas.microsoft.com/office/drawing/2014/main" id="{D43CFF8C-7CA2-4AB2-96DE-4FEF4CF58274}"/>
                </a:ext>
              </a:extLst>
            </p:cNvPr>
            <p:cNvSpPr/>
            <p:nvPr/>
          </p:nvSpPr>
          <p:spPr>
            <a:xfrm>
              <a:off x="4863960" y="3985922"/>
              <a:ext cx="33020" cy="64135"/>
            </a:xfrm>
            <a:custGeom>
              <a:avLst/>
              <a:gdLst/>
              <a:ahLst/>
              <a:cxnLst/>
              <a:rect l="l" t="t" r="r" b="b"/>
              <a:pathLst>
                <a:path w="33020" h="64135">
                  <a:moveTo>
                    <a:pt x="0" y="46075"/>
                  </a:moveTo>
                  <a:lnTo>
                    <a:pt x="32397" y="64084"/>
                  </a:lnTo>
                  <a:lnTo>
                    <a:pt x="32397" y="17995"/>
                  </a:lnTo>
                  <a:lnTo>
                    <a:pt x="0" y="0"/>
                  </a:lnTo>
                  <a:lnTo>
                    <a:pt x="0" y="4607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56" name="object 119">
              <a:extLst>
                <a:ext uri="{FF2B5EF4-FFF2-40B4-BE49-F238E27FC236}">
                  <a16:creationId xmlns:a16="http://schemas.microsoft.com/office/drawing/2014/main" id="{097366AA-FD8C-424E-9A66-F2C574EE9D06}"/>
                </a:ext>
              </a:extLst>
            </p:cNvPr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4864442" y="3879686"/>
              <a:ext cx="31394" cy="63474"/>
            </a:xfrm>
            <a:prstGeom prst="rect">
              <a:avLst/>
            </a:prstGeom>
          </p:spPr>
        </p:pic>
        <p:pic>
          <p:nvPicPr>
            <p:cNvPr id="1057" name="object 120">
              <a:extLst>
                <a:ext uri="{FF2B5EF4-FFF2-40B4-BE49-F238E27FC236}">
                  <a16:creationId xmlns:a16="http://schemas.microsoft.com/office/drawing/2014/main" id="{90040ADC-23CE-4E6A-A277-3650D75A38E9}"/>
                </a:ext>
              </a:extLst>
            </p:cNvPr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4863236" y="3878277"/>
              <a:ext cx="33489" cy="65163"/>
            </a:xfrm>
            <a:prstGeom prst="rect">
              <a:avLst/>
            </a:prstGeom>
          </p:spPr>
        </p:pic>
        <p:pic>
          <p:nvPicPr>
            <p:cNvPr id="1058" name="object 121">
              <a:extLst>
                <a:ext uri="{FF2B5EF4-FFF2-40B4-BE49-F238E27FC236}">
                  <a16:creationId xmlns:a16="http://schemas.microsoft.com/office/drawing/2014/main" id="{3355B1D2-573F-4AB8-91FD-62D57D7DBEDB}"/>
                </a:ext>
              </a:extLst>
            </p:cNvPr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4817922" y="3853372"/>
              <a:ext cx="79208" cy="91197"/>
            </a:xfrm>
            <a:prstGeom prst="rect">
              <a:avLst/>
            </a:prstGeom>
          </p:spPr>
        </p:pic>
        <p:pic>
          <p:nvPicPr>
            <p:cNvPr id="1059" name="object 122">
              <a:extLst>
                <a:ext uri="{FF2B5EF4-FFF2-40B4-BE49-F238E27FC236}">
                  <a16:creationId xmlns:a16="http://schemas.microsoft.com/office/drawing/2014/main" id="{B0E380BF-3B86-42FF-8A4F-BB5CDFE8581E}"/>
                </a:ext>
              </a:extLst>
            </p:cNvPr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4817160" y="3851645"/>
              <a:ext cx="33121" cy="65519"/>
            </a:xfrm>
            <a:prstGeom prst="rect">
              <a:avLst/>
            </a:prstGeom>
          </p:spPr>
        </p:pic>
        <p:pic>
          <p:nvPicPr>
            <p:cNvPr id="1060" name="object 123">
              <a:extLst>
                <a:ext uri="{FF2B5EF4-FFF2-40B4-BE49-F238E27FC236}">
                  <a16:creationId xmlns:a16="http://schemas.microsoft.com/office/drawing/2014/main" id="{3CE2E786-D97B-4A10-B090-D28D6A35754E}"/>
                </a:ext>
              </a:extLst>
            </p:cNvPr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4771529" y="3827045"/>
              <a:ext cx="79157" cy="90524"/>
            </a:xfrm>
            <a:prstGeom prst="rect">
              <a:avLst/>
            </a:prstGeom>
          </p:spPr>
        </p:pic>
        <p:pic>
          <p:nvPicPr>
            <p:cNvPr id="1061" name="object 124">
              <a:extLst>
                <a:ext uri="{FF2B5EF4-FFF2-40B4-BE49-F238E27FC236}">
                  <a16:creationId xmlns:a16="http://schemas.microsoft.com/office/drawing/2014/main" id="{38F6878E-5717-475F-A787-232B8C121A8A}"/>
                </a:ext>
              </a:extLst>
            </p:cNvPr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4770716" y="3825356"/>
              <a:ext cx="33121" cy="65532"/>
            </a:xfrm>
            <a:prstGeom prst="rect">
              <a:avLst/>
            </a:prstGeom>
          </p:spPr>
        </p:pic>
        <p:pic>
          <p:nvPicPr>
            <p:cNvPr id="1062" name="object 125">
              <a:extLst>
                <a:ext uri="{FF2B5EF4-FFF2-40B4-BE49-F238E27FC236}">
                  <a16:creationId xmlns:a16="http://schemas.microsoft.com/office/drawing/2014/main" id="{17316CF5-80A7-422E-A555-9266DEB3CD6F}"/>
                </a:ext>
              </a:extLst>
            </p:cNvPr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4725136" y="3800718"/>
              <a:ext cx="79119" cy="90574"/>
            </a:xfrm>
            <a:prstGeom prst="rect">
              <a:avLst/>
            </a:prstGeom>
          </p:spPr>
        </p:pic>
        <p:sp>
          <p:nvSpPr>
            <p:cNvPr id="1063" name="object 126">
              <a:extLst>
                <a:ext uri="{FF2B5EF4-FFF2-40B4-BE49-F238E27FC236}">
                  <a16:creationId xmlns:a16="http://schemas.microsoft.com/office/drawing/2014/main" id="{7FEC1BA3-9471-4333-B152-9015CD47C9C4}"/>
                </a:ext>
              </a:extLst>
            </p:cNvPr>
            <p:cNvSpPr/>
            <p:nvPr/>
          </p:nvSpPr>
          <p:spPr>
            <a:xfrm>
              <a:off x="4724996" y="3799804"/>
              <a:ext cx="32384" cy="64769"/>
            </a:xfrm>
            <a:custGeom>
              <a:avLst/>
              <a:gdLst/>
              <a:ahLst/>
              <a:cxnLst/>
              <a:rect l="l" t="t" r="r" b="b"/>
              <a:pathLst>
                <a:path w="32385" h="64770">
                  <a:moveTo>
                    <a:pt x="0" y="46443"/>
                  </a:moveTo>
                  <a:lnTo>
                    <a:pt x="32042" y="64439"/>
                  </a:lnTo>
                  <a:lnTo>
                    <a:pt x="32042" y="18364"/>
                  </a:lnTo>
                  <a:lnTo>
                    <a:pt x="0" y="0"/>
                  </a:lnTo>
                  <a:lnTo>
                    <a:pt x="0" y="4644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4" name="object 127">
              <a:extLst>
                <a:ext uri="{FF2B5EF4-FFF2-40B4-BE49-F238E27FC236}">
                  <a16:creationId xmlns:a16="http://schemas.microsoft.com/office/drawing/2014/main" id="{B50C04E5-7B48-4609-9230-4638B0EBE98C}"/>
                </a:ext>
              </a:extLst>
            </p:cNvPr>
            <p:cNvSpPr/>
            <p:nvPr/>
          </p:nvSpPr>
          <p:spPr>
            <a:xfrm>
              <a:off x="4718519" y="3902762"/>
              <a:ext cx="6985" cy="86995"/>
            </a:xfrm>
            <a:custGeom>
              <a:avLst/>
              <a:gdLst/>
              <a:ahLst/>
              <a:cxnLst/>
              <a:rect l="l" t="t" r="r" b="b"/>
              <a:pathLst>
                <a:path w="6985" h="86995">
                  <a:moveTo>
                    <a:pt x="0" y="0"/>
                  </a:moveTo>
                  <a:lnTo>
                    <a:pt x="0" y="86398"/>
                  </a:lnTo>
                  <a:lnTo>
                    <a:pt x="6477" y="82080"/>
                  </a:lnTo>
                  <a:lnTo>
                    <a:pt x="6477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5" name="object 128">
              <a:extLst>
                <a:ext uri="{FF2B5EF4-FFF2-40B4-BE49-F238E27FC236}">
                  <a16:creationId xmlns:a16="http://schemas.microsoft.com/office/drawing/2014/main" id="{7D7D48EC-E61D-4AB2-BCE8-52A49146F16B}"/>
                </a:ext>
              </a:extLst>
            </p:cNvPr>
            <p:cNvSpPr/>
            <p:nvPr/>
          </p:nvSpPr>
          <p:spPr>
            <a:xfrm>
              <a:off x="4718519" y="3902762"/>
              <a:ext cx="6985" cy="86995"/>
            </a:xfrm>
            <a:custGeom>
              <a:avLst/>
              <a:gdLst/>
              <a:ahLst/>
              <a:cxnLst/>
              <a:rect l="l" t="t" r="r" b="b"/>
              <a:pathLst>
                <a:path w="6985" h="86995">
                  <a:moveTo>
                    <a:pt x="6477" y="82080"/>
                  </a:moveTo>
                  <a:lnTo>
                    <a:pt x="0" y="86398"/>
                  </a:lnTo>
                  <a:lnTo>
                    <a:pt x="0" y="0"/>
                  </a:lnTo>
                  <a:lnTo>
                    <a:pt x="6477" y="3594"/>
                  </a:lnTo>
                  <a:lnTo>
                    <a:pt x="6477" y="8208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6" name="object 129">
              <a:extLst>
                <a:ext uri="{FF2B5EF4-FFF2-40B4-BE49-F238E27FC236}">
                  <a16:creationId xmlns:a16="http://schemas.microsoft.com/office/drawing/2014/main" id="{7EB0A6DE-8B99-404D-AAF2-F9C974D65BF0}"/>
                </a:ext>
              </a:extLst>
            </p:cNvPr>
            <p:cNvSpPr/>
            <p:nvPr/>
          </p:nvSpPr>
          <p:spPr>
            <a:xfrm>
              <a:off x="4764963" y="3929407"/>
              <a:ext cx="6985" cy="53975"/>
            </a:xfrm>
            <a:custGeom>
              <a:avLst/>
              <a:gdLst/>
              <a:ahLst/>
              <a:cxnLst/>
              <a:rect l="l" t="t" r="r" b="b"/>
              <a:pathLst>
                <a:path w="6985" h="53975">
                  <a:moveTo>
                    <a:pt x="0" y="0"/>
                  </a:moveTo>
                  <a:lnTo>
                    <a:pt x="0" y="53632"/>
                  </a:lnTo>
                  <a:lnTo>
                    <a:pt x="6476" y="49314"/>
                  </a:lnTo>
                  <a:lnTo>
                    <a:pt x="6476" y="32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7" name="object 130">
              <a:extLst>
                <a:ext uri="{FF2B5EF4-FFF2-40B4-BE49-F238E27FC236}">
                  <a16:creationId xmlns:a16="http://schemas.microsoft.com/office/drawing/2014/main" id="{4E7B39A2-D5CD-4750-88CD-0D5AC2B20619}"/>
                </a:ext>
              </a:extLst>
            </p:cNvPr>
            <p:cNvSpPr/>
            <p:nvPr/>
          </p:nvSpPr>
          <p:spPr>
            <a:xfrm>
              <a:off x="4764963" y="3929407"/>
              <a:ext cx="6985" cy="53975"/>
            </a:xfrm>
            <a:custGeom>
              <a:avLst/>
              <a:gdLst/>
              <a:ahLst/>
              <a:cxnLst/>
              <a:rect l="l" t="t" r="r" b="b"/>
              <a:pathLst>
                <a:path w="6985" h="53975">
                  <a:moveTo>
                    <a:pt x="6476" y="49314"/>
                  </a:moveTo>
                  <a:lnTo>
                    <a:pt x="0" y="53632"/>
                  </a:lnTo>
                  <a:lnTo>
                    <a:pt x="0" y="0"/>
                  </a:lnTo>
                  <a:lnTo>
                    <a:pt x="6476" y="3238"/>
                  </a:lnTo>
                  <a:lnTo>
                    <a:pt x="6476" y="4931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8" name="object 131">
              <a:extLst>
                <a:ext uri="{FF2B5EF4-FFF2-40B4-BE49-F238E27FC236}">
                  <a16:creationId xmlns:a16="http://schemas.microsoft.com/office/drawing/2014/main" id="{0B9AA215-0A7B-4842-A63F-74D554C0530E}"/>
                </a:ext>
              </a:extLst>
            </p:cNvPr>
            <p:cNvSpPr/>
            <p:nvPr/>
          </p:nvSpPr>
          <p:spPr>
            <a:xfrm>
              <a:off x="4811394" y="3955683"/>
              <a:ext cx="6350" cy="86360"/>
            </a:xfrm>
            <a:custGeom>
              <a:avLst/>
              <a:gdLst/>
              <a:ahLst/>
              <a:cxnLst/>
              <a:rect l="l" t="t" r="r" b="b"/>
              <a:pathLst>
                <a:path w="6350" h="86360">
                  <a:moveTo>
                    <a:pt x="0" y="0"/>
                  </a:moveTo>
                  <a:lnTo>
                    <a:pt x="0" y="86042"/>
                  </a:lnTo>
                  <a:lnTo>
                    <a:pt x="6121" y="82435"/>
                  </a:lnTo>
                  <a:lnTo>
                    <a:pt x="6121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9" name="object 132">
              <a:extLst>
                <a:ext uri="{FF2B5EF4-FFF2-40B4-BE49-F238E27FC236}">
                  <a16:creationId xmlns:a16="http://schemas.microsoft.com/office/drawing/2014/main" id="{172FC4B0-E6E1-4854-BEBA-B78F9849B4FA}"/>
                </a:ext>
              </a:extLst>
            </p:cNvPr>
            <p:cNvSpPr/>
            <p:nvPr/>
          </p:nvSpPr>
          <p:spPr>
            <a:xfrm>
              <a:off x="4811394" y="3955683"/>
              <a:ext cx="6350" cy="86360"/>
            </a:xfrm>
            <a:custGeom>
              <a:avLst/>
              <a:gdLst/>
              <a:ahLst/>
              <a:cxnLst/>
              <a:rect l="l" t="t" r="r" b="b"/>
              <a:pathLst>
                <a:path w="6350" h="86360">
                  <a:moveTo>
                    <a:pt x="6121" y="82435"/>
                  </a:moveTo>
                  <a:lnTo>
                    <a:pt x="0" y="86042"/>
                  </a:lnTo>
                  <a:lnTo>
                    <a:pt x="0" y="0"/>
                  </a:lnTo>
                  <a:lnTo>
                    <a:pt x="6121" y="3594"/>
                  </a:lnTo>
                  <a:lnTo>
                    <a:pt x="6121" y="8243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0" name="object 133">
              <a:extLst>
                <a:ext uri="{FF2B5EF4-FFF2-40B4-BE49-F238E27FC236}">
                  <a16:creationId xmlns:a16="http://schemas.microsoft.com/office/drawing/2014/main" id="{9E0D388B-BA52-4EDD-820B-694FA72F86D0}"/>
                </a:ext>
              </a:extLst>
            </p:cNvPr>
            <p:cNvSpPr/>
            <p:nvPr/>
          </p:nvSpPr>
          <p:spPr>
            <a:xfrm>
              <a:off x="4857838" y="3982328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0" y="0"/>
                  </a:moveTo>
                  <a:lnTo>
                    <a:pt x="0" y="53276"/>
                  </a:lnTo>
                  <a:lnTo>
                    <a:pt x="6121" y="49669"/>
                  </a:lnTo>
                  <a:lnTo>
                    <a:pt x="6121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1" name="object 134">
              <a:extLst>
                <a:ext uri="{FF2B5EF4-FFF2-40B4-BE49-F238E27FC236}">
                  <a16:creationId xmlns:a16="http://schemas.microsoft.com/office/drawing/2014/main" id="{DE43C761-F457-4DC5-A7C6-12146C8DEFDB}"/>
                </a:ext>
              </a:extLst>
            </p:cNvPr>
            <p:cNvSpPr/>
            <p:nvPr/>
          </p:nvSpPr>
          <p:spPr>
            <a:xfrm>
              <a:off x="4857838" y="3982328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6121" y="49669"/>
                  </a:moveTo>
                  <a:lnTo>
                    <a:pt x="0" y="53276"/>
                  </a:lnTo>
                  <a:lnTo>
                    <a:pt x="0" y="0"/>
                  </a:lnTo>
                  <a:lnTo>
                    <a:pt x="6121" y="3594"/>
                  </a:lnTo>
                  <a:lnTo>
                    <a:pt x="6121" y="4966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2" name="object 135">
              <a:extLst>
                <a:ext uri="{FF2B5EF4-FFF2-40B4-BE49-F238E27FC236}">
                  <a16:creationId xmlns:a16="http://schemas.microsoft.com/office/drawing/2014/main" id="{CA10995A-CF3F-4998-BC3C-08B7A8A1EC93}"/>
                </a:ext>
              </a:extLst>
            </p:cNvPr>
            <p:cNvSpPr/>
            <p:nvPr/>
          </p:nvSpPr>
          <p:spPr>
            <a:xfrm>
              <a:off x="4857838" y="3875407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0" y="0"/>
                  </a:moveTo>
                  <a:lnTo>
                    <a:pt x="0" y="53276"/>
                  </a:lnTo>
                  <a:lnTo>
                    <a:pt x="6121" y="49669"/>
                  </a:lnTo>
                  <a:lnTo>
                    <a:pt x="6121" y="39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3" name="object 136">
              <a:extLst>
                <a:ext uri="{FF2B5EF4-FFF2-40B4-BE49-F238E27FC236}">
                  <a16:creationId xmlns:a16="http://schemas.microsoft.com/office/drawing/2014/main" id="{F9BFD413-D44D-45BE-B079-65A1A963349A}"/>
                </a:ext>
              </a:extLst>
            </p:cNvPr>
            <p:cNvSpPr/>
            <p:nvPr/>
          </p:nvSpPr>
          <p:spPr>
            <a:xfrm>
              <a:off x="4857838" y="3875407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6121" y="49669"/>
                  </a:moveTo>
                  <a:lnTo>
                    <a:pt x="0" y="53276"/>
                  </a:lnTo>
                  <a:lnTo>
                    <a:pt x="0" y="0"/>
                  </a:lnTo>
                  <a:lnTo>
                    <a:pt x="6121" y="3949"/>
                  </a:lnTo>
                  <a:lnTo>
                    <a:pt x="6121" y="4966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4" name="object 137">
              <a:extLst>
                <a:ext uri="{FF2B5EF4-FFF2-40B4-BE49-F238E27FC236}">
                  <a16:creationId xmlns:a16="http://schemas.microsoft.com/office/drawing/2014/main" id="{416B95B2-1677-4247-8AC2-A5209B014259}"/>
                </a:ext>
              </a:extLst>
            </p:cNvPr>
            <p:cNvSpPr/>
            <p:nvPr/>
          </p:nvSpPr>
          <p:spPr>
            <a:xfrm>
              <a:off x="4811394" y="3849118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0" y="0"/>
                  </a:moveTo>
                  <a:lnTo>
                    <a:pt x="0" y="53289"/>
                  </a:lnTo>
                  <a:lnTo>
                    <a:pt x="6121" y="49682"/>
                  </a:lnTo>
                  <a:lnTo>
                    <a:pt x="6121" y="36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5" name="object 138">
              <a:extLst>
                <a:ext uri="{FF2B5EF4-FFF2-40B4-BE49-F238E27FC236}">
                  <a16:creationId xmlns:a16="http://schemas.microsoft.com/office/drawing/2014/main" id="{68EC260F-B2D2-4054-80D4-F340D3AE326A}"/>
                </a:ext>
              </a:extLst>
            </p:cNvPr>
            <p:cNvSpPr/>
            <p:nvPr/>
          </p:nvSpPr>
          <p:spPr>
            <a:xfrm>
              <a:off x="4811394" y="3849118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6121" y="49682"/>
                  </a:moveTo>
                  <a:lnTo>
                    <a:pt x="0" y="53289"/>
                  </a:lnTo>
                  <a:lnTo>
                    <a:pt x="0" y="0"/>
                  </a:lnTo>
                  <a:lnTo>
                    <a:pt x="6121" y="3606"/>
                  </a:lnTo>
                  <a:lnTo>
                    <a:pt x="6121" y="4968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6" name="object 139">
              <a:extLst>
                <a:ext uri="{FF2B5EF4-FFF2-40B4-BE49-F238E27FC236}">
                  <a16:creationId xmlns:a16="http://schemas.microsoft.com/office/drawing/2014/main" id="{9157B162-89CE-4674-970E-B541605DE014}"/>
                </a:ext>
              </a:extLst>
            </p:cNvPr>
            <p:cNvSpPr/>
            <p:nvPr/>
          </p:nvSpPr>
          <p:spPr>
            <a:xfrm>
              <a:off x="4764963" y="3822841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5" h="53339">
                  <a:moveTo>
                    <a:pt x="0" y="0"/>
                  </a:moveTo>
                  <a:lnTo>
                    <a:pt x="0" y="53276"/>
                  </a:lnTo>
                  <a:lnTo>
                    <a:pt x="6476" y="49682"/>
                  </a:lnTo>
                  <a:lnTo>
                    <a:pt x="6476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7" name="object 140">
              <a:extLst>
                <a:ext uri="{FF2B5EF4-FFF2-40B4-BE49-F238E27FC236}">
                  <a16:creationId xmlns:a16="http://schemas.microsoft.com/office/drawing/2014/main" id="{9DB25B10-FF01-4358-8358-943301F9CA24}"/>
                </a:ext>
              </a:extLst>
            </p:cNvPr>
            <p:cNvSpPr/>
            <p:nvPr/>
          </p:nvSpPr>
          <p:spPr>
            <a:xfrm>
              <a:off x="4764963" y="3822841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5" h="53339">
                  <a:moveTo>
                    <a:pt x="6476" y="49682"/>
                  </a:moveTo>
                  <a:lnTo>
                    <a:pt x="0" y="53276"/>
                  </a:lnTo>
                  <a:lnTo>
                    <a:pt x="0" y="0"/>
                  </a:lnTo>
                  <a:lnTo>
                    <a:pt x="6476" y="3594"/>
                  </a:lnTo>
                  <a:lnTo>
                    <a:pt x="6476" y="4968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8" name="object 141">
              <a:extLst>
                <a:ext uri="{FF2B5EF4-FFF2-40B4-BE49-F238E27FC236}">
                  <a16:creationId xmlns:a16="http://schemas.microsoft.com/office/drawing/2014/main" id="{416D312C-3000-46C0-947E-8023676028FA}"/>
                </a:ext>
              </a:extLst>
            </p:cNvPr>
            <p:cNvSpPr/>
            <p:nvPr/>
          </p:nvSpPr>
          <p:spPr>
            <a:xfrm>
              <a:off x="4718519" y="3796197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5" h="53339">
                  <a:moveTo>
                    <a:pt x="0" y="0"/>
                  </a:moveTo>
                  <a:lnTo>
                    <a:pt x="0" y="53289"/>
                  </a:lnTo>
                  <a:lnTo>
                    <a:pt x="6477" y="50050"/>
                  </a:lnTo>
                  <a:lnTo>
                    <a:pt x="6477" y="36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9" name="object 142">
              <a:extLst>
                <a:ext uri="{FF2B5EF4-FFF2-40B4-BE49-F238E27FC236}">
                  <a16:creationId xmlns:a16="http://schemas.microsoft.com/office/drawing/2014/main" id="{4DF40154-1DEA-470E-A616-36185DCB5064}"/>
                </a:ext>
              </a:extLst>
            </p:cNvPr>
            <p:cNvSpPr/>
            <p:nvPr/>
          </p:nvSpPr>
          <p:spPr>
            <a:xfrm>
              <a:off x="4718519" y="3796197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5" h="53339">
                  <a:moveTo>
                    <a:pt x="6477" y="50050"/>
                  </a:moveTo>
                  <a:lnTo>
                    <a:pt x="0" y="53289"/>
                  </a:lnTo>
                  <a:lnTo>
                    <a:pt x="0" y="0"/>
                  </a:lnTo>
                  <a:lnTo>
                    <a:pt x="6477" y="3606"/>
                  </a:lnTo>
                  <a:lnTo>
                    <a:pt x="6477" y="5005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0" name="object 143">
              <a:extLst>
                <a:ext uri="{FF2B5EF4-FFF2-40B4-BE49-F238E27FC236}">
                  <a16:creationId xmlns:a16="http://schemas.microsoft.com/office/drawing/2014/main" id="{5743ECAB-69A5-4FCA-9702-B5FEEDB792A4}"/>
                </a:ext>
              </a:extLst>
            </p:cNvPr>
            <p:cNvSpPr/>
            <p:nvPr/>
          </p:nvSpPr>
          <p:spPr>
            <a:xfrm>
              <a:off x="4764963" y="3978721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6476" y="0"/>
                  </a:moveTo>
                  <a:lnTo>
                    <a:pt x="0" y="4317"/>
                  </a:lnTo>
                  <a:lnTo>
                    <a:pt x="38519" y="25920"/>
                  </a:lnTo>
                  <a:lnTo>
                    <a:pt x="38519" y="18719"/>
                  </a:lnTo>
                  <a:lnTo>
                    <a:pt x="6476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1" name="object 144">
              <a:extLst>
                <a:ext uri="{FF2B5EF4-FFF2-40B4-BE49-F238E27FC236}">
                  <a16:creationId xmlns:a16="http://schemas.microsoft.com/office/drawing/2014/main" id="{8EC1744C-D5E9-4589-8DA5-253B4AADC201}"/>
                </a:ext>
              </a:extLst>
            </p:cNvPr>
            <p:cNvSpPr/>
            <p:nvPr/>
          </p:nvSpPr>
          <p:spPr>
            <a:xfrm>
              <a:off x="4764963" y="3978721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0" y="4317"/>
                  </a:moveTo>
                  <a:lnTo>
                    <a:pt x="38519" y="25920"/>
                  </a:lnTo>
                  <a:lnTo>
                    <a:pt x="38519" y="18719"/>
                  </a:lnTo>
                  <a:lnTo>
                    <a:pt x="6476" y="0"/>
                  </a:lnTo>
                  <a:lnTo>
                    <a:pt x="0" y="431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2" name="object 145">
              <a:extLst>
                <a:ext uri="{FF2B5EF4-FFF2-40B4-BE49-F238E27FC236}">
                  <a16:creationId xmlns:a16="http://schemas.microsoft.com/office/drawing/2014/main" id="{5093F572-43D1-4CBA-9B03-655D9CE07EF9}"/>
                </a:ext>
              </a:extLst>
            </p:cNvPr>
            <p:cNvSpPr/>
            <p:nvPr/>
          </p:nvSpPr>
          <p:spPr>
            <a:xfrm>
              <a:off x="4857838" y="4031998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5" h="25400">
                  <a:moveTo>
                    <a:pt x="6121" y="0"/>
                  </a:moveTo>
                  <a:lnTo>
                    <a:pt x="0" y="3606"/>
                  </a:lnTo>
                  <a:lnTo>
                    <a:pt x="38519" y="25209"/>
                  </a:lnTo>
                  <a:lnTo>
                    <a:pt x="38519" y="18008"/>
                  </a:lnTo>
                  <a:lnTo>
                    <a:pt x="6121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3" name="object 146">
              <a:extLst>
                <a:ext uri="{FF2B5EF4-FFF2-40B4-BE49-F238E27FC236}">
                  <a16:creationId xmlns:a16="http://schemas.microsoft.com/office/drawing/2014/main" id="{BB71AA13-2862-4CAA-A9CF-87B0FB8ED509}"/>
                </a:ext>
              </a:extLst>
            </p:cNvPr>
            <p:cNvSpPr/>
            <p:nvPr/>
          </p:nvSpPr>
          <p:spPr>
            <a:xfrm>
              <a:off x="4857838" y="4031998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5" h="25400">
                  <a:moveTo>
                    <a:pt x="0" y="3606"/>
                  </a:moveTo>
                  <a:lnTo>
                    <a:pt x="38519" y="25209"/>
                  </a:lnTo>
                  <a:lnTo>
                    <a:pt x="38519" y="18008"/>
                  </a:lnTo>
                  <a:lnTo>
                    <a:pt x="6121" y="0"/>
                  </a:lnTo>
                  <a:lnTo>
                    <a:pt x="0" y="360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4" name="object 147">
              <a:extLst>
                <a:ext uri="{FF2B5EF4-FFF2-40B4-BE49-F238E27FC236}">
                  <a16:creationId xmlns:a16="http://schemas.microsoft.com/office/drawing/2014/main" id="{80F6F55B-D419-4A2D-AEF3-DB62E9D3183C}"/>
                </a:ext>
              </a:extLst>
            </p:cNvPr>
            <p:cNvSpPr/>
            <p:nvPr/>
          </p:nvSpPr>
          <p:spPr>
            <a:xfrm>
              <a:off x="4857838" y="3925076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6121" y="0"/>
                  </a:moveTo>
                  <a:lnTo>
                    <a:pt x="0" y="3606"/>
                  </a:lnTo>
                  <a:lnTo>
                    <a:pt x="38519" y="25920"/>
                  </a:lnTo>
                  <a:lnTo>
                    <a:pt x="38519" y="18719"/>
                  </a:lnTo>
                  <a:lnTo>
                    <a:pt x="6121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5" name="object 148">
              <a:extLst>
                <a:ext uri="{FF2B5EF4-FFF2-40B4-BE49-F238E27FC236}">
                  <a16:creationId xmlns:a16="http://schemas.microsoft.com/office/drawing/2014/main" id="{5B08A5A1-07B8-4686-8D7D-4E8353CE98E0}"/>
                </a:ext>
              </a:extLst>
            </p:cNvPr>
            <p:cNvSpPr/>
            <p:nvPr/>
          </p:nvSpPr>
          <p:spPr>
            <a:xfrm>
              <a:off x="4857838" y="3925076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0" y="3606"/>
                  </a:moveTo>
                  <a:lnTo>
                    <a:pt x="38519" y="25920"/>
                  </a:lnTo>
                  <a:lnTo>
                    <a:pt x="38519" y="18719"/>
                  </a:lnTo>
                  <a:lnTo>
                    <a:pt x="6121" y="0"/>
                  </a:lnTo>
                  <a:lnTo>
                    <a:pt x="0" y="360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6" name="object 149">
              <a:extLst>
                <a:ext uri="{FF2B5EF4-FFF2-40B4-BE49-F238E27FC236}">
                  <a16:creationId xmlns:a16="http://schemas.microsoft.com/office/drawing/2014/main" id="{03A1B7B7-3776-4E1E-B51E-52A4D36023E1}"/>
                </a:ext>
              </a:extLst>
            </p:cNvPr>
            <p:cNvSpPr/>
            <p:nvPr/>
          </p:nvSpPr>
          <p:spPr>
            <a:xfrm>
              <a:off x="4811394" y="3898800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6121" y="0"/>
                  </a:moveTo>
                  <a:lnTo>
                    <a:pt x="0" y="3606"/>
                  </a:lnTo>
                  <a:lnTo>
                    <a:pt x="38519" y="25920"/>
                  </a:lnTo>
                  <a:lnTo>
                    <a:pt x="38519" y="17995"/>
                  </a:lnTo>
                  <a:lnTo>
                    <a:pt x="6121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7" name="object 150">
              <a:extLst>
                <a:ext uri="{FF2B5EF4-FFF2-40B4-BE49-F238E27FC236}">
                  <a16:creationId xmlns:a16="http://schemas.microsoft.com/office/drawing/2014/main" id="{1A48E48E-52EF-46D9-95D0-F4AB95E5BA9A}"/>
                </a:ext>
              </a:extLst>
            </p:cNvPr>
            <p:cNvSpPr/>
            <p:nvPr/>
          </p:nvSpPr>
          <p:spPr>
            <a:xfrm>
              <a:off x="4811394" y="3898800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0" y="3606"/>
                  </a:moveTo>
                  <a:lnTo>
                    <a:pt x="38519" y="25920"/>
                  </a:lnTo>
                  <a:lnTo>
                    <a:pt x="38519" y="17995"/>
                  </a:lnTo>
                  <a:lnTo>
                    <a:pt x="6121" y="0"/>
                  </a:lnTo>
                  <a:lnTo>
                    <a:pt x="0" y="360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8" name="object 151">
              <a:extLst>
                <a:ext uri="{FF2B5EF4-FFF2-40B4-BE49-F238E27FC236}">
                  <a16:creationId xmlns:a16="http://schemas.microsoft.com/office/drawing/2014/main" id="{59F60CD1-FBDF-4337-8EB6-483C928986F5}"/>
                </a:ext>
              </a:extLst>
            </p:cNvPr>
            <p:cNvSpPr/>
            <p:nvPr/>
          </p:nvSpPr>
          <p:spPr>
            <a:xfrm>
              <a:off x="4764963" y="3872524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6476" y="0"/>
                  </a:moveTo>
                  <a:lnTo>
                    <a:pt x="0" y="3594"/>
                  </a:lnTo>
                  <a:lnTo>
                    <a:pt x="38519" y="25552"/>
                  </a:lnTo>
                  <a:lnTo>
                    <a:pt x="38519" y="17995"/>
                  </a:lnTo>
                  <a:lnTo>
                    <a:pt x="6476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9" name="object 152">
              <a:extLst>
                <a:ext uri="{FF2B5EF4-FFF2-40B4-BE49-F238E27FC236}">
                  <a16:creationId xmlns:a16="http://schemas.microsoft.com/office/drawing/2014/main" id="{63D3DA41-0872-4CE9-BA9C-1A44CBE6C875}"/>
                </a:ext>
              </a:extLst>
            </p:cNvPr>
            <p:cNvSpPr/>
            <p:nvPr/>
          </p:nvSpPr>
          <p:spPr>
            <a:xfrm>
              <a:off x="4764963" y="3872524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0" y="3594"/>
                  </a:moveTo>
                  <a:lnTo>
                    <a:pt x="38519" y="25552"/>
                  </a:lnTo>
                  <a:lnTo>
                    <a:pt x="38519" y="17995"/>
                  </a:lnTo>
                  <a:lnTo>
                    <a:pt x="6476" y="0"/>
                  </a:lnTo>
                  <a:lnTo>
                    <a:pt x="0" y="359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0" name="object 153">
              <a:extLst>
                <a:ext uri="{FF2B5EF4-FFF2-40B4-BE49-F238E27FC236}">
                  <a16:creationId xmlns:a16="http://schemas.microsoft.com/office/drawing/2014/main" id="{DBD45342-05D9-46B9-B78D-B3F8E8F3EB9C}"/>
                </a:ext>
              </a:extLst>
            </p:cNvPr>
            <p:cNvSpPr/>
            <p:nvPr/>
          </p:nvSpPr>
          <p:spPr>
            <a:xfrm>
              <a:off x="4718519" y="3846247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5" h="25400">
                  <a:moveTo>
                    <a:pt x="6477" y="0"/>
                  </a:moveTo>
                  <a:lnTo>
                    <a:pt x="0" y="3238"/>
                  </a:lnTo>
                  <a:lnTo>
                    <a:pt x="38519" y="25196"/>
                  </a:lnTo>
                  <a:lnTo>
                    <a:pt x="38519" y="17995"/>
                  </a:lnTo>
                  <a:lnTo>
                    <a:pt x="6477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1" name="object 154">
              <a:extLst>
                <a:ext uri="{FF2B5EF4-FFF2-40B4-BE49-F238E27FC236}">
                  <a16:creationId xmlns:a16="http://schemas.microsoft.com/office/drawing/2014/main" id="{A2D5C6BA-25E4-4D33-A3DA-7698169C5E85}"/>
                </a:ext>
              </a:extLst>
            </p:cNvPr>
            <p:cNvSpPr/>
            <p:nvPr/>
          </p:nvSpPr>
          <p:spPr>
            <a:xfrm>
              <a:off x="4718519" y="3846247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5" h="25400">
                  <a:moveTo>
                    <a:pt x="0" y="3238"/>
                  </a:moveTo>
                  <a:lnTo>
                    <a:pt x="38519" y="25196"/>
                  </a:lnTo>
                  <a:lnTo>
                    <a:pt x="38519" y="17995"/>
                  </a:lnTo>
                  <a:lnTo>
                    <a:pt x="6477" y="0"/>
                  </a:lnTo>
                  <a:lnTo>
                    <a:pt x="0" y="323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92" name="object 155">
              <a:extLst>
                <a:ext uri="{FF2B5EF4-FFF2-40B4-BE49-F238E27FC236}">
                  <a16:creationId xmlns:a16="http://schemas.microsoft.com/office/drawing/2014/main" id="{AFE505D6-3649-419A-BC7E-C3447BCD6F3F}"/>
                </a:ext>
              </a:extLst>
            </p:cNvPr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4915471" y="3737231"/>
              <a:ext cx="154165" cy="104686"/>
            </a:xfrm>
            <a:prstGeom prst="rect">
              <a:avLst/>
            </a:prstGeom>
          </p:spPr>
        </p:pic>
        <p:sp>
          <p:nvSpPr>
            <p:cNvPr id="1093" name="object 156">
              <a:extLst>
                <a:ext uri="{FF2B5EF4-FFF2-40B4-BE49-F238E27FC236}">
                  <a16:creationId xmlns:a16="http://schemas.microsoft.com/office/drawing/2014/main" id="{AF31F6D5-42A7-4317-8B5C-8AA6901D20E4}"/>
                </a:ext>
              </a:extLst>
            </p:cNvPr>
            <p:cNvSpPr/>
            <p:nvPr/>
          </p:nvSpPr>
          <p:spPr>
            <a:xfrm>
              <a:off x="4915445" y="3736799"/>
              <a:ext cx="154305" cy="106045"/>
            </a:xfrm>
            <a:custGeom>
              <a:avLst/>
              <a:gdLst/>
              <a:ahLst/>
              <a:cxnLst/>
              <a:rect l="l" t="t" r="r" b="b"/>
              <a:pathLst>
                <a:path w="154304" h="106045">
                  <a:moveTo>
                    <a:pt x="0" y="105841"/>
                  </a:moveTo>
                  <a:lnTo>
                    <a:pt x="154076" y="17284"/>
                  </a:lnTo>
                  <a:lnTo>
                    <a:pt x="154076" y="0"/>
                  </a:lnTo>
                  <a:lnTo>
                    <a:pt x="0" y="87477"/>
                  </a:lnTo>
                  <a:lnTo>
                    <a:pt x="0" y="105841"/>
                  </a:lnTo>
                  <a:close/>
                </a:path>
              </a:pathLst>
            </a:custGeom>
            <a:ln w="511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4" name="object 157">
              <a:extLst>
                <a:ext uri="{FF2B5EF4-FFF2-40B4-BE49-F238E27FC236}">
                  <a16:creationId xmlns:a16="http://schemas.microsoft.com/office/drawing/2014/main" id="{4ABF5B5D-49E3-4107-B8D5-F75B253AE5D5}"/>
                </a:ext>
              </a:extLst>
            </p:cNvPr>
            <p:cNvSpPr/>
            <p:nvPr/>
          </p:nvSpPr>
          <p:spPr>
            <a:xfrm>
              <a:off x="4699444" y="3701518"/>
              <a:ext cx="216535" cy="141605"/>
            </a:xfrm>
            <a:custGeom>
              <a:avLst/>
              <a:gdLst/>
              <a:ahLst/>
              <a:cxnLst/>
              <a:rect l="l" t="t" r="r" b="b"/>
              <a:pathLst>
                <a:path w="216535" h="141604">
                  <a:moveTo>
                    <a:pt x="0" y="0"/>
                  </a:moveTo>
                  <a:lnTo>
                    <a:pt x="0" y="17640"/>
                  </a:lnTo>
                  <a:lnTo>
                    <a:pt x="216001" y="141122"/>
                  </a:lnTo>
                  <a:lnTo>
                    <a:pt x="216001" y="1227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5" name="object 158">
              <a:extLst>
                <a:ext uri="{FF2B5EF4-FFF2-40B4-BE49-F238E27FC236}">
                  <a16:creationId xmlns:a16="http://schemas.microsoft.com/office/drawing/2014/main" id="{15F7B5B9-8DD6-4B5E-BE58-7235AF780548}"/>
                </a:ext>
              </a:extLst>
            </p:cNvPr>
            <p:cNvSpPr/>
            <p:nvPr/>
          </p:nvSpPr>
          <p:spPr>
            <a:xfrm>
              <a:off x="4699444" y="3701518"/>
              <a:ext cx="216535" cy="141605"/>
            </a:xfrm>
            <a:custGeom>
              <a:avLst/>
              <a:gdLst/>
              <a:ahLst/>
              <a:cxnLst/>
              <a:rect l="l" t="t" r="r" b="b"/>
              <a:pathLst>
                <a:path w="216535" h="141604">
                  <a:moveTo>
                    <a:pt x="0" y="17640"/>
                  </a:moveTo>
                  <a:lnTo>
                    <a:pt x="216001" y="141122"/>
                  </a:lnTo>
                  <a:lnTo>
                    <a:pt x="216001" y="122758"/>
                  </a:lnTo>
                  <a:lnTo>
                    <a:pt x="0" y="0"/>
                  </a:lnTo>
                  <a:lnTo>
                    <a:pt x="0" y="17640"/>
                  </a:lnTo>
                  <a:close/>
                </a:path>
              </a:pathLst>
            </a:custGeom>
            <a:ln w="51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6" name="object 159">
              <a:extLst>
                <a:ext uri="{FF2B5EF4-FFF2-40B4-BE49-F238E27FC236}">
                  <a16:creationId xmlns:a16="http://schemas.microsoft.com/office/drawing/2014/main" id="{9361F932-BAB7-4B87-A82F-D13E723462AC}"/>
                </a:ext>
              </a:extLst>
            </p:cNvPr>
            <p:cNvSpPr/>
            <p:nvPr/>
          </p:nvSpPr>
          <p:spPr>
            <a:xfrm>
              <a:off x="4699444" y="3613317"/>
              <a:ext cx="370205" cy="488315"/>
            </a:xfrm>
            <a:custGeom>
              <a:avLst/>
              <a:gdLst/>
              <a:ahLst/>
              <a:cxnLst/>
              <a:rect l="l" t="t" r="r" b="b"/>
              <a:pathLst>
                <a:path w="370204" h="488314">
                  <a:moveTo>
                    <a:pt x="0" y="88201"/>
                  </a:moveTo>
                  <a:lnTo>
                    <a:pt x="0" y="364324"/>
                  </a:lnTo>
                  <a:lnTo>
                    <a:pt x="19075" y="375843"/>
                  </a:lnTo>
                  <a:lnTo>
                    <a:pt x="25552" y="371525"/>
                  </a:lnTo>
                  <a:lnTo>
                    <a:pt x="57594" y="390245"/>
                  </a:lnTo>
                  <a:lnTo>
                    <a:pt x="57594" y="397446"/>
                  </a:lnTo>
                  <a:lnTo>
                    <a:pt x="111950" y="428409"/>
                  </a:lnTo>
                  <a:lnTo>
                    <a:pt x="118071" y="424802"/>
                  </a:lnTo>
                  <a:lnTo>
                    <a:pt x="150469" y="442810"/>
                  </a:lnTo>
                  <a:lnTo>
                    <a:pt x="150469" y="449999"/>
                  </a:lnTo>
                  <a:lnTo>
                    <a:pt x="216001" y="487806"/>
                  </a:lnTo>
                  <a:lnTo>
                    <a:pt x="368998" y="397802"/>
                  </a:lnTo>
                  <a:lnTo>
                    <a:pt x="370077" y="123482"/>
                  </a:lnTo>
                  <a:lnTo>
                    <a:pt x="154076" y="0"/>
                  </a:lnTo>
                  <a:lnTo>
                    <a:pt x="0" y="88201"/>
                  </a:lnTo>
                  <a:close/>
                </a:path>
              </a:pathLst>
            </a:custGeom>
            <a:ln w="103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97" name="object 160">
              <a:extLst>
                <a:ext uri="{FF2B5EF4-FFF2-40B4-BE49-F238E27FC236}">
                  <a16:creationId xmlns:a16="http://schemas.microsoft.com/office/drawing/2014/main" id="{162BA3EC-1DA4-4A42-B30A-23995F4DD7F2}"/>
                </a:ext>
              </a:extLst>
            </p:cNvPr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5715393" y="3737218"/>
              <a:ext cx="203365" cy="363905"/>
            </a:xfrm>
            <a:prstGeom prst="rect">
              <a:avLst/>
            </a:prstGeom>
          </p:spPr>
        </p:pic>
        <p:sp>
          <p:nvSpPr>
            <p:cNvPr id="1098" name="object 161">
              <a:extLst>
                <a:ext uri="{FF2B5EF4-FFF2-40B4-BE49-F238E27FC236}">
                  <a16:creationId xmlns:a16="http://schemas.microsoft.com/office/drawing/2014/main" id="{52780CA9-54D2-4C26-B5E1-F61711101DF2}"/>
                </a:ext>
              </a:extLst>
            </p:cNvPr>
            <p:cNvSpPr/>
            <p:nvPr/>
          </p:nvSpPr>
          <p:spPr>
            <a:xfrm>
              <a:off x="5715355" y="3736799"/>
              <a:ext cx="154305" cy="364490"/>
            </a:xfrm>
            <a:custGeom>
              <a:avLst/>
              <a:gdLst/>
              <a:ahLst/>
              <a:cxnLst/>
              <a:rect l="l" t="t" r="r" b="b"/>
              <a:pathLst>
                <a:path w="154304" h="364489">
                  <a:moveTo>
                    <a:pt x="0" y="364324"/>
                  </a:moveTo>
                  <a:lnTo>
                    <a:pt x="153009" y="274320"/>
                  </a:lnTo>
                  <a:lnTo>
                    <a:pt x="154089" y="0"/>
                  </a:lnTo>
                  <a:lnTo>
                    <a:pt x="0" y="87477"/>
                  </a:lnTo>
                  <a:lnTo>
                    <a:pt x="0" y="364324"/>
                  </a:lnTo>
                  <a:close/>
                </a:path>
              </a:pathLst>
            </a:custGeom>
            <a:ln w="511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99" name="object 162">
              <a:extLst>
                <a:ext uri="{FF2B5EF4-FFF2-40B4-BE49-F238E27FC236}">
                  <a16:creationId xmlns:a16="http://schemas.microsoft.com/office/drawing/2014/main" id="{6060C562-B92C-4E00-BC99-A7C8A31840E7}"/>
                </a:ext>
              </a:extLst>
            </p:cNvPr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5499239" y="3702090"/>
              <a:ext cx="215557" cy="398538"/>
            </a:xfrm>
            <a:prstGeom prst="rect">
              <a:avLst/>
            </a:prstGeom>
          </p:spPr>
        </p:pic>
        <p:sp>
          <p:nvSpPr>
            <p:cNvPr id="1100" name="object 163">
              <a:extLst>
                <a:ext uri="{FF2B5EF4-FFF2-40B4-BE49-F238E27FC236}">
                  <a16:creationId xmlns:a16="http://schemas.microsoft.com/office/drawing/2014/main" id="{71B1671D-B743-4498-BA2B-4B66D1EA8D9A}"/>
                </a:ext>
              </a:extLst>
            </p:cNvPr>
            <p:cNvSpPr/>
            <p:nvPr/>
          </p:nvSpPr>
          <p:spPr>
            <a:xfrm>
              <a:off x="5499353" y="3701518"/>
              <a:ext cx="216535" cy="400050"/>
            </a:xfrm>
            <a:custGeom>
              <a:avLst/>
              <a:gdLst/>
              <a:ahLst/>
              <a:cxnLst/>
              <a:rect l="l" t="t" r="r" b="b"/>
              <a:pathLst>
                <a:path w="216535" h="400050">
                  <a:moveTo>
                    <a:pt x="0" y="276123"/>
                  </a:moveTo>
                  <a:lnTo>
                    <a:pt x="0" y="0"/>
                  </a:lnTo>
                  <a:lnTo>
                    <a:pt x="216001" y="122758"/>
                  </a:lnTo>
                  <a:lnTo>
                    <a:pt x="216001" y="399605"/>
                  </a:lnTo>
                  <a:lnTo>
                    <a:pt x="150482" y="361797"/>
                  </a:lnTo>
                  <a:lnTo>
                    <a:pt x="150482" y="354609"/>
                  </a:lnTo>
                  <a:lnTo>
                    <a:pt x="118084" y="336600"/>
                  </a:lnTo>
                  <a:lnTo>
                    <a:pt x="111963" y="340207"/>
                  </a:lnTo>
                  <a:lnTo>
                    <a:pt x="57607" y="309244"/>
                  </a:lnTo>
                  <a:lnTo>
                    <a:pt x="57607" y="302044"/>
                  </a:lnTo>
                  <a:lnTo>
                    <a:pt x="25565" y="283324"/>
                  </a:lnTo>
                  <a:lnTo>
                    <a:pt x="19088" y="287642"/>
                  </a:lnTo>
                  <a:lnTo>
                    <a:pt x="0" y="276123"/>
                  </a:lnTo>
                  <a:close/>
                </a:path>
              </a:pathLst>
            </a:custGeom>
            <a:ln w="51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1" name="object 164">
              <a:extLst>
                <a:ext uri="{FF2B5EF4-FFF2-40B4-BE49-F238E27FC236}">
                  <a16:creationId xmlns:a16="http://schemas.microsoft.com/office/drawing/2014/main" id="{D9CB1816-4D5C-4726-AC2E-6E8A00C3C4AD}"/>
                </a:ext>
              </a:extLst>
            </p:cNvPr>
            <p:cNvSpPr/>
            <p:nvPr/>
          </p:nvSpPr>
          <p:spPr>
            <a:xfrm>
              <a:off x="5498642" y="3612605"/>
              <a:ext cx="372110" cy="1270"/>
            </a:xfrm>
            <a:custGeom>
              <a:avLst/>
              <a:gdLst/>
              <a:ahLst/>
              <a:cxnLst/>
              <a:rect l="l" t="t" r="r" b="b"/>
              <a:pathLst>
                <a:path w="372110" h="1270">
                  <a:moveTo>
                    <a:pt x="371881" y="0"/>
                  </a:moveTo>
                  <a:lnTo>
                    <a:pt x="0" y="0"/>
                  </a:lnTo>
                  <a:lnTo>
                    <a:pt x="0" y="711"/>
                  </a:lnTo>
                  <a:lnTo>
                    <a:pt x="371881" y="711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2" name="object 165">
              <a:extLst>
                <a:ext uri="{FF2B5EF4-FFF2-40B4-BE49-F238E27FC236}">
                  <a16:creationId xmlns:a16="http://schemas.microsoft.com/office/drawing/2014/main" id="{B92BF8F9-021A-4375-9AF4-6B631CBCC220}"/>
                </a:ext>
              </a:extLst>
            </p:cNvPr>
            <p:cNvSpPr/>
            <p:nvPr/>
          </p:nvSpPr>
          <p:spPr>
            <a:xfrm>
              <a:off x="5498642" y="3613317"/>
              <a:ext cx="372110" cy="10160"/>
            </a:xfrm>
            <a:custGeom>
              <a:avLst/>
              <a:gdLst/>
              <a:ahLst/>
              <a:cxnLst/>
              <a:rect l="l" t="t" r="r" b="b"/>
              <a:pathLst>
                <a:path w="372110" h="10160">
                  <a:moveTo>
                    <a:pt x="371881" y="0"/>
                  </a:moveTo>
                  <a:lnTo>
                    <a:pt x="0" y="0"/>
                  </a:lnTo>
                  <a:lnTo>
                    <a:pt x="0" y="9728"/>
                  </a:lnTo>
                  <a:lnTo>
                    <a:pt x="371881" y="9728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DCDC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3" name="object 166">
              <a:extLst>
                <a:ext uri="{FF2B5EF4-FFF2-40B4-BE49-F238E27FC236}">
                  <a16:creationId xmlns:a16="http://schemas.microsoft.com/office/drawing/2014/main" id="{88B1A9D6-6256-4AAD-9ED9-154DAFC52B23}"/>
                </a:ext>
              </a:extLst>
            </p:cNvPr>
            <p:cNvSpPr/>
            <p:nvPr/>
          </p:nvSpPr>
          <p:spPr>
            <a:xfrm>
              <a:off x="5498642" y="3623045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10" h="13335">
                  <a:moveTo>
                    <a:pt x="371881" y="0"/>
                  </a:moveTo>
                  <a:lnTo>
                    <a:pt x="0" y="0"/>
                  </a:lnTo>
                  <a:lnTo>
                    <a:pt x="0" y="12954"/>
                  </a:lnTo>
                  <a:lnTo>
                    <a:pt x="371881" y="12954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DEDE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4" name="object 167">
              <a:extLst>
                <a:ext uri="{FF2B5EF4-FFF2-40B4-BE49-F238E27FC236}">
                  <a16:creationId xmlns:a16="http://schemas.microsoft.com/office/drawing/2014/main" id="{D6CDA8B5-4CD3-49BF-9F3A-4349C47D460C}"/>
                </a:ext>
              </a:extLst>
            </p:cNvPr>
            <p:cNvSpPr/>
            <p:nvPr/>
          </p:nvSpPr>
          <p:spPr>
            <a:xfrm>
              <a:off x="5498642" y="3635999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10" h="13335">
                  <a:moveTo>
                    <a:pt x="371881" y="0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371881" y="13322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5" name="object 168">
              <a:extLst>
                <a:ext uri="{FF2B5EF4-FFF2-40B4-BE49-F238E27FC236}">
                  <a16:creationId xmlns:a16="http://schemas.microsoft.com/office/drawing/2014/main" id="{5DCD468C-174F-474E-9BB5-6F125A2E1ABE}"/>
                </a:ext>
              </a:extLst>
            </p:cNvPr>
            <p:cNvSpPr/>
            <p:nvPr/>
          </p:nvSpPr>
          <p:spPr>
            <a:xfrm>
              <a:off x="5498642" y="3649321"/>
              <a:ext cx="372110" cy="10160"/>
            </a:xfrm>
            <a:custGeom>
              <a:avLst/>
              <a:gdLst/>
              <a:ahLst/>
              <a:cxnLst/>
              <a:rect l="l" t="t" r="r" b="b"/>
              <a:pathLst>
                <a:path w="372110" h="10160">
                  <a:moveTo>
                    <a:pt x="371881" y="0"/>
                  </a:moveTo>
                  <a:lnTo>
                    <a:pt x="0" y="0"/>
                  </a:lnTo>
                  <a:lnTo>
                    <a:pt x="0" y="9715"/>
                  </a:lnTo>
                  <a:lnTo>
                    <a:pt x="371881" y="9715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2E2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6" name="object 169">
              <a:extLst>
                <a:ext uri="{FF2B5EF4-FFF2-40B4-BE49-F238E27FC236}">
                  <a16:creationId xmlns:a16="http://schemas.microsoft.com/office/drawing/2014/main" id="{532ED918-E26E-44F9-9343-E7C0AC3500C2}"/>
                </a:ext>
              </a:extLst>
            </p:cNvPr>
            <p:cNvSpPr/>
            <p:nvPr/>
          </p:nvSpPr>
          <p:spPr>
            <a:xfrm>
              <a:off x="5498642" y="3659037"/>
              <a:ext cx="372110" cy="10795"/>
            </a:xfrm>
            <a:custGeom>
              <a:avLst/>
              <a:gdLst/>
              <a:ahLst/>
              <a:cxnLst/>
              <a:rect l="l" t="t" r="r" b="b"/>
              <a:pathLst>
                <a:path w="372110" h="10795">
                  <a:moveTo>
                    <a:pt x="371881" y="0"/>
                  </a:moveTo>
                  <a:lnTo>
                    <a:pt x="0" y="0"/>
                  </a:lnTo>
                  <a:lnTo>
                    <a:pt x="0" y="10439"/>
                  </a:lnTo>
                  <a:lnTo>
                    <a:pt x="371881" y="10439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4E4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7" name="object 170">
              <a:extLst>
                <a:ext uri="{FF2B5EF4-FFF2-40B4-BE49-F238E27FC236}">
                  <a16:creationId xmlns:a16="http://schemas.microsoft.com/office/drawing/2014/main" id="{A5D32F6C-1190-421E-83F7-94AFCDBB761B}"/>
                </a:ext>
              </a:extLst>
            </p:cNvPr>
            <p:cNvSpPr/>
            <p:nvPr/>
          </p:nvSpPr>
          <p:spPr>
            <a:xfrm>
              <a:off x="5498642" y="3669476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10" h="13335">
                  <a:moveTo>
                    <a:pt x="371881" y="0"/>
                  </a:moveTo>
                  <a:lnTo>
                    <a:pt x="0" y="0"/>
                  </a:lnTo>
                  <a:lnTo>
                    <a:pt x="0" y="12966"/>
                  </a:lnTo>
                  <a:lnTo>
                    <a:pt x="371881" y="12966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6E6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8" name="object 171">
              <a:extLst>
                <a:ext uri="{FF2B5EF4-FFF2-40B4-BE49-F238E27FC236}">
                  <a16:creationId xmlns:a16="http://schemas.microsoft.com/office/drawing/2014/main" id="{826DBA16-09D0-464E-8753-ACBA95C937D6}"/>
                </a:ext>
              </a:extLst>
            </p:cNvPr>
            <p:cNvSpPr/>
            <p:nvPr/>
          </p:nvSpPr>
          <p:spPr>
            <a:xfrm>
              <a:off x="5498642" y="3682443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10" h="13335">
                  <a:moveTo>
                    <a:pt x="371881" y="0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371881" y="13322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8E8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9" name="object 172">
              <a:extLst>
                <a:ext uri="{FF2B5EF4-FFF2-40B4-BE49-F238E27FC236}">
                  <a16:creationId xmlns:a16="http://schemas.microsoft.com/office/drawing/2014/main" id="{8990E4C5-AD05-4095-ABBC-5652538D3488}"/>
                </a:ext>
              </a:extLst>
            </p:cNvPr>
            <p:cNvSpPr/>
            <p:nvPr/>
          </p:nvSpPr>
          <p:spPr>
            <a:xfrm>
              <a:off x="5498642" y="3695765"/>
              <a:ext cx="372110" cy="13970"/>
            </a:xfrm>
            <a:custGeom>
              <a:avLst/>
              <a:gdLst/>
              <a:ahLst/>
              <a:cxnLst/>
              <a:rect l="l" t="t" r="r" b="b"/>
              <a:pathLst>
                <a:path w="372110" h="13970">
                  <a:moveTo>
                    <a:pt x="371881" y="0"/>
                  </a:moveTo>
                  <a:lnTo>
                    <a:pt x="0" y="0"/>
                  </a:lnTo>
                  <a:lnTo>
                    <a:pt x="0" y="13677"/>
                  </a:lnTo>
                  <a:lnTo>
                    <a:pt x="371881" y="13677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AEA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0" name="object 173">
              <a:extLst>
                <a:ext uri="{FF2B5EF4-FFF2-40B4-BE49-F238E27FC236}">
                  <a16:creationId xmlns:a16="http://schemas.microsoft.com/office/drawing/2014/main" id="{C339E1A3-569D-43D7-A2DF-EEB2C7FBC0B5}"/>
                </a:ext>
              </a:extLst>
            </p:cNvPr>
            <p:cNvSpPr/>
            <p:nvPr/>
          </p:nvSpPr>
          <p:spPr>
            <a:xfrm>
              <a:off x="5498642" y="3709443"/>
              <a:ext cx="372110" cy="12700"/>
            </a:xfrm>
            <a:custGeom>
              <a:avLst/>
              <a:gdLst/>
              <a:ahLst/>
              <a:cxnLst/>
              <a:rect l="l" t="t" r="r" b="b"/>
              <a:pathLst>
                <a:path w="372110" h="12700">
                  <a:moveTo>
                    <a:pt x="371881" y="0"/>
                  </a:moveTo>
                  <a:lnTo>
                    <a:pt x="0" y="0"/>
                  </a:lnTo>
                  <a:lnTo>
                    <a:pt x="0" y="12598"/>
                  </a:lnTo>
                  <a:lnTo>
                    <a:pt x="371881" y="12598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CEC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1" name="object 174">
              <a:extLst>
                <a:ext uri="{FF2B5EF4-FFF2-40B4-BE49-F238E27FC236}">
                  <a16:creationId xmlns:a16="http://schemas.microsoft.com/office/drawing/2014/main" id="{BA2CED18-F0CF-4767-8799-D7D594BBD5D3}"/>
                </a:ext>
              </a:extLst>
            </p:cNvPr>
            <p:cNvSpPr/>
            <p:nvPr/>
          </p:nvSpPr>
          <p:spPr>
            <a:xfrm>
              <a:off x="5498642" y="3722041"/>
              <a:ext cx="372110" cy="13970"/>
            </a:xfrm>
            <a:custGeom>
              <a:avLst/>
              <a:gdLst/>
              <a:ahLst/>
              <a:cxnLst/>
              <a:rect l="l" t="t" r="r" b="b"/>
              <a:pathLst>
                <a:path w="372110" h="13970">
                  <a:moveTo>
                    <a:pt x="371881" y="0"/>
                  </a:moveTo>
                  <a:lnTo>
                    <a:pt x="0" y="0"/>
                  </a:lnTo>
                  <a:lnTo>
                    <a:pt x="0" y="13677"/>
                  </a:lnTo>
                  <a:lnTo>
                    <a:pt x="371881" y="13677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EEE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2" name="object 175">
              <a:extLst>
                <a:ext uri="{FF2B5EF4-FFF2-40B4-BE49-F238E27FC236}">
                  <a16:creationId xmlns:a16="http://schemas.microsoft.com/office/drawing/2014/main" id="{BF4E67A0-B2A5-4535-9804-A98DA1D18773}"/>
                </a:ext>
              </a:extLst>
            </p:cNvPr>
            <p:cNvSpPr/>
            <p:nvPr/>
          </p:nvSpPr>
          <p:spPr>
            <a:xfrm>
              <a:off x="5498642" y="3735719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10" h="13335">
                  <a:moveTo>
                    <a:pt x="371881" y="0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371881" y="13322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0F0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3" name="object 176">
              <a:extLst>
                <a:ext uri="{FF2B5EF4-FFF2-40B4-BE49-F238E27FC236}">
                  <a16:creationId xmlns:a16="http://schemas.microsoft.com/office/drawing/2014/main" id="{F99A4A28-B700-4731-A65E-4930BC5B539C}"/>
                </a:ext>
              </a:extLst>
            </p:cNvPr>
            <p:cNvSpPr/>
            <p:nvPr/>
          </p:nvSpPr>
          <p:spPr>
            <a:xfrm>
              <a:off x="5498642" y="3749042"/>
              <a:ext cx="372110" cy="12065"/>
            </a:xfrm>
            <a:custGeom>
              <a:avLst/>
              <a:gdLst/>
              <a:ahLst/>
              <a:cxnLst/>
              <a:rect l="l" t="t" r="r" b="b"/>
              <a:pathLst>
                <a:path w="372110" h="12064">
                  <a:moveTo>
                    <a:pt x="371881" y="0"/>
                  </a:moveTo>
                  <a:lnTo>
                    <a:pt x="0" y="0"/>
                  </a:lnTo>
                  <a:lnTo>
                    <a:pt x="0" y="11874"/>
                  </a:lnTo>
                  <a:lnTo>
                    <a:pt x="371881" y="11874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2F2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4" name="object 177">
              <a:extLst>
                <a:ext uri="{FF2B5EF4-FFF2-40B4-BE49-F238E27FC236}">
                  <a16:creationId xmlns:a16="http://schemas.microsoft.com/office/drawing/2014/main" id="{53BC88FB-84A4-49BF-B815-CBD24171F873}"/>
                </a:ext>
              </a:extLst>
            </p:cNvPr>
            <p:cNvSpPr/>
            <p:nvPr/>
          </p:nvSpPr>
          <p:spPr>
            <a:xfrm>
              <a:off x="5498642" y="3760916"/>
              <a:ext cx="372110" cy="9525"/>
            </a:xfrm>
            <a:custGeom>
              <a:avLst/>
              <a:gdLst/>
              <a:ahLst/>
              <a:cxnLst/>
              <a:rect l="l" t="t" r="r" b="b"/>
              <a:pathLst>
                <a:path w="372110" h="9525">
                  <a:moveTo>
                    <a:pt x="371881" y="0"/>
                  </a:moveTo>
                  <a:lnTo>
                    <a:pt x="0" y="0"/>
                  </a:lnTo>
                  <a:lnTo>
                    <a:pt x="0" y="9359"/>
                  </a:lnTo>
                  <a:lnTo>
                    <a:pt x="371881" y="9359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4F4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5" name="object 178">
              <a:extLst>
                <a:ext uri="{FF2B5EF4-FFF2-40B4-BE49-F238E27FC236}">
                  <a16:creationId xmlns:a16="http://schemas.microsoft.com/office/drawing/2014/main" id="{424737E0-BBF7-42AA-9392-E4F2A4C18DA7}"/>
                </a:ext>
              </a:extLst>
            </p:cNvPr>
            <p:cNvSpPr/>
            <p:nvPr/>
          </p:nvSpPr>
          <p:spPr>
            <a:xfrm>
              <a:off x="5498642" y="3770276"/>
              <a:ext cx="372110" cy="12065"/>
            </a:xfrm>
            <a:custGeom>
              <a:avLst/>
              <a:gdLst/>
              <a:ahLst/>
              <a:cxnLst/>
              <a:rect l="l" t="t" r="r" b="b"/>
              <a:pathLst>
                <a:path w="372110" h="12064">
                  <a:moveTo>
                    <a:pt x="371881" y="0"/>
                  </a:moveTo>
                  <a:lnTo>
                    <a:pt x="0" y="0"/>
                  </a:lnTo>
                  <a:lnTo>
                    <a:pt x="0" y="11887"/>
                  </a:lnTo>
                  <a:lnTo>
                    <a:pt x="371881" y="11887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6F6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6" name="object 179">
              <a:extLst>
                <a:ext uri="{FF2B5EF4-FFF2-40B4-BE49-F238E27FC236}">
                  <a16:creationId xmlns:a16="http://schemas.microsoft.com/office/drawing/2014/main" id="{4E3C132F-E0B6-4763-B344-25C53628DA1F}"/>
                </a:ext>
              </a:extLst>
            </p:cNvPr>
            <p:cNvSpPr/>
            <p:nvPr/>
          </p:nvSpPr>
          <p:spPr>
            <a:xfrm>
              <a:off x="5498642" y="3782163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10" h="13335">
                  <a:moveTo>
                    <a:pt x="371881" y="0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371881" y="13322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8F8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7" name="object 180">
              <a:extLst>
                <a:ext uri="{FF2B5EF4-FFF2-40B4-BE49-F238E27FC236}">
                  <a16:creationId xmlns:a16="http://schemas.microsoft.com/office/drawing/2014/main" id="{EAEF6474-3A8E-4735-BBA1-E2E7044D40E8}"/>
                </a:ext>
              </a:extLst>
            </p:cNvPr>
            <p:cNvSpPr/>
            <p:nvPr/>
          </p:nvSpPr>
          <p:spPr>
            <a:xfrm>
              <a:off x="5498642" y="3795486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10" h="13335">
                  <a:moveTo>
                    <a:pt x="371881" y="0"/>
                  </a:moveTo>
                  <a:lnTo>
                    <a:pt x="0" y="0"/>
                  </a:lnTo>
                  <a:lnTo>
                    <a:pt x="0" y="12953"/>
                  </a:lnTo>
                  <a:lnTo>
                    <a:pt x="371881" y="12953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8" name="object 181">
              <a:extLst>
                <a:ext uri="{FF2B5EF4-FFF2-40B4-BE49-F238E27FC236}">
                  <a16:creationId xmlns:a16="http://schemas.microsoft.com/office/drawing/2014/main" id="{86E7DA82-E5FC-44BB-935F-8A430CA46A61}"/>
                </a:ext>
              </a:extLst>
            </p:cNvPr>
            <p:cNvSpPr/>
            <p:nvPr/>
          </p:nvSpPr>
          <p:spPr>
            <a:xfrm>
              <a:off x="5498642" y="3808440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10" h="13335">
                  <a:moveTo>
                    <a:pt x="371881" y="0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371881" y="13322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CFCF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9" name="object 182">
              <a:extLst>
                <a:ext uri="{FF2B5EF4-FFF2-40B4-BE49-F238E27FC236}">
                  <a16:creationId xmlns:a16="http://schemas.microsoft.com/office/drawing/2014/main" id="{F786ECF1-5036-4F81-8246-1789C55E7C36}"/>
                </a:ext>
              </a:extLst>
            </p:cNvPr>
            <p:cNvSpPr/>
            <p:nvPr/>
          </p:nvSpPr>
          <p:spPr>
            <a:xfrm>
              <a:off x="5498642" y="3821762"/>
              <a:ext cx="372110" cy="3810"/>
            </a:xfrm>
            <a:custGeom>
              <a:avLst/>
              <a:gdLst/>
              <a:ahLst/>
              <a:cxnLst/>
              <a:rect l="l" t="t" r="r" b="b"/>
              <a:pathLst>
                <a:path w="372110" h="3810">
                  <a:moveTo>
                    <a:pt x="371881" y="0"/>
                  </a:moveTo>
                  <a:lnTo>
                    <a:pt x="0" y="0"/>
                  </a:lnTo>
                  <a:lnTo>
                    <a:pt x="0" y="3594"/>
                  </a:lnTo>
                  <a:lnTo>
                    <a:pt x="371881" y="3594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0" name="object 183">
              <a:extLst>
                <a:ext uri="{FF2B5EF4-FFF2-40B4-BE49-F238E27FC236}">
                  <a16:creationId xmlns:a16="http://schemas.microsoft.com/office/drawing/2014/main" id="{7644AFAC-3D93-4CAB-AE9C-3268DA37B40C}"/>
                </a:ext>
              </a:extLst>
            </p:cNvPr>
            <p:cNvSpPr/>
            <p:nvPr/>
          </p:nvSpPr>
          <p:spPr>
            <a:xfrm>
              <a:off x="5499353" y="3613317"/>
              <a:ext cx="370205" cy="211454"/>
            </a:xfrm>
            <a:custGeom>
              <a:avLst/>
              <a:gdLst/>
              <a:ahLst/>
              <a:cxnLst/>
              <a:rect l="l" t="t" r="r" b="b"/>
              <a:pathLst>
                <a:path w="370204" h="211454">
                  <a:moveTo>
                    <a:pt x="0" y="88201"/>
                  </a:moveTo>
                  <a:lnTo>
                    <a:pt x="216001" y="210959"/>
                  </a:lnTo>
                  <a:lnTo>
                    <a:pt x="370090" y="123482"/>
                  </a:lnTo>
                  <a:lnTo>
                    <a:pt x="154089" y="0"/>
                  </a:lnTo>
                  <a:lnTo>
                    <a:pt x="0" y="88201"/>
                  </a:lnTo>
                  <a:close/>
                </a:path>
              </a:pathLst>
            </a:custGeom>
            <a:ln w="511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21" name="object 184">
              <a:extLst>
                <a:ext uri="{FF2B5EF4-FFF2-40B4-BE49-F238E27FC236}">
                  <a16:creationId xmlns:a16="http://schemas.microsoft.com/office/drawing/2014/main" id="{56AB0DBC-F6FD-4A8C-B48A-75FB716C599B}"/>
                </a:ext>
              </a:extLst>
            </p:cNvPr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5525058" y="3907563"/>
              <a:ext cx="31991" cy="95516"/>
            </a:xfrm>
            <a:prstGeom prst="rect">
              <a:avLst/>
            </a:prstGeom>
          </p:spPr>
        </p:pic>
        <p:pic>
          <p:nvPicPr>
            <p:cNvPr id="1122" name="object 185">
              <a:extLst>
                <a:ext uri="{FF2B5EF4-FFF2-40B4-BE49-F238E27FC236}">
                  <a16:creationId xmlns:a16="http://schemas.microsoft.com/office/drawing/2014/main" id="{A8236769-16E1-47E4-A9CE-B348698B6F3B}"/>
                </a:ext>
              </a:extLst>
            </p:cNvPr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5524145" y="3905583"/>
              <a:ext cx="78827" cy="98752"/>
            </a:xfrm>
            <a:prstGeom prst="rect">
              <a:avLst/>
            </a:prstGeom>
          </p:spPr>
        </p:pic>
        <p:pic>
          <p:nvPicPr>
            <p:cNvPr id="1123" name="object 186">
              <a:extLst>
                <a:ext uri="{FF2B5EF4-FFF2-40B4-BE49-F238E27FC236}">
                  <a16:creationId xmlns:a16="http://schemas.microsoft.com/office/drawing/2014/main" id="{FCB12792-D5A8-4121-BE93-184B6D57E3E5}"/>
                </a:ext>
              </a:extLst>
            </p:cNvPr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5570638" y="3932277"/>
              <a:ext cx="33121" cy="65519"/>
            </a:xfrm>
            <a:prstGeom prst="rect">
              <a:avLst/>
            </a:prstGeom>
          </p:spPr>
        </p:pic>
        <p:pic>
          <p:nvPicPr>
            <p:cNvPr id="1124" name="object 187">
              <a:extLst>
                <a:ext uri="{FF2B5EF4-FFF2-40B4-BE49-F238E27FC236}">
                  <a16:creationId xmlns:a16="http://schemas.microsoft.com/office/drawing/2014/main" id="{80DBCCEC-8DBE-434D-B423-15F666E4195C}"/>
                </a:ext>
              </a:extLst>
            </p:cNvPr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5570589" y="3931872"/>
              <a:ext cx="78776" cy="124331"/>
            </a:xfrm>
            <a:prstGeom prst="rect">
              <a:avLst/>
            </a:prstGeom>
          </p:spPr>
        </p:pic>
        <p:pic>
          <p:nvPicPr>
            <p:cNvPr id="1125" name="object 188">
              <a:extLst>
                <a:ext uri="{FF2B5EF4-FFF2-40B4-BE49-F238E27FC236}">
                  <a16:creationId xmlns:a16="http://schemas.microsoft.com/office/drawing/2014/main" id="{4A9A9501-24ED-4963-B18A-2BB760670778}"/>
                </a:ext>
              </a:extLst>
            </p:cNvPr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5617082" y="3958566"/>
              <a:ext cx="33121" cy="98272"/>
            </a:xfrm>
            <a:prstGeom prst="rect">
              <a:avLst/>
            </a:prstGeom>
          </p:spPr>
        </p:pic>
        <p:pic>
          <p:nvPicPr>
            <p:cNvPr id="1126" name="object 189">
              <a:extLst>
                <a:ext uri="{FF2B5EF4-FFF2-40B4-BE49-F238E27FC236}">
                  <a16:creationId xmlns:a16="http://schemas.microsoft.com/office/drawing/2014/main" id="{4495D80D-5902-406D-AA82-61ED1A46C9ED}"/>
                </a:ext>
              </a:extLst>
            </p:cNvPr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5616665" y="3958504"/>
              <a:ext cx="79094" cy="98396"/>
            </a:xfrm>
            <a:prstGeom prst="rect">
              <a:avLst/>
            </a:prstGeom>
          </p:spPr>
        </p:pic>
        <p:pic>
          <p:nvPicPr>
            <p:cNvPr id="1127" name="object 190">
              <a:extLst>
                <a:ext uri="{FF2B5EF4-FFF2-40B4-BE49-F238E27FC236}">
                  <a16:creationId xmlns:a16="http://schemas.microsoft.com/office/drawing/2014/main" id="{2AA6CBB1-DB5F-447C-9906-8701C93559B0}"/>
                </a:ext>
              </a:extLst>
            </p:cNvPr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5663158" y="3984843"/>
              <a:ext cx="33477" cy="65519"/>
            </a:xfrm>
            <a:prstGeom prst="rect">
              <a:avLst/>
            </a:prstGeom>
          </p:spPr>
        </p:pic>
        <p:sp>
          <p:nvSpPr>
            <p:cNvPr id="1128" name="object 191">
              <a:extLst>
                <a:ext uri="{FF2B5EF4-FFF2-40B4-BE49-F238E27FC236}">
                  <a16:creationId xmlns:a16="http://schemas.microsoft.com/office/drawing/2014/main" id="{7F3D7F98-35FC-41E1-A98B-2E0C589B3336}"/>
                </a:ext>
              </a:extLst>
            </p:cNvPr>
            <p:cNvSpPr/>
            <p:nvPr/>
          </p:nvSpPr>
          <p:spPr>
            <a:xfrm>
              <a:off x="5663882" y="3985922"/>
              <a:ext cx="33020" cy="64135"/>
            </a:xfrm>
            <a:custGeom>
              <a:avLst/>
              <a:gdLst/>
              <a:ahLst/>
              <a:cxnLst/>
              <a:rect l="l" t="t" r="r" b="b"/>
              <a:pathLst>
                <a:path w="33020" h="64135">
                  <a:moveTo>
                    <a:pt x="0" y="46075"/>
                  </a:moveTo>
                  <a:lnTo>
                    <a:pt x="32397" y="64084"/>
                  </a:lnTo>
                  <a:lnTo>
                    <a:pt x="32397" y="17995"/>
                  </a:lnTo>
                  <a:lnTo>
                    <a:pt x="0" y="0"/>
                  </a:lnTo>
                  <a:lnTo>
                    <a:pt x="0" y="4607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29" name="object 192">
              <a:extLst>
                <a:ext uri="{FF2B5EF4-FFF2-40B4-BE49-F238E27FC236}">
                  <a16:creationId xmlns:a16="http://schemas.microsoft.com/office/drawing/2014/main" id="{06C571AC-653D-4FF5-A362-D13201BCF3F3}"/>
                </a:ext>
              </a:extLst>
            </p:cNvPr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5664364" y="3879686"/>
              <a:ext cx="31394" cy="63474"/>
            </a:xfrm>
            <a:prstGeom prst="rect">
              <a:avLst/>
            </a:prstGeom>
          </p:spPr>
        </p:pic>
        <p:pic>
          <p:nvPicPr>
            <p:cNvPr id="1130" name="object 193">
              <a:extLst>
                <a:ext uri="{FF2B5EF4-FFF2-40B4-BE49-F238E27FC236}">
                  <a16:creationId xmlns:a16="http://schemas.microsoft.com/office/drawing/2014/main" id="{52004C3D-4382-4CFF-B76B-D3FA76929D03}"/>
                </a:ext>
              </a:extLst>
            </p:cNvPr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5663158" y="3878277"/>
              <a:ext cx="33477" cy="65163"/>
            </a:xfrm>
            <a:prstGeom prst="rect">
              <a:avLst/>
            </a:prstGeom>
          </p:spPr>
        </p:pic>
        <p:pic>
          <p:nvPicPr>
            <p:cNvPr id="1131" name="object 194">
              <a:extLst>
                <a:ext uri="{FF2B5EF4-FFF2-40B4-BE49-F238E27FC236}">
                  <a16:creationId xmlns:a16="http://schemas.microsoft.com/office/drawing/2014/main" id="{F39FC6AE-322D-4F00-9A3A-1C9B5CC26644}"/>
                </a:ext>
              </a:extLst>
            </p:cNvPr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5617844" y="3853372"/>
              <a:ext cx="79208" cy="91197"/>
            </a:xfrm>
            <a:prstGeom prst="rect">
              <a:avLst/>
            </a:prstGeom>
          </p:spPr>
        </p:pic>
        <p:pic>
          <p:nvPicPr>
            <p:cNvPr id="1132" name="object 195">
              <a:extLst>
                <a:ext uri="{FF2B5EF4-FFF2-40B4-BE49-F238E27FC236}">
                  <a16:creationId xmlns:a16="http://schemas.microsoft.com/office/drawing/2014/main" id="{C86F7199-0114-4025-9E45-008198862959}"/>
                </a:ext>
              </a:extLst>
            </p:cNvPr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5617082" y="3851645"/>
              <a:ext cx="33121" cy="65519"/>
            </a:xfrm>
            <a:prstGeom prst="rect">
              <a:avLst/>
            </a:prstGeom>
          </p:spPr>
        </p:pic>
        <p:pic>
          <p:nvPicPr>
            <p:cNvPr id="1133" name="object 196">
              <a:extLst>
                <a:ext uri="{FF2B5EF4-FFF2-40B4-BE49-F238E27FC236}">
                  <a16:creationId xmlns:a16="http://schemas.microsoft.com/office/drawing/2014/main" id="{C50E8B72-E651-4C31-9E92-E143E14C6B32}"/>
                </a:ext>
              </a:extLst>
            </p:cNvPr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5571451" y="3827045"/>
              <a:ext cx="79157" cy="90524"/>
            </a:xfrm>
            <a:prstGeom prst="rect">
              <a:avLst/>
            </a:prstGeom>
          </p:spPr>
        </p:pic>
        <p:pic>
          <p:nvPicPr>
            <p:cNvPr id="1134" name="object 197">
              <a:extLst>
                <a:ext uri="{FF2B5EF4-FFF2-40B4-BE49-F238E27FC236}">
                  <a16:creationId xmlns:a16="http://schemas.microsoft.com/office/drawing/2014/main" id="{06A39211-587B-47F1-86E5-8D961A299030}"/>
                </a:ext>
              </a:extLst>
            </p:cNvPr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5570638" y="3825356"/>
              <a:ext cx="33121" cy="65532"/>
            </a:xfrm>
            <a:prstGeom prst="rect">
              <a:avLst/>
            </a:prstGeom>
          </p:spPr>
        </p:pic>
        <p:pic>
          <p:nvPicPr>
            <p:cNvPr id="1135" name="object 198">
              <a:extLst>
                <a:ext uri="{FF2B5EF4-FFF2-40B4-BE49-F238E27FC236}">
                  <a16:creationId xmlns:a16="http://schemas.microsoft.com/office/drawing/2014/main" id="{B722882E-CBF6-4963-90CB-F3281A63E7BF}"/>
                </a:ext>
              </a:extLst>
            </p:cNvPr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5525058" y="3800718"/>
              <a:ext cx="79119" cy="90574"/>
            </a:xfrm>
            <a:prstGeom prst="rect">
              <a:avLst/>
            </a:prstGeom>
          </p:spPr>
        </p:pic>
        <p:sp>
          <p:nvSpPr>
            <p:cNvPr id="1136" name="object 199">
              <a:extLst>
                <a:ext uri="{FF2B5EF4-FFF2-40B4-BE49-F238E27FC236}">
                  <a16:creationId xmlns:a16="http://schemas.microsoft.com/office/drawing/2014/main" id="{DF4411CE-14D0-40F5-AC3D-447831C2AFC7}"/>
                </a:ext>
              </a:extLst>
            </p:cNvPr>
            <p:cNvSpPr/>
            <p:nvPr/>
          </p:nvSpPr>
          <p:spPr>
            <a:xfrm>
              <a:off x="5524918" y="3799804"/>
              <a:ext cx="32384" cy="64769"/>
            </a:xfrm>
            <a:custGeom>
              <a:avLst/>
              <a:gdLst/>
              <a:ahLst/>
              <a:cxnLst/>
              <a:rect l="l" t="t" r="r" b="b"/>
              <a:pathLst>
                <a:path w="32385" h="64770">
                  <a:moveTo>
                    <a:pt x="0" y="46443"/>
                  </a:moveTo>
                  <a:lnTo>
                    <a:pt x="32042" y="64439"/>
                  </a:lnTo>
                  <a:lnTo>
                    <a:pt x="32042" y="18364"/>
                  </a:lnTo>
                  <a:lnTo>
                    <a:pt x="0" y="0"/>
                  </a:lnTo>
                  <a:lnTo>
                    <a:pt x="0" y="4644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7" name="object 200">
              <a:extLst>
                <a:ext uri="{FF2B5EF4-FFF2-40B4-BE49-F238E27FC236}">
                  <a16:creationId xmlns:a16="http://schemas.microsoft.com/office/drawing/2014/main" id="{F21F0C3A-D522-433B-95E2-E38DAA35F383}"/>
                </a:ext>
              </a:extLst>
            </p:cNvPr>
            <p:cNvSpPr/>
            <p:nvPr/>
          </p:nvSpPr>
          <p:spPr>
            <a:xfrm>
              <a:off x="5518441" y="3902762"/>
              <a:ext cx="6985" cy="86995"/>
            </a:xfrm>
            <a:custGeom>
              <a:avLst/>
              <a:gdLst/>
              <a:ahLst/>
              <a:cxnLst/>
              <a:rect l="l" t="t" r="r" b="b"/>
              <a:pathLst>
                <a:path w="6985" h="86995">
                  <a:moveTo>
                    <a:pt x="0" y="0"/>
                  </a:moveTo>
                  <a:lnTo>
                    <a:pt x="0" y="86398"/>
                  </a:lnTo>
                  <a:lnTo>
                    <a:pt x="6476" y="82080"/>
                  </a:lnTo>
                  <a:lnTo>
                    <a:pt x="6476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8" name="object 201">
              <a:extLst>
                <a:ext uri="{FF2B5EF4-FFF2-40B4-BE49-F238E27FC236}">
                  <a16:creationId xmlns:a16="http://schemas.microsoft.com/office/drawing/2014/main" id="{1B19D411-3EE7-42FD-9630-910499D30821}"/>
                </a:ext>
              </a:extLst>
            </p:cNvPr>
            <p:cNvSpPr/>
            <p:nvPr/>
          </p:nvSpPr>
          <p:spPr>
            <a:xfrm>
              <a:off x="5518441" y="3902762"/>
              <a:ext cx="6985" cy="86995"/>
            </a:xfrm>
            <a:custGeom>
              <a:avLst/>
              <a:gdLst/>
              <a:ahLst/>
              <a:cxnLst/>
              <a:rect l="l" t="t" r="r" b="b"/>
              <a:pathLst>
                <a:path w="6985" h="86995">
                  <a:moveTo>
                    <a:pt x="6476" y="82080"/>
                  </a:moveTo>
                  <a:lnTo>
                    <a:pt x="0" y="86398"/>
                  </a:lnTo>
                  <a:lnTo>
                    <a:pt x="0" y="0"/>
                  </a:lnTo>
                  <a:lnTo>
                    <a:pt x="6476" y="3594"/>
                  </a:lnTo>
                  <a:lnTo>
                    <a:pt x="6476" y="8208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9" name="object 202">
              <a:extLst>
                <a:ext uri="{FF2B5EF4-FFF2-40B4-BE49-F238E27FC236}">
                  <a16:creationId xmlns:a16="http://schemas.microsoft.com/office/drawing/2014/main" id="{A04C97B5-D03C-4A9A-889D-D94CE7A26CB7}"/>
                </a:ext>
              </a:extLst>
            </p:cNvPr>
            <p:cNvSpPr/>
            <p:nvPr/>
          </p:nvSpPr>
          <p:spPr>
            <a:xfrm>
              <a:off x="5564885" y="3929407"/>
              <a:ext cx="6985" cy="53975"/>
            </a:xfrm>
            <a:custGeom>
              <a:avLst/>
              <a:gdLst/>
              <a:ahLst/>
              <a:cxnLst/>
              <a:rect l="l" t="t" r="r" b="b"/>
              <a:pathLst>
                <a:path w="6985" h="53975">
                  <a:moveTo>
                    <a:pt x="0" y="0"/>
                  </a:moveTo>
                  <a:lnTo>
                    <a:pt x="0" y="53632"/>
                  </a:lnTo>
                  <a:lnTo>
                    <a:pt x="6476" y="49314"/>
                  </a:lnTo>
                  <a:lnTo>
                    <a:pt x="6476" y="32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0" name="object 203">
              <a:extLst>
                <a:ext uri="{FF2B5EF4-FFF2-40B4-BE49-F238E27FC236}">
                  <a16:creationId xmlns:a16="http://schemas.microsoft.com/office/drawing/2014/main" id="{17406558-05B8-4477-8701-4432C8AA272A}"/>
                </a:ext>
              </a:extLst>
            </p:cNvPr>
            <p:cNvSpPr/>
            <p:nvPr/>
          </p:nvSpPr>
          <p:spPr>
            <a:xfrm>
              <a:off x="5564885" y="3929407"/>
              <a:ext cx="6985" cy="53975"/>
            </a:xfrm>
            <a:custGeom>
              <a:avLst/>
              <a:gdLst/>
              <a:ahLst/>
              <a:cxnLst/>
              <a:rect l="l" t="t" r="r" b="b"/>
              <a:pathLst>
                <a:path w="6985" h="53975">
                  <a:moveTo>
                    <a:pt x="6476" y="49314"/>
                  </a:moveTo>
                  <a:lnTo>
                    <a:pt x="0" y="53632"/>
                  </a:lnTo>
                  <a:lnTo>
                    <a:pt x="0" y="0"/>
                  </a:lnTo>
                  <a:lnTo>
                    <a:pt x="6476" y="3238"/>
                  </a:lnTo>
                  <a:lnTo>
                    <a:pt x="6476" y="4931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1" name="object 204">
              <a:extLst>
                <a:ext uri="{FF2B5EF4-FFF2-40B4-BE49-F238E27FC236}">
                  <a16:creationId xmlns:a16="http://schemas.microsoft.com/office/drawing/2014/main" id="{ACEB1A19-4775-47A9-A58B-17A05C63B9CE}"/>
                </a:ext>
              </a:extLst>
            </p:cNvPr>
            <p:cNvSpPr/>
            <p:nvPr/>
          </p:nvSpPr>
          <p:spPr>
            <a:xfrm>
              <a:off x="5611316" y="3955683"/>
              <a:ext cx="6350" cy="86360"/>
            </a:xfrm>
            <a:custGeom>
              <a:avLst/>
              <a:gdLst/>
              <a:ahLst/>
              <a:cxnLst/>
              <a:rect l="l" t="t" r="r" b="b"/>
              <a:pathLst>
                <a:path w="6350" h="86360">
                  <a:moveTo>
                    <a:pt x="0" y="0"/>
                  </a:moveTo>
                  <a:lnTo>
                    <a:pt x="0" y="86042"/>
                  </a:lnTo>
                  <a:lnTo>
                    <a:pt x="6121" y="82435"/>
                  </a:lnTo>
                  <a:lnTo>
                    <a:pt x="6121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2" name="object 205">
              <a:extLst>
                <a:ext uri="{FF2B5EF4-FFF2-40B4-BE49-F238E27FC236}">
                  <a16:creationId xmlns:a16="http://schemas.microsoft.com/office/drawing/2014/main" id="{251CE5E6-99ED-4583-B927-C11C0B471D2A}"/>
                </a:ext>
              </a:extLst>
            </p:cNvPr>
            <p:cNvSpPr/>
            <p:nvPr/>
          </p:nvSpPr>
          <p:spPr>
            <a:xfrm>
              <a:off x="5611316" y="3955683"/>
              <a:ext cx="6350" cy="86360"/>
            </a:xfrm>
            <a:custGeom>
              <a:avLst/>
              <a:gdLst/>
              <a:ahLst/>
              <a:cxnLst/>
              <a:rect l="l" t="t" r="r" b="b"/>
              <a:pathLst>
                <a:path w="6350" h="86360">
                  <a:moveTo>
                    <a:pt x="6121" y="82435"/>
                  </a:moveTo>
                  <a:lnTo>
                    <a:pt x="0" y="86042"/>
                  </a:lnTo>
                  <a:lnTo>
                    <a:pt x="0" y="0"/>
                  </a:lnTo>
                  <a:lnTo>
                    <a:pt x="6121" y="3594"/>
                  </a:lnTo>
                  <a:lnTo>
                    <a:pt x="6121" y="8243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3" name="object 206">
              <a:extLst>
                <a:ext uri="{FF2B5EF4-FFF2-40B4-BE49-F238E27FC236}">
                  <a16:creationId xmlns:a16="http://schemas.microsoft.com/office/drawing/2014/main" id="{7F29873B-77AB-4AED-97D9-B9A34F18DC34}"/>
                </a:ext>
              </a:extLst>
            </p:cNvPr>
            <p:cNvSpPr/>
            <p:nvPr/>
          </p:nvSpPr>
          <p:spPr>
            <a:xfrm>
              <a:off x="5657760" y="3982328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0" y="0"/>
                  </a:moveTo>
                  <a:lnTo>
                    <a:pt x="0" y="53276"/>
                  </a:lnTo>
                  <a:lnTo>
                    <a:pt x="6121" y="49669"/>
                  </a:lnTo>
                  <a:lnTo>
                    <a:pt x="6121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4" name="object 207">
              <a:extLst>
                <a:ext uri="{FF2B5EF4-FFF2-40B4-BE49-F238E27FC236}">
                  <a16:creationId xmlns:a16="http://schemas.microsoft.com/office/drawing/2014/main" id="{A486460F-CC9B-4A07-A3FA-E8CE25639DE4}"/>
                </a:ext>
              </a:extLst>
            </p:cNvPr>
            <p:cNvSpPr/>
            <p:nvPr/>
          </p:nvSpPr>
          <p:spPr>
            <a:xfrm>
              <a:off x="5657760" y="3982328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6121" y="49669"/>
                  </a:moveTo>
                  <a:lnTo>
                    <a:pt x="0" y="53276"/>
                  </a:lnTo>
                  <a:lnTo>
                    <a:pt x="0" y="0"/>
                  </a:lnTo>
                  <a:lnTo>
                    <a:pt x="6121" y="3594"/>
                  </a:lnTo>
                  <a:lnTo>
                    <a:pt x="6121" y="4966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5" name="object 208">
              <a:extLst>
                <a:ext uri="{FF2B5EF4-FFF2-40B4-BE49-F238E27FC236}">
                  <a16:creationId xmlns:a16="http://schemas.microsoft.com/office/drawing/2014/main" id="{9322683D-CF47-429E-B549-5B70F2EB550C}"/>
                </a:ext>
              </a:extLst>
            </p:cNvPr>
            <p:cNvSpPr/>
            <p:nvPr/>
          </p:nvSpPr>
          <p:spPr>
            <a:xfrm>
              <a:off x="5657760" y="3875407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0" y="0"/>
                  </a:moveTo>
                  <a:lnTo>
                    <a:pt x="0" y="53276"/>
                  </a:lnTo>
                  <a:lnTo>
                    <a:pt x="6121" y="49669"/>
                  </a:lnTo>
                  <a:lnTo>
                    <a:pt x="6121" y="39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6" name="object 209">
              <a:extLst>
                <a:ext uri="{FF2B5EF4-FFF2-40B4-BE49-F238E27FC236}">
                  <a16:creationId xmlns:a16="http://schemas.microsoft.com/office/drawing/2014/main" id="{A024A977-F370-4F82-856D-6005022BC0C7}"/>
                </a:ext>
              </a:extLst>
            </p:cNvPr>
            <p:cNvSpPr/>
            <p:nvPr/>
          </p:nvSpPr>
          <p:spPr>
            <a:xfrm>
              <a:off x="5657760" y="3875407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6121" y="49669"/>
                  </a:moveTo>
                  <a:lnTo>
                    <a:pt x="0" y="53276"/>
                  </a:lnTo>
                  <a:lnTo>
                    <a:pt x="0" y="0"/>
                  </a:lnTo>
                  <a:lnTo>
                    <a:pt x="6121" y="3949"/>
                  </a:lnTo>
                  <a:lnTo>
                    <a:pt x="6121" y="4966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7" name="object 210">
              <a:extLst>
                <a:ext uri="{FF2B5EF4-FFF2-40B4-BE49-F238E27FC236}">
                  <a16:creationId xmlns:a16="http://schemas.microsoft.com/office/drawing/2014/main" id="{F7957414-8D27-492C-9BBE-5ECC160A9178}"/>
                </a:ext>
              </a:extLst>
            </p:cNvPr>
            <p:cNvSpPr/>
            <p:nvPr/>
          </p:nvSpPr>
          <p:spPr>
            <a:xfrm>
              <a:off x="5611316" y="3849118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0" y="0"/>
                  </a:moveTo>
                  <a:lnTo>
                    <a:pt x="0" y="53289"/>
                  </a:lnTo>
                  <a:lnTo>
                    <a:pt x="6121" y="49682"/>
                  </a:lnTo>
                  <a:lnTo>
                    <a:pt x="6121" y="36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8" name="object 211">
              <a:extLst>
                <a:ext uri="{FF2B5EF4-FFF2-40B4-BE49-F238E27FC236}">
                  <a16:creationId xmlns:a16="http://schemas.microsoft.com/office/drawing/2014/main" id="{52F4CEAD-3555-4BCA-A33D-6896827F7D85}"/>
                </a:ext>
              </a:extLst>
            </p:cNvPr>
            <p:cNvSpPr/>
            <p:nvPr/>
          </p:nvSpPr>
          <p:spPr>
            <a:xfrm>
              <a:off x="5611316" y="3849118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6121" y="49682"/>
                  </a:moveTo>
                  <a:lnTo>
                    <a:pt x="0" y="53289"/>
                  </a:lnTo>
                  <a:lnTo>
                    <a:pt x="0" y="0"/>
                  </a:lnTo>
                  <a:lnTo>
                    <a:pt x="6121" y="3606"/>
                  </a:lnTo>
                  <a:lnTo>
                    <a:pt x="6121" y="4968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9" name="object 212">
              <a:extLst>
                <a:ext uri="{FF2B5EF4-FFF2-40B4-BE49-F238E27FC236}">
                  <a16:creationId xmlns:a16="http://schemas.microsoft.com/office/drawing/2014/main" id="{B78E45A6-28F1-40B4-9D4A-7845901AADEA}"/>
                </a:ext>
              </a:extLst>
            </p:cNvPr>
            <p:cNvSpPr/>
            <p:nvPr/>
          </p:nvSpPr>
          <p:spPr>
            <a:xfrm>
              <a:off x="5564885" y="3822841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5" h="53339">
                  <a:moveTo>
                    <a:pt x="0" y="0"/>
                  </a:moveTo>
                  <a:lnTo>
                    <a:pt x="0" y="53276"/>
                  </a:lnTo>
                  <a:lnTo>
                    <a:pt x="6476" y="49682"/>
                  </a:lnTo>
                  <a:lnTo>
                    <a:pt x="6476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0" name="object 213">
              <a:extLst>
                <a:ext uri="{FF2B5EF4-FFF2-40B4-BE49-F238E27FC236}">
                  <a16:creationId xmlns:a16="http://schemas.microsoft.com/office/drawing/2014/main" id="{BC016241-EF5F-4919-933E-11B89D7B0711}"/>
                </a:ext>
              </a:extLst>
            </p:cNvPr>
            <p:cNvSpPr/>
            <p:nvPr/>
          </p:nvSpPr>
          <p:spPr>
            <a:xfrm>
              <a:off x="5564885" y="3822841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5" h="53339">
                  <a:moveTo>
                    <a:pt x="6476" y="49682"/>
                  </a:moveTo>
                  <a:lnTo>
                    <a:pt x="0" y="53276"/>
                  </a:lnTo>
                  <a:lnTo>
                    <a:pt x="0" y="0"/>
                  </a:lnTo>
                  <a:lnTo>
                    <a:pt x="6476" y="3594"/>
                  </a:lnTo>
                  <a:lnTo>
                    <a:pt x="6476" y="4968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1" name="object 214">
              <a:extLst>
                <a:ext uri="{FF2B5EF4-FFF2-40B4-BE49-F238E27FC236}">
                  <a16:creationId xmlns:a16="http://schemas.microsoft.com/office/drawing/2014/main" id="{6AFA18EF-13FC-4F7C-91E8-092D3FF6FCE6}"/>
                </a:ext>
              </a:extLst>
            </p:cNvPr>
            <p:cNvSpPr/>
            <p:nvPr/>
          </p:nvSpPr>
          <p:spPr>
            <a:xfrm>
              <a:off x="5518441" y="3796197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5" h="53339">
                  <a:moveTo>
                    <a:pt x="0" y="0"/>
                  </a:moveTo>
                  <a:lnTo>
                    <a:pt x="0" y="53289"/>
                  </a:lnTo>
                  <a:lnTo>
                    <a:pt x="6476" y="50050"/>
                  </a:lnTo>
                  <a:lnTo>
                    <a:pt x="6476" y="36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2" name="object 215">
              <a:extLst>
                <a:ext uri="{FF2B5EF4-FFF2-40B4-BE49-F238E27FC236}">
                  <a16:creationId xmlns:a16="http://schemas.microsoft.com/office/drawing/2014/main" id="{1CDA7F9B-E9AC-43C6-9485-03CD7CD17AD0}"/>
                </a:ext>
              </a:extLst>
            </p:cNvPr>
            <p:cNvSpPr/>
            <p:nvPr/>
          </p:nvSpPr>
          <p:spPr>
            <a:xfrm>
              <a:off x="5518441" y="3796197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5" h="53339">
                  <a:moveTo>
                    <a:pt x="6476" y="50050"/>
                  </a:moveTo>
                  <a:lnTo>
                    <a:pt x="0" y="53289"/>
                  </a:lnTo>
                  <a:lnTo>
                    <a:pt x="0" y="0"/>
                  </a:lnTo>
                  <a:lnTo>
                    <a:pt x="6476" y="3606"/>
                  </a:lnTo>
                  <a:lnTo>
                    <a:pt x="6476" y="5005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3" name="object 216">
              <a:extLst>
                <a:ext uri="{FF2B5EF4-FFF2-40B4-BE49-F238E27FC236}">
                  <a16:creationId xmlns:a16="http://schemas.microsoft.com/office/drawing/2014/main" id="{324CA368-D9D3-4181-91FD-F60F918A4CBB}"/>
                </a:ext>
              </a:extLst>
            </p:cNvPr>
            <p:cNvSpPr/>
            <p:nvPr/>
          </p:nvSpPr>
          <p:spPr>
            <a:xfrm>
              <a:off x="5564885" y="3978721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6476" y="0"/>
                  </a:moveTo>
                  <a:lnTo>
                    <a:pt x="0" y="4317"/>
                  </a:lnTo>
                  <a:lnTo>
                    <a:pt x="38519" y="25920"/>
                  </a:lnTo>
                  <a:lnTo>
                    <a:pt x="38519" y="18719"/>
                  </a:lnTo>
                  <a:lnTo>
                    <a:pt x="6476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4" name="object 217">
              <a:extLst>
                <a:ext uri="{FF2B5EF4-FFF2-40B4-BE49-F238E27FC236}">
                  <a16:creationId xmlns:a16="http://schemas.microsoft.com/office/drawing/2014/main" id="{64FF4E67-18F0-42AB-95A4-336BBDE0D42A}"/>
                </a:ext>
              </a:extLst>
            </p:cNvPr>
            <p:cNvSpPr/>
            <p:nvPr/>
          </p:nvSpPr>
          <p:spPr>
            <a:xfrm>
              <a:off x="5564885" y="3978721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0" y="4317"/>
                  </a:moveTo>
                  <a:lnTo>
                    <a:pt x="38519" y="25920"/>
                  </a:lnTo>
                  <a:lnTo>
                    <a:pt x="38519" y="18719"/>
                  </a:lnTo>
                  <a:lnTo>
                    <a:pt x="6476" y="0"/>
                  </a:lnTo>
                  <a:lnTo>
                    <a:pt x="0" y="431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5" name="object 218">
              <a:extLst>
                <a:ext uri="{FF2B5EF4-FFF2-40B4-BE49-F238E27FC236}">
                  <a16:creationId xmlns:a16="http://schemas.microsoft.com/office/drawing/2014/main" id="{F190602C-9EE5-4028-8B44-5C704F42FBF4}"/>
                </a:ext>
              </a:extLst>
            </p:cNvPr>
            <p:cNvSpPr/>
            <p:nvPr/>
          </p:nvSpPr>
          <p:spPr>
            <a:xfrm>
              <a:off x="5657760" y="4031998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5" h="25400">
                  <a:moveTo>
                    <a:pt x="6121" y="0"/>
                  </a:moveTo>
                  <a:lnTo>
                    <a:pt x="0" y="3606"/>
                  </a:lnTo>
                  <a:lnTo>
                    <a:pt x="38519" y="25209"/>
                  </a:lnTo>
                  <a:lnTo>
                    <a:pt x="38519" y="18008"/>
                  </a:lnTo>
                  <a:lnTo>
                    <a:pt x="6121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6" name="object 219">
              <a:extLst>
                <a:ext uri="{FF2B5EF4-FFF2-40B4-BE49-F238E27FC236}">
                  <a16:creationId xmlns:a16="http://schemas.microsoft.com/office/drawing/2014/main" id="{350E0B6E-33A4-4CCF-8A02-D6C42D27DC37}"/>
                </a:ext>
              </a:extLst>
            </p:cNvPr>
            <p:cNvSpPr/>
            <p:nvPr/>
          </p:nvSpPr>
          <p:spPr>
            <a:xfrm>
              <a:off x="5657760" y="4031998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5" h="25400">
                  <a:moveTo>
                    <a:pt x="0" y="3606"/>
                  </a:moveTo>
                  <a:lnTo>
                    <a:pt x="38519" y="25209"/>
                  </a:lnTo>
                  <a:lnTo>
                    <a:pt x="38519" y="18008"/>
                  </a:lnTo>
                  <a:lnTo>
                    <a:pt x="6121" y="0"/>
                  </a:lnTo>
                  <a:lnTo>
                    <a:pt x="0" y="360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7" name="object 220">
              <a:extLst>
                <a:ext uri="{FF2B5EF4-FFF2-40B4-BE49-F238E27FC236}">
                  <a16:creationId xmlns:a16="http://schemas.microsoft.com/office/drawing/2014/main" id="{E6158681-AE44-477D-97C3-15A251D0427D}"/>
                </a:ext>
              </a:extLst>
            </p:cNvPr>
            <p:cNvSpPr/>
            <p:nvPr/>
          </p:nvSpPr>
          <p:spPr>
            <a:xfrm>
              <a:off x="5657760" y="3925076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6121" y="0"/>
                  </a:moveTo>
                  <a:lnTo>
                    <a:pt x="0" y="3606"/>
                  </a:lnTo>
                  <a:lnTo>
                    <a:pt x="38519" y="25920"/>
                  </a:lnTo>
                  <a:lnTo>
                    <a:pt x="38519" y="18719"/>
                  </a:lnTo>
                  <a:lnTo>
                    <a:pt x="6121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8" name="object 221">
              <a:extLst>
                <a:ext uri="{FF2B5EF4-FFF2-40B4-BE49-F238E27FC236}">
                  <a16:creationId xmlns:a16="http://schemas.microsoft.com/office/drawing/2014/main" id="{9339754E-480B-4682-AB2A-4327034616B1}"/>
                </a:ext>
              </a:extLst>
            </p:cNvPr>
            <p:cNvSpPr/>
            <p:nvPr/>
          </p:nvSpPr>
          <p:spPr>
            <a:xfrm>
              <a:off x="5657760" y="3925076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0" y="3606"/>
                  </a:moveTo>
                  <a:lnTo>
                    <a:pt x="38519" y="25920"/>
                  </a:lnTo>
                  <a:lnTo>
                    <a:pt x="38519" y="18719"/>
                  </a:lnTo>
                  <a:lnTo>
                    <a:pt x="6121" y="0"/>
                  </a:lnTo>
                  <a:lnTo>
                    <a:pt x="0" y="360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9" name="object 222">
              <a:extLst>
                <a:ext uri="{FF2B5EF4-FFF2-40B4-BE49-F238E27FC236}">
                  <a16:creationId xmlns:a16="http://schemas.microsoft.com/office/drawing/2014/main" id="{09FD31A4-6E38-4938-BA2E-247688522774}"/>
                </a:ext>
              </a:extLst>
            </p:cNvPr>
            <p:cNvSpPr/>
            <p:nvPr/>
          </p:nvSpPr>
          <p:spPr>
            <a:xfrm>
              <a:off x="5611316" y="3898800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6121" y="0"/>
                  </a:moveTo>
                  <a:lnTo>
                    <a:pt x="0" y="3606"/>
                  </a:lnTo>
                  <a:lnTo>
                    <a:pt x="38519" y="25920"/>
                  </a:lnTo>
                  <a:lnTo>
                    <a:pt x="38519" y="17995"/>
                  </a:lnTo>
                  <a:lnTo>
                    <a:pt x="6121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0" name="object 223">
              <a:extLst>
                <a:ext uri="{FF2B5EF4-FFF2-40B4-BE49-F238E27FC236}">
                  <a16:creationId xmlns:a16="http://schemas.microsoft.com/office/drawing/2014/main" id="{6E166ECC-3CF4-4A6F-8C3D-E21F1E20040E}"/>
                </a:ext>
              </a:extLst>
            </p:cNvPr>
            <p:cNvSpPr/>
            <p:nvPr/>
          </p:nvSpPr>
          <p:spPr>
            <a:xfrm>
              <a:off x="5611316" y="3898800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0" y="3606"/>
                  </a:moveTo>
                  <a:lnTo>
                    <a:pt x="38519" y="25920"/>
                  </a:lnTo>
                  <a:lnTo>
                    <a:pt x="38519" y="17995"/>
                  </a:lnTo>
                  <a:lnTo>
                    <a:pt x="6121" y="0"/>
                  </a:lnTo>
                  <a:lnTo>
                    <a:pt x="0" y="360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1" name="object 224">
              <a:extLst>
                <a:ext uri="{FF2B5EF4-FFF2-40B4-BE49-F238E27FC236}">
                  <a16:creationId xmlns:a16="http://schemas.microsoft.com/office/drawing/2014/main" id="{95192B03-01D9-4A5C-B808-1FEA943ABD4F}"/>
                </a:ext>
              </a:extLst>
            </p:cNvPr>
            <p:cNvSpPr/>
            <p:nvPr/>
          </p:nvSpPr>
          <p:spPr>
            <a:xfrm>
              <a:off x="5564885" y="3872524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6476" y="0"/>
                  </a:moveTo>
                  <a:lnTo>
                    <a:pt x="0" y="3594"/>
                  </a:lnTo>
                  <a:lnTo>
                    <a:pt x="38519" y="25552"/>
                  </a:lnTo>
                  <a:lnTo>
                    <a:pt x="38519" y="17995"/>
                  </a:lnTo>
                  <a:lnTo>
                    <a:pt x="6476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2" name="object 225">
              <a:extLst>
                <a:ext uri="{FF2B5EF4-FFF2-40B4-BE49-F238E27FC236}">
                  <a16:creationId xmlns:a16="http://schemas.microsoft.com/office/drawing/2014/main" id="{73776B7C-7F08-4D60-A72C-9D256F09C2DC}"/>
                </a:ext>
              </a:extLst>
            </p:cNvPr>
            <p:cNvSpPr/>
            <p:nvPr/>
          </p:nvSpPr>
          <p:spPr>
            <a:xfrm>
              <a:off x="5564885" y="3872524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0" y="3594"/>
                  </a:moveTo>
                  <a:lnTo>
                    <a:pt x="38519" y="25552"/>
                  </a:lnTo>
                  <a:lnTo>
                    <a:pt x="38519" y="17995"/>
                  </a:lnTo>
                  <a:lnTo>
                    <a:pt x="6476" y="0"/>
                  </a:lnTo>
                  <a:lnTo>
                    <a:pt x="0" y="359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3" name="object 226">
              <a:extLst>
                <a:ext uri="{FF2B5EF4-FFF2-40B4-BE49-F238E27FC236}">
                  <a16:creationId xmlns:a16="http://schemas.microsoft.com/office/drawing/2014/main" id="{6A1BDDD4-A7FA-41D3-A660-08DA1CE752CE}"/>
                </a:ext>
              </a:extLst>
            </p:cNvPr>
            <p:cNvSpPr/>
            <p:nvPr/>
          </p:nvSpPr>
          <p:spPr>
            <a:xfrm>
              <a:off x="5518441" y="3846247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5" h="25400">
                  <a:moveTo>
                    <a:pt x="6476" y="0"/>
                  </a:moveTo>
                  <a:lnTo>
                    <a:pt x="0" y="3238"/>
                  </a:lnTo>
                  <a:lnTo>
                    <a:pt x="38519" y="25196"/>
                  </a:lnTo>
                  <a:lnTo>
                    <a:pt x="38519" y="17995"/>
                  </a:lnTo>
                  <a:lnTo>
                    <a:pt x="6476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4" name="object 227">
              <a:extLst>
                <a:ext uri="{FF2B5EF4-FFF2-40B4-BE49-F238E27FC236}">
                  <a16:creationId xmlns:a16="http://schemas.microsoft.com/office/drawing/2014/main" id="{D0307A98-FF12-4A98-9DA1-5FE43153A25D}"/>
                </a:ext>
              </a:extLst>
            </p:cNvPr>
            <p:cNvSpPr/>
            <p:nvPr/>
          </p:nvSpPr>
          <p:spPr>
            <a:xfrm>
              <a:off x="5518441" y="3846247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5" h="25400">
                  <a:moveTo>
                    <a:pt x="0" y="3238"/>
                  </a:moveTo>
                  <a:lnTo>
                    <a:pt x="38519" y="25196"/>
                  </a:lnTo>
                  <a:lnTo>
                    <a:pt x="38519" y="17995"/>
                  </a:lnTo>
                  <a:lnTo>
                    <a:pt x="6476" y="0"/>
                  </a:lnTo>
                  <a:lnTo>
                    <a:pt x="0" y="323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65" name="object 228">
              <a:extLst>
                <a:ext uri="{FF2B5EF4-FFF2-40B4-BE49-F238E27FC236}">
                  <a16:creationId xmlns:a16="http://schemas.microsoft.com/office/drawing/2014/main" id="{85870CD6-B938-4B02-8270-F8796E3C431D}"/>
                </a:ext>
              </a:extLst>
            </p:cNvPr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5715393" y="3737231"/>
              <a:ext cx="154165" cy="104686"/>
            </a:xfrm>
            <a:prstGeom prst="rect">
              <a:avLst/>
            </a:prstGeom>
          </p:spPr>
        </p:pic>
        <p:sp>
          <p:nvSpPr>
            <p:cNvPr id="1166" name="object 229">
              <a:extLst>
                <a:ext uri="{FF2B5EF4-FFF2-40B4-BE49-F238E27FC236}">
                  <a16:creationId xmlns:a16="http://schemas.microsoft.com/office/drawing/2014/main" id="{661FE6E7-CC30-4FF4-8F71-F16CE460FF73}"/>
                </a:ext>
              </a:extLst>
            </p:cNvPr>
            <p:cNvSpPr/>
            <p:nvPr/>
          </p:nvSpPr>
          <p:spPr>
            <a:xfrm>
              <a:off x="5715355" y="3736799"/>
              <a:ext cx="154305" cy="106045"/>
            </a:xfrm>
            <a:custGeom>
              <a:avLst/>
              <a:gdLst/>
              <a:ahLst/>
              <a:cxnLst/>
              <a:rect l="l" t="t" r="r" b="b"/>
              <a:pathLst>
                <a:path w="154304" h="106045">
                  <a:moveTo>
                    <a:pt x="0" y="105841"/>
                  </a:moveTo>
                  <a:lnTo>
                    <a:pt x="154089" y="17284"/>
                  </a:lnTo>
                  <a:lnTo>
                    <a:pt x="154089" y="0"/>
                  </a:lnTo>
                  <a:lnTo>
                    <a:pt x="0" y="87477"/>
                  </a:lnTo>
                  <a:lnTo>
                    <a:pt x="0" y="105841"/>
                  </a:lnTo>
                  <a:close/>
                </a:path>
              </a:pathLst>
            </a:custGeom>
            <a:ln w="511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7" name="object 230">
              <a:extLst>
                <a:ext uri="{FF2B5EF4-FFF2-40B4-BE49-F238E27FC236}">
                  <a16:creationId xmlns:a16="http://schemas.microsoft.com/office/drawing/2014/main" id="{3E1E7CFC-A5F0-44C7-8BCC-F7B519DBAF46}"/>
                </a:ext>
              </a:extLst>
            </p:cNvPr>
            <p:cNvSpPr/>
            <p:nvPr/>
          </p:nvSpPr>
          <p:spPr>
            <a:xfrm>
              <a:off x="5499353" y="3701518"/>
              <a:ext cx="216535" cy="141605"/>
            </a:xfrm>
            <a:custGeom>
              <a:avLst/>
              <a:gdLst/>
              <a:ahLst/>
              <a:cxnLst/>
              <a:rect l="l" t="t" r="r" b="b"/>
              <a:pathLst>
                <a:path w="216535" h="141604">
                  <a:moveTo>
                    <a:pt x="0" y="0"/>
                  </a:moveTo>
                  <a:lnTo>
                    <a:pt x="0" y="17640"/>
                  </a:lnTo>
                  <a:lnTo>
                    <a:pt x="216001" y="141122"/>
                  </a:lnTo>
                  <a:lnTo>
                    <a:pt x="216001" y="1227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8" name="object 231">
              <a:extLst>
                <a:ext uri="{FF2B5EF4-FFF2-40B4-BE49-F238E27FC236}">
                  <a16:creationId xmlns:a16="http://schemas.microsoft.com/office/drawing/2014/main" id="{21AD347E-93DB-4777-85C1-D7A2BA1D097A}"/>
                </a:ext>
              </a:extLst>
            </p:cNvPr>
            <p:cNvSpPr/>
            <p:nvPr/>
          </p:nvSpPr>
          <p:spPr>
            <a:xfrm>
              <a:off x="5499353" y="3701518"/>
              <a:ext cx="216535" cy="141605"/>
            </a:xfrm>
            <a:custGeom>
              <a:avLst/>
              <a:gdLst/>
              <a:ahLst/>
              <a:cxnLst/>
              <a:rect l="l" t="t" r="r" b="b"/>
              <a:pathLst>
                <a:path w="216535" h="141604">
                  <a:moveTo>
                    <a:pt x="0" y="17640"/>
                  </a:moveTo>
                  <a:lnTo>
                    <a:pt x="216001" y="141122"/>
                  </a:lnTo>
                  <a:lnTo>
                    <a:pt x="216001" y="122758"/>
                  </a:lnTo>
                  <a:lnTo>
                    <a:pt x="0" y="0"/>
                  </a:lnTo>
                  <a:lnTo>
                    <a:pt x="0" y="17640"/>
                  </a:lnTo>
                  <a:close/>
                </a:path>
              </a:pathLst>
            </a:custGeom>
            <a:ln w="51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9" name="object 232">
              <a:extLst>
                <a:ext uri="{FF2B5EF4-FFF2-40B4-BE49-F238E27FC236}">
                  <a16:creationId xmlns:a16="http://schemas.microsoft.com/office/drawing/2014/main" id="{A6465FCE-E757-4495-BA1A-6D4FB3FC50ED}"/>
                </a:ext>
              </a:extLst>
            </p:cNvPr>
            <p:cNvSpPr/>
            <p:nvPr/>
          </p:nvSpPr>
          <p:spPr>
            <a:xfrm>
              <a:off x="5499353" y="3613317"/>
              <a:ext cx="370205" cy="488315"/>
            </a:xfrm>
            <a:custGeom>
              <a:avLst/>
              <a:gdLst/>
              <a:ahLst/>
              <a:cxnLst/>
              <a:rect l="l" t="t" r="r" b="b"/>
              <a:pathLst>
                <a:path w="370204" h="488314">
                  <a:moveTo>
                    <a:pt x="0" y="88201"/>
                  </a:moveTo>
                  <a:lnTo>
                    <a:pt x="0" y="364324"/>
                  </a:lnTo>
                  <a:lnTo>
                    <a:pt x="19088" y="375843"/>
                  </a:lnTo>
                  <a:lnTo>
                    <a:pt x="25565" y="371525"/>
                  </a:lnTo>
                  <a:lnTo>
                    <a:pt x="57607" y="390245"/>
                  </a:lnTo>
                  <a:lnTo>
                    <a:pt x="57607" y="397446"/>
                  </a:lnTo>
                  <a:lnTo>
                    <a:pt x="111963" y="428409"/>
                  </a:lnTo>
                  <a:lnTo>
                    <a:pt x="118084" y="424802"/>
                  </a:lnTo>
                  <a:lnTo>
                    <a:pt x="150482" y="442810"/>
                  </a:lnTo>
                  <a:lnTo>
                    <a:pt x="150482" y="449999"/>
                  </a:lnTo>
                  <a:lnTo>
                    <a:pt x="216001" y="487806"/>
                  </a:lnTo>
                  <a:lnTo>
                    <a:pt x="369011" y="397802"/>
                  </a:lnTo>
                  <a:lnTo>
                    <a:pt x="370090" y="123482"/>
                  </a:lnTo>
                  <a:lnTo>
                    <a:pt x="154089" y="0"/>
                  </a:lnTo>
                  <a:lnTo>
                    <a:pt x="0" y="88201"/>
                  </a:lnTo>
                  <a:close/>
                </a:path>
              </a:pathLst>
            </a:custGeom>
            <a:ln w="103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70" name="object 233">
              <a:extLst>
                <a:ext uri="{FF2B5EF4-FFF2-40B4-BE49-F238E27FC236}">
                  <a16:creationId xmlns:a16="http://schemas.microsoft.com/office/drawing/2014/main" id="{AC291109-B161-4C1E-8C5E-0FFE02EE18D3}"/>
                </a:ext>
              </a:extLst>
            </p:cNvPr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6401193" y="3737218"/>
              <a:ext cx="203365" cy="363905"/>
            </a:xfrm>
            <a:prstGeom prst="rect">
              <a:avLst/>
            </a:prstGeom>
          </p:spPr>
        </p:pic>
        <p:sp>
          <p:nvSpPr>
            <p:cNvPr id="1171" name="object 234">
              <a:extLst>
                <a:ext uri="{FF2B5EF4-FFF2-40B4-BE49-F238E27FC236}">
                  <a16:creationId xmlns:a16="http://schemas.microsoft.com/office/drawing/2014/main" id="{0CE2C566-17DB-4BED-AC38-529904C6C42A}"/>
                </a:ext>
              </a:extLst>
            </p:cNvPr>
            <p:cNvSpPr/>
            <p:nvPr/>
          </p:nvSpPr>
          <p:spPr>
            <a:xfrm>
              <a:off x="6401155" y="3736799"/>
              <a:ext cx="154305" cy="364490"/>
            </a:xfrm>
            <a:custGeom>
              <a:avLst/>
              <a:gdLst/>
              <a:ahLst/>
              <a:cxnLst/>
              <a:rect l="l" t="t" r="r" b="b"/>
              <a:pathLst>
                <a:path w="154304" h="364489">
                  <a:moveTo>
                    <a:pt x="0" y="364324"/>
                  </a:moveTo>
                  <a:lnTo>
                    <a:pt x="153009" y="274320"/>
                  </a:lnTo>
                  <a:lnTo>
                    <a:pt x="154089" y="0"/>
                  </a:lnTo>
                  <a:lnTo>
                    <a:pt x="0" y="87477"/>
                  </a:lnTo>
                  <a:lnTo>
                    <a:pt x="0" y="364324"/>
                  </a:lnTo>
                  <a:close/>
                </a:path>
              </a:pathLst>
            </a:custGeom>
            <a:ln w="511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72" name="object 235">
              <a:extLst>
                <a:ext uri="{FF2B5EF4-FFF2-40B4-BE49-F238E27FC236}">
                  <a16:creationId xmlns:a16="http://schemas.microsoft.com/office/drawing/2014/main" id="{30842DA8-22C0-42A4-8B7D-0CF6E58153E1}"/>
                </a:ext>
              </a:extLst>
            </p:cNvPr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6185039" y="3702090"/>
              <a:ext cx="215557" cy="398538"/>
            </a:xfrm>
            <a:prstGeom prst="rect">
              <a:avLst/>
            </a:prstGeom>
          </p:spPr>
        </p:pic>
        <p:sp>
          <p:nvSpPr>
            <p:cNvPr id="1173" name="object 236">
              <a:extLst>
                <a:ext uri="{FF2B5EF4-FFF2-40B4-BE49-F238E27FC236}">
                  <a16:creationId xmlns:a16="http://schemas.microsoft.com/office/drawing/2014/main" id="{EAFD956B-8CAA-43E9-91A7-DA4566AB843C}"/>
                </a:ext>
              </a:extLst>
            </p:cNvPr>
            <p:cNvSpPr/>
            <p:nvPr/>
          </p:nvSpPr>
          <p:spPr>
            <a:xfrm>
              <a:off x="6185153" y="3701518"/>
              <a:ext cx="216535" cy="400050"/>
            </a:xfrm>
            <a:custGeom>
              <a:avLst/>
              <a:gdLst/>
              <a:ahLst/>
              <a:cxnLst/>
              <a:rect l="l" t="t" r="r" b="b"/>
              <a:pathLst>
                <a:path w="216535" h="400050">
                  <a:moveTo>
                    <a:pt x="0" y="276123"/>
                  </a:moveTo>
                  <a:lnTo>
                    <a:pt x="0" y="0"/>
                  </a:lnTo>
                  <a:lnTo>
                    <a:pt x="216001" y="122758"/>
                  </a:lnTo>
                  <a:lnTo>
                    <a:pt x="216001" y="399605"/>
                  </a:lnTo>
                  <a:lnTo>
                    <a:pt x="150482" y="361797"/>
                  </a:lnTo>
                  <a:lnTo>
                    <a:pt x="150482" y="354609"/>
                  </a:lnTo>
                  <a:lnTo>
                    <a:pt x="118084" y="336600"/>
                  </a:lnTo>
                  <a:lnTo>
                    <a:pt x="111963" y="340207"/>
                  </a:lnTo>
                  <a:lnTo>
                    <a:pt x="57607" y="309244"/>
                  </a:lnTo>
                  <a:lnTo>
                    <a:pt x="57607" y="302044"/>
                  </a:lnTo>
                  <a:lnTo>
                    <a:pt x="25565" y="283324"/>
                  </a:lnTo>
                  <a:lnTo>
                    <a:pt x="19088" y="287642"/>
                  </a:lnTo>
                  <a:lnTo>
                    <a:pt x="0" y="276123"/>
                  </a:lnTo>
                  <a:close/>
                </a:path>
              </a:pathLst>
            </a:custGeom>
            <a:ln w="51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4" name="object 237">
              <a:extLst>
                <a:ext uri="{FF2B5EF4-FFF2-40B4-BE49-F238E27FC236}">
                  <a16:creationId xmlns:a16="http://schemas.microsoft.com/office/drawing/2014/main" id="{496FBB5F-9CDF-482F-A4CC-DEF82D0F2144}"/>
                </a:ext>
              </a:extLst>
            </p:cNvPr>
            <p:cNvSpPr/>
            <p:nvPr/>
          </p:nvSpPr>
          <p:spPr>
            <a:xfrm>
              <a:off x="6184442" y="3612605"/>
              <a:ext cx="372110" cy="1270"/>
            </a:xfrm>
            <a:custGeom>
              <a:avLst/>
              <a:gdLst/>
              <a:ahLst/>
              <a:cxnLst/>
              <a:rect l="l" t="t" r="r" b="b"/>
              <a:pathLst>
                <a:path w="372109" h="1270">
                  <a:moveTo>
                    <a:pt x="371881" y="0"/>
                  </a:moveTo>
                  <a:lnTo>
                    <a:pt x="0" y="0"/>
                  </a:lnTo>
                  <a:lnTo>
                    <a:pt x="0" y="711"/>
                  </a:lnTo>
                  <a:lnTo>
                    <a:pt x="371881" y="711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5" name="object 238">
              <a:extLst>
                <a:ext uri="{FF2B5EF4-FFF2-40B4-BE49-F238E27FC236}">
                  <a16:creationId xmlns:a16="http://schemas.microsoft.com/office/drawing/2014/main" id="{803CFED5-8A0C-4D1C-B3D5-3F7157A27C1A}"/>
                </a:ext>
              </a:extLst>
            </p:cNvPr>
            <p:cNvSpPr/>
            <p:nvPr/>
          </p:nvSpPr>
          <p:spPr>
            <a:xfrm>
              <a:off x="6184442" y="3613317"/>
              <a:ext cx="372110" cy="10160"/>
            </a:xfrm>
            <a:custGeom>
              <a:avLst/>
              <a:gdLst/>
              <a:ahLst/>
              <a:cxnLst/>
              <a:rect l="l" t="t" r="r" b="b"/>
              <a:pathLst>
                <a:path w="372109" h="10160">
                  <a:moveTo>
                    <a:pt x="371881" y="0"/>
                  </a:moveTo>
                  <a:lnTo>
                    <a:pt x="0" y="0"/>
                  </a:lnTo>
                  <a:lnTo>
                    <a:pt x="0" y="9728"/>
                  </a:lnTo>
                  <a:lnTo>
                    <a:pt x="371881" y="9728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DCDC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6" name="object 239">
              <a:extLst>
                <a:ext uri="{FF2B5EF4-FFF2-40B4-BE49-F238E27FC236}">
                  <a16:creationId xmlns:a16="http://schemas.microsoft.com/office/drawing/2014/main" id="{735C1C9E-1C25-4A88-A9C8-D984C09975F7}"/>
                </a:ext>
              </a:extLst>
            </p:cNvPr>
            <p:cNvSpPr/>
            <p:nvPr/>
          </p:nvSpPr>
          <p:spPr>
            <a:xfrm>
              <a:off x="6184442" y="3623045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09" h="13335">
                  <a:moveTo>
                    <a:pt x="371881" y="0"/>
                  </a:moveTo>
                  <a:lnTo>
                    <a:pt x="0" y="0"/>
                  </a:lnTo>
                  <a:lnTo>
                    <a:pt x="0" y="12954"/>
                  </a:lnTo>
                  <a:lnTo>
                    <a:pt x="371881" y="12954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DEDE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7" name="object 240">
              <a:extLst>
                <a:ext uri="{FF2B5EF4-FFF2-40B4-BE49-F238E27FC236}">
                  <a16:creationId xmlns:a16="http://schemas.microsoft.com/office/drawing/2014/main" id="{13057F0F-F2C8-4884-B85A-82B327F4530F}"/>
                </a:ext>
              </a:extLst>
            </p:cNvPr>
            <p:cNvSpPr/>
            <p:nvPr/>
          </p:nvSpPr>
          <p:spPr>
            <a:xfrm>
              <a:off x="6184442" y="3635999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09" h="13335">
                  <a:moveTo>
                    <a:pt x="371881" y="0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371881" y="13322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8" name="object 241">
              <a:extLst>
                <a:ext uri="{FF2B5EF4-FFF2-40B4-BE49-F238E27FC236}">
                  <a16:creationId xmlns:a16="http://schemas.microsoft.com/office/drawing/2014/main" id="{1246249A-D99F-4BBF-87DF-242F7555107F}"/>
                </a:ext>
              </a:extLst>
            </p:cNvPr>
            <p:cNvSpPr/>
            <p:nvPr/>
          </p:nvSpPr>
          <p:spPr>
            <a:xfrm>
              <a:off x="6184442" y="3649321"/>
              <a:ext cx="372110" cy="10160"/>
            </a:xfrm>
            <a:custGeom>
              <a:avLst/>
              <a:gdLst/>
              <a:ahLst/>
              <a:cxnLst/>
              <a:rect l="l" t="t" r="r" b="b"/>
              <a:pathLst>
                <a:path w="372109" h="10160">
                  <a:moveTo>
                    <a:pt x="371881" y="0"/>
                  </a:moveTo>
                  <a:lnTo>
                    <a:pt x="0" y="0"/>
                  </a:lnTo>
                  <a:lnTo>
                    <a:pt x="0" y="9715"/>
                  </a:lnTo>
                  <a:lnTo>
                    <a:pt x="371881" y="9715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2E2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9" name="object 242">
              <a:extLst>
                <a:ext uri="{FF2B5EF4-FFF2-40B4-BE49-F238E27FC236}">
                  <a16:creationId xmlns:a16="http://schemas.microsoft.com/office/drawing/2014/main" id="{188FEF6D-AAAB-4C08-BC38-8F06ECA69D6F}"/>
                </a:ext>
              </a:extLst>
            </p:cNvPr>
            <p:cNvSpPr/>
            <p:nvPr/>
          </p:nvSpPr>
          <p:spPr>
            <a:xfrm>
              <a:off x="6184442" y="3659037"/>
              <a:ext cx="372110" cy="10795"/>
            </a:xfrm>
            <a:custGeom>
              <a:avLst/>
              <a:gdLst/>
              <a:ahLst/>
              <a:cxnLst/>
              <a:rect l="l" t="t" r="r" b="b"/>
              <a:pathLst>
                <a:path w="372109" h="10795">
                  <a:moveTo>
                    <a:pt x="371881" y="0"/>
                  </a:moveTo>
                  <a:lnTo>
                    <a:pt x="0" y="0"/>
                  </a:lnTo>
                  <a:lnTo>
                    <a:pt x="0" y="10439"/>
                  </a:lnTo>
                  <a:lnTo>
                    <a:pt x="371881" y="10439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4E4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0" name="object 243">
              <a:extLst>
                <a:ext uri="{FF2B5EF4-FFF2-40B4-BE49-F238E27FC236}">
                  <a16:creationId xmlns:a16="http://schemas.microsoft.com/office/drawing/2014/main" id="{1EDA1FD0-DE95-467B-9CF1-F29D0825F8EF}"/>
                </a:ext>
              </a:extLst>
            </p:cNvPr>
            <p:cNvSpPr/>
            <p:nvPr/>
          </p:nvSpPr>
          <p:spPr>
            <a:xfrm>
              <a:off x="6184442" y="3669476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09" h="13335">
                  <a:moveTo>
                    <a:pt x="371881" y="0"/>
                  </a:moveTo>
                  <a:lnTo>
                    <a:pt x="0" y="0"/>
                  </a:lnTo>
                  <a:lnTo>
                    <a:pt x="0" y="12966"/>
                  </a:lnTo>
                  <a:lnTo>
                    <a:pt x="371881" y="12966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6E6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1" name="object 244">
              <a:extLst>
                <a:ext uri="{FF2B5EF4-FFF2-40B4-BE49-F238E27FC236}">
                  <a16:creationId xmlns:a16="http://schemas.microsoft.com/office/drawing/2014/main" id="{41023BFE-E05C-472C-BBA6-B1EBD4554AB4}"/>
                </a:ext>
              </a:extLst>
            </p:cNvPr>
            <p:cNvSpPr/>
            <p:nvPr/>
          </p:nvSpPr>
          <p:spPr>
            <a:xfrm>
              <a:off x="6184442" y="3682443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09" h="13335">
                  <a:moveTo>
                    <a:pt x="371881" y="0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371881" y="13322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8E8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2" name="object 245">
              <a:extLst>
                <a:ext uri="{FF2B5EF4-FFF2-40B4-BE49-F238E27FC236}">
                  <a16:creationId xmlns:a16="http://schemas.microsoft.com/office/drawing/2014/main" id="{5F51153E-1B9B-412B-AFA2-51A29596E83A}"/>
                </a:ext>
              </a:extLst>
            </p:cNvPr>
            <p:cNvSpPr/>
            <p:nvPr/>
          </p:nvSpPr>
          <p:spPr>
            <a:xfrm>
              <a:off x="6184442" y="3695765"/>
              <a:ext cx="372110" cy="13970"/>
            </a:xfrm>
            <a:custGeom>
              <a:avLst/>
              <a:gdLst/>
              <a:ahLst/>
              <a:cxnLst/>
              <a:rect l="l" t="t" r="r" b="b"/>
              <a:pathLst>
                <a:path w="372109" h="13970">
                  <a:moveTo>
                    <a:pt x="371881" y="0"/>
                  </a:moveTo>
                  <a:lnTo>
                    <a:pt x="0" y="0"/>
                  </a:lnTo>
                  <a:lnTo>
                    <a:pt x="0" y="13677"/>
                  </a:lnTo>
                  <a:lnTo>
                    <a:pt x="371881" y="13677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AEA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3" name="object 246">
              <a:extLst>
                <a:ext uri="{FF2B5EF4-FFF2-40B4-BE49-F238E27FC236}">
                  <a16:creationId xmlns:a16="http://schemas.microsoft.com/office/drawing/2014/main" id="{C4E2D6F7-E0DC-4C7F-B3F3-88DF861C0F96}"/>
                </a:ext>
              </a:extLst>
            </p:cNvPr>
            <p:cNvSpPr/>
            <p:nvPr/>
          </p:nvSpPr>
          <p:spPr>
            <a:xfrm>
              <a:off x="6184442" y="3709443"/>
              <a:ext cx="372110" cy="12700"/>
            </a:xfrm>
            <a:custGeom>
              <a:avLst/>
              <a:gdLst/>
              <a:ahLst/>
              <a:cxnLst/>
              <a:rect l="l" t="t" r="r" b="b"/>
              <a:pathLst>
                <a:path w="372109" h="12700">
                  <a:moveTo>
                    <a:pt x="371881" y="0"/>
                  </a:moveTo>
                  <a:lnTo>
                    <a:pt x="0" y="0"/>
                  </a:lnTo>
                  <a:lnTo>
                    <a:pt x="0" y="12598"/>
                  </a:lnTo>
                  <a:lnTo>
                    <a:pt x="371881" y="12598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CEC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4" name="object 247">
              <a:extLst>
                <a:ext uri="{FF2B5EF4-FFF2-40B4-BE49-F238E27FC236}">
                  <a16:creationId xmlns:a16="http://schemas.microsoft.com/office/drawing/2014/main" id="{AB4B2EB9-74F2-4788-94AC-0BFF892F21C7}"/>
                </a:ext>
              </a:extLst>
            </p:cNvPr>
            <p:cNvSpPr/>
            <p:nvPr/>
          </p:nvSpPr>
          <p:spPr>
            <a:xfrm>
              <a:off x="6184442" y="3722041"/>
              <a:ext cx="372110" cy="13970"/>
            </a:xfrm>
            <a:custGeom>
              <a:avLst/>
              <a:gdLst/>
              <a:ahLst/>
              <a:cxnLst/>
              <a:rect l="l" t="t" r="r" b="b"/>
              <a:pathLst>
                <a:path w="372109" h="13970">
                  <a:moveTo>
                    <a:pt x="371881" y="0"/>
                  </a:moveTo>
                  <a:lnTo>
                    <a:pt x="0" y="0"/>
                  </a:lnTo>
                  <a:lnTo>
                    <a:pt x="0" y="13677"/>
                  </a:lnTo>
                  <a:lnTo>
                    <a:pt x="371881" y="13677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EEE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5" name="object 248">
              <a:extLst>
                <a:ext uri="{FF2B5EF4-FFF2-40B4-BE49-F238E27FC236}">
                  <a16:creationId xmlns:a16="http://schemas.microsoft.com/office/drawing/2014/main" id="{6D4E9C35-2CC8-4B8F-B713-67C5FC506D83}"/>
                </a:ext>
              </a:extLst>
            </p:cNvPr>
            <p:cNvSpPr/>
            <p:nvPr/>
          </p:nvSpPr>
          <p:spPr>
            <a:xfrm>
              <a:off x="6184442" y="3735719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09" h="13335">
                  <a:moveTo>
                    <a:pt x="371881" y="0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371881" y="13322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0F0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6" name="object 249">
              <a:extLst>
                <a:ext uri="{FF2B5EF4-FFF2-40B4-BE49-F238E27FC236}">
                  <a16:creationId xmlns:a16="http://schemas.microsoft.com/office/drawing/2014/main" id="{7D549DFF-F2D5-4BEE-B82C-87D431215662}"/>
                </a:ext>
              </a:extLst>
            </p:cNvPr>
            <p:cNvSpPr/>
            <p:nvPr/>
          </p:nvSpPr>
          <p:spPr>
            <a:xfrm>
              <a:off x="6184442" y="3749042"/>
              <a:ext cx="372110" cy="12065"/>
            </a:xfrm>
            <a:custGeom>
              <a:avLst/>
              <a:gdLst/>
              <a:ahLst/>
              <a:cxnLst/>
              <a:rect l="l" t="t" r="r" b="b"/>
              <a:pathLst>
                <a:path w="372109" h="12064">
                  <a:moveTo>
                    <a:pt x="371881" y="0"/>
                  </a:moveTo>
                  <a:lnTo>
                    <a:pt x="0" y="0"/>
                  </a:lnTo>
                  <a:lnTo>
                    <a:pt x="0" y="11874"/>
                  </a:lnTo>
                  <a:lnTo>
                    <a:pt x="371881" y="11874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2F2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7" name="object 250">
              <a:extLst>
                <a:ext uri="{FF2B5EF4-FFF2-40B4-BE49-F238E27FC236}">
                  <a16:creationId xmlns:a16="http://schemas.microsoft.com/office/drawing/2014/main" id="{4C483FF2-7C5F-46D0-8F2B-69FC87BE054A}"/>
                </a:ext>
              </a:extLst>
            </p:cNvPr>
            <p:cNvSpPr/>
            <p:nvPr/>
          </p:nvSpPr>
          <p:spPr>
            <a:xfrm>
              <a:off x="6184442" y="3760916"/>
              <a:ext cx="372110" cy="9525"/>
            </a:xfrm>
            <a:custGeom>
              <a:avLst/>
              <a:gdLst/>
              <a:ahLst/>
              <a:cxnLst/>
              <a:rect l="l" t="t" r="r" b="b"/>
              <a:pathLst>
                <a:path w="372109" h="9525">
                  <a:moveTo>
                    <a:pt x="371881" y="0"/>
                  </a:moveTo>
                  <a:lnTo>
                    <a:pt x="0" y="0"/>
                  </a:lnTo>
                  <a:lnTo>
                    <a:pt x="0" y="9359"/>
                  </a:lnTo>
                  <a:lnTo>
                    <a:pt x="371881" y="9359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4F4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8" name="object 251">
              <a:extLst>
                <a:ext uri="{FF2B5EF4-FFF2-40B4-BE49-F238E27FC236}">
                  <a16:creationId xmlns:a16="http://schemas.microsoft.com/office/drawing/2014/main" id="{83DF91D0-3FB4-42C3-94C3-0BA61C5483C3}"/>
                </a:ext>
              </a:extLst>
            </p:cNvPr>
            <p:cNvSpPr/>
            <p:nvPr/>
          </p:nvSpPr>
          <p:spPr>
            <a:xfrm>
              <a:off x="6184442" y="3770276"/>
              <a:ext cx="372110" cy="12065"/>
            </a:xfrm>
            <a:custGeom>
              <a:avLst/>
              <a:gdLst/>
              <a:ahLst/>
              <a:cxnLst/>
              <a:rect l="l" t="t" r="r" b="b"/>
              <a:pathLst>
                <a:path w="372109" h="12064">
                  <a:moveTo>
                    <a:pt x="371881" y="0"/>
                  </a:moveTo>
                  <a:lnTo>
                    <a:pt x="0" y="0"/>
                  </a:lnTo>
                  <a:lnTo>
                    <a:pt x="0" y="11887"/>
                  </a:lnTo>
                  <a:lnTo>
                    <a:pt x="371881" y="11887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6F6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9" name="object 252">
              <a:extLst>
                <a:ext uri="{FF2B5EF4-FFF2-40B4-BE49-F238E27FC236}">
                  <a16:creationId xmlns:a16="http://schemas.microsoft.com/office/drawing/2014/main" id="{9064C387-840A-4E0E-9ABD-F1F275589FFD}"/>
                </a:ext>
              </a:extLst>
            </p:cNvPr>
            <p:cNvSpPr/>
            <p:nvPr/>
          </p:nvSpPr>
          <p:spPr>
            <a:xfrm>
              <a:off x="6184442" y="3782163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09" h="13335">
                  <a:moveTo>
                    <a:pt x="371881" y="0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371881" y="13322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8F8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0" name="object 253">
              <a:extLst>
                <a:ext uri="{FF2B5EF4-FFF2-40B4-BE49-F238E27FC236}">
                  <a16:creationId xmlns:a16="http://schemas.microsoft.com/office/drawing/2014/main" id="{190C2253-68B8-45AD-957C-5CF0560D3FF8}"/>
                </a:ext>
              </a:extLst>
            </p:cNvPr>
            <p:cNvSpPr/>
            <p:nvPr/>
          </p:nvSpPr>
          <p:spPr>
            <a:xfrm>
              <a:off x="6184442" y="3795486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09" h="13335">
                  <a:moveTo>
                    <a:pt x="371881" y="0"/>
                  </a:moveTo>
                  <a:lnTo>
                    <a:pt x="0" y="0"/>
                  </a:lnTo>
                  <a:lnTo>
                    <a:pt x="0" y="12953"/>
                  </a:lnTo>
                  <a:lnTo>
                    <a:pt x="371881" y="12953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1" name="object 254">
              <a:extLst>
                <a:ext uri="{FF2B5EF4-FFF2-40B4-BE49-F238E27FC236}">
                  <a16:creationId xmlns:a16="http://schemas.microsoft.com/office/drawing/2014/main" id="{CE3AD5B4-219E-4C3B-B253-43A68AE8C6ED}"/>
                </a:ext>
              </a:extLst>
            </p:cNvPr>
            <p:cNvSpPr/>
            <p:nvPr/>
          </p:nvSpPr>
          <p:spPr>
            <a:xfrm>
              <a:off x="6184442" y="3808440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09" h="13335">
                  <a:moveTo>
                    <a:pt x="371881" y="0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371881" y="13322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CFCF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2" name="object 255">
              <a:extLst>
                <a:ext uri="{FF2B5EF4-FFF2-40B4-BE49-F238E27FC236}">
                  <a16:creationId xmlns:a16="http://schemas.microsoft.com/office/drawing/2014/main" id="{1EDFC849-4339-4293-9F2A-7F08C91C5581}"/>
                </a:ext>
              </a:extLst>
            </p:cNvPr>
            <p:cNvSpPr/>
            <p:nvPr/>
          </p:nvSpPr>
          <p:spPr>
            <a:xfrm>
              <a:off x="6184442" y="3821762"/>
              <a:ext cx="372110" cy="3810"/>
            </a:xfrm>
            <a:custGeom>
              <a:avLst/>
              <a:gdLst/>
              <a:ahLst/>
              <a:cxnLst/>
              <a:rect l="l" t="t" r="r" b="b"/>
              <a:pathLst>
                <a:path w="372109" h="3810">
                  <a:moveTo>
                    <a:pt x="371881" y="0"/>
                  </a:moveTo>
                  <a:lnTo>
                    <a:pt x="0" y="0"/>
                  </a:lnTo>
                  <a:lnTo>
                    <a:pt x="0" y="3594"/>
                  </a:lnTo>
                  <a:lnTo>
                    <a:pt x="371881" y="3594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3" name="object 256">
              <a:extLst>
                <a:ext uri="{FF2B5EF4-FFF2-40B4-BE49-F238E27FC236}">
                  <a16:creationId xmlns:a16="http://schemas.microsoft.com/office/drawing/2014/main" id="{7934DF8D-A576-464F-9FCF-322768999F98}"/>
                </a:ext>
              </a:extLst>
            </p:cNvPr>
            <p:cNvSpPr/>
            <p:nvPr/>
          </p:nvSpPr>
          <p:spPr>
            <a:xfrm>
              <a:off x="6185153" y="3613317"/>
              <a:ext cx="370205" cy="211454"/>
            </a:xfrm>
            <a:custGeom>
              <a:avLst/>
              <a:gdLst/>
              <a:ahLst/>
              <a:cxnLst/>
              <a:rect l="l" t="t" r="r" b="b"/>
              <a:pathLst>
                <a:path w="370204" h="211454">
                  <a:moveTo>
                    <a:pt x="0" y="88201"/>
                  </a:moveTo>
                  <a:lnTo>
                    <a:pt x="216001" y="210959"/>
                  </a:lnTo>
                  <a:lnTo>
                    <a:pt x="370090" y="123482"/>
                  </a:lnTo>
                  <a:lnTo>
                    <a:pt x="154089" y="0"/>
                  </a:lnTo>
                  <a:lnTo>
                    <a:pt x="0" y="88201"/>
                  </a:lnTo>
                  <a:close/>
                </a:path>
              </a:pathLst>
            </a:custGeom>
            <a:ln w="511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94" name="object 257">
              <a:extLst>
                <a:ext uri="{FF2B5EF4-FFF2-40B4-BE49-F238E27FC236}">
                  <a16:creationId xmlns:a16="http://schemas.microsoft.com/office/drawing/2014/main" id="{BA6E254D-A4DF-4D75-B2BB-4CDD8F606BF8}"/>
                </a:ext>
              </a:extLst>
            </p:cNvPr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6210858" y="3907563"/>
              <a:ext cx="31991" cy="95516"/>
            </a:xfrm>
            <a:prstGeom prst="rect">
              <a:avLst/>
            </a:prstGeom>
          </p:spPr>
        </p:pic>
        <p:pic>
          <p:nvPicPr>
            <p:cNvPr id="1195" name="object 258">
              <a:extLst>
                <a:ext uri="{FF2B5EF4-FFF2-40B4-BE49-F238E27FC236}">
                  <a16:creationId xmlns:a16="http://schemas.microsoft.com/office/drawing/2014/main" id="{9BEFC70C-A416-4F92-81FC-0091CA9DF61C}"/>
                </a:ext>
              </a:extLst>
            </p:cNvPr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6209945" y="3905583"/>
              <a:ext cx="78827" cy="98752"/>
            </a:xfrm>
            <a:prstGeom prst="rect">
              <a:avLst/>
            </a:prstGeom>
          </p:spPr>
        </p:pic>
        <p:pic>
          <p:nvPicPr>
            <p:cNvPr id="1196" name="object 259">
              <a:extLst>
                <a:ext uri="{FF2B5EF4-FFF2-40B4-BE49-F238E27FC236}">
                  <a16:creationId xmlns:a16="http://schemas.microsoft.com/office/drawing/2014/main" id="{84A3152D-0851-4A04-BBF9-7530D76C13BF}"/>
                </a:ext>
              </a:extLst>
            </p:cNvPr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6256438" y="3932277"/>
              <a:ext cx="33121" cy="65519"/>
            </a:xfrm>
            <a:prstGeom prst="rect">
              <a:avLst/>
            </a:prstGeom>
          </p:spPr>
        </p:pic>
        <p:pic>
          <p:nvPicPr>
            <p:cNvPr id="1197" name="object 260">
              <a:extLst>
                <a:ext uri="{FF2B5EF4-FFF2-40B4-BE49-F238E27FC236}">
                  <a16:creationId xmlns:a16="http://schemas.microsoft.com/office/drawing/2014/main" id="{D9825E1B-5F3E-4471-9E84-4C4B0F0D93A6}"/>
                </a:ext>
              </a:extLst>
            </p:cNvPr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6256389" y="3931872"/>
              <a:ext cx="78776" cy="124331"/>
            </a:xfrm>
            <a:prstGeom prst="rect">
              <a:avLst/>
            </a:prstGeom>
          </p:spPr>
        </p:pic>
        <p:pic>
          <p:nvPicPr>
            <p:cNvPr id="1198" name="object 261">
              <a:extLst>
                <a:ext uri="{FF2B5EF4-FFF2-40B4-BE49-F238E27FC236}">
                  <a16:creationId xmlns:a16="http://schemas.microsoft.com/office/drawing/2014/main" id="{A29D44F9-0F45-4002-A79D-9753FA416F5E}"/>
                </a:ext>
              </a:extLst>
            </p:cNvPr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6302882" y="3958566"/>
              <a:ext cx="33121" cy="98272"/>
            </a:xfrm>
            <a:prstGeom prst="rect">
              <a:avLst/>
            </a:prstGeom>
          </p:spPr>
        </p:pic>
        <p:pic>
          <p:nvPicPr>
            <p:cNvPr id="1199" name="object 262">
              <a:extLst>
                <a:ext uri="{FF2B5EF4-FFF2-40B4-BE49-F238E27FC236}">
                  <a16:creationId xmlns:a16="http://schemas.microsoft.com/office/drawing/2014/main" id="{BD064CD6-58E2-4CA8-B6B9-A7C7BDC2DEAB}"/>
                </a:ext>
              </a:extLst>
            </p:cNvPr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6302465" y="3958504"/>
              <a:ext cx="79094" cy="98396"/>
            </a:xfrm>
            <a:prstGeom prst="rect">
              <a:avLst/>
            </a:prstGeom>
          </p:spPr>
        </p:pic>
        <p:pic>
          <p:nvPicPr>
            <p:cNvPr id="1200" name="object 263">
              <a:extLst>
                <a:ext uri="{FF2B5EF4-FFF2-40B4-BE49-F238E27FC236}">
                  <a16:creationId xmlns:a16="http://schemas.microsoft.com/office/drawing/2014/main" id="{3F4D9D11-3AB7-4985-B37B-4C1C3264083C}"/>
                </a:ext>
              </a:extLst>
            </p:cNvPr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6348958" y="3984843"/>
              <a:ext cx="33477" cy="65519"/>
            </a:xfrm>
            <a:prstGeom prst="rect">
              <a:avLst/>
            </a:prstGeom>
          </p:spPr>
        </p:pic>
        <p:sp>
          <p:nvSpPr>
            <p:cNvPr id="1201" name="object 264">
              <a:extLst>
                <a:ext uri="{FF2B5EF4-FFF2-40B4-BE49-F238E27FC236}">
                  <a16:creationId xmlns:a16="http://schemas.microsoft.com/office/drawing/2014/main" id="{B51C7F2E-342F-4285-8A60-50DA5EE148E0}"/>
                </a:ext>
              </a:extLst>
            </p:cNvPr>
            <p:cNvSpPr/>
            <p:nvPr/>
          </p:nvSpPr>
          <p:spPr>
            <a:xfrm>
              <a:off x="6349682" y="3985922"/>
              <a:ext cx="33020" cy="64135"/>
            </a:xfrm>
            <a:custGeom>
              <a:avLst/>
              <a:gdLst/>
              <a:ahLst/>
              <a:cxnLst/>
              <a:rect l="l" t="t" r="r" b="b"/>
              <a:pathLst>
                <a:path w="33020" h="64135">
                  <a:moveTo>
                    <a:pt x="0" y="46075"/>
                  </a:moveTo>
                  <a:lnTo>
                    <a:pt x="32397" y="64084"/>
                  </a:lnTo>
                  <a:lnTo>
                    <a:pt x="32397" y="17995"/>
                  </a:lnTo>
                  <a:lnTo>
                    <a:pt x="0" y="0"/>
                  </a:lnTo>
                  <a:lnTo>
                    <a:pt x="0" y="4607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02" name="object 265">
              <a:extLst>
                <a:ext uri="{FF2B5EF4-FFF2-40B4-BE49-F238E27FC236}">
                  <a16:creationId xmlns:a16="http://schemas.microsoft.com/office/drawing/2014/main" id="{C1C18A51-EDA5-4EC7-AAB0-2890B1ABEC3B}"/>
                </a:ext>
              </a:extLst>
            </p:cNvPr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6350164" y="3879686"/>
              <a:ext cx="31394" cy="63474"/>
            </a:xfrm>
            <a:prstGeom prst="rect">
              <a:avLst/>
            </a:prstGeom>
          </p:spPr>
        </p:pic>
        <p:pic>
          <p:nvPicPr>
            <p:cNvPr id="1203" name="object 266">
              <a:extLst>
                <a:ext uri="{FF2B5EF4-FFF2-40B4-BE49-F238E27FC236}">
                  <a16:creationId xmlns:a16="http://schemas.microsoft.com/office/drawing/2014/main" id="{AAA6DBA5-CC07-49BA-B4BE-2F83134846D1}"/>
                </a:ext>
              </a:extLst>
            </p:cNvPr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6348958" y="3878277"/>
              <a:ext cx="33477" cy="65163"/>
            </a:xfrm>
            <a:prstGeom prst="rect">
              <a:avLst/>
            </a:prstGeom>
          </p:spPr>
        </p:pic>
        <p:pic>
          <p:nvPicPr>
            <p:cNvPr id="1204" name="object 267">
              <a:extLst>
                <a:ext uri="{FF2B5EF4-FFF2-40B4-BE49-F238E27FC236}">
                  <a16:creationId xmlns:a16="http://schemas.microsoft.com/office/drawing/2014/main" id="{1DFB69A6-49BF-41FE-8BFE-51D912FB1361}"/>
                </a:ext>
              </a:extLst>
            </p:cNvPr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6303644" y="3853372"/>
              <a:ext cx="79208" cy="91197"/>
            </a:xfrm>
            <a:prstGeom prst="rect">
              <a:avLst/>
            </a:prstGeom>
          </p:spPr>
        </p:pic>
        <p:pic>
          <p:nvPicPr>
            <p:cNvPr id="1205" name="object 268">
              <a:extLst>
                <a:ext uri="{FF2B5EF4-FFF2-40B4-BE49-F238E27FC236}">
                  <a16:creationId xmlns:a16="http://schemas.microsoft.com/office/drawing/2014/main" id="{DED8E413-1169-45B4-910B-2D1BD70C2A87}"/>
                </a:ext>
              </a:extLst>
            </p:cNvPr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6302882" y="3851645"/>
              <a:ext cx="33121" cy="65519"/>
            </a:xfrm>
            <a:prstGeom prst="rect">
              <a:avLst/>
            </a:prstGeom>
          </p:spPr>
        </p:pic>
        <p:pic>
          <p:nvPicPr>
            <p:cNvPr id="1206" name="object 269">
              <a:extLst>
                <a:ext uri="{FF2B5EF4-FFF2-40B4-BE49-F238E27FC236}">
                  <a16:creationId xmlns:a16="http://schemas.microsoft.com/office/drawing/2014/main" id="{4B46268C-5943-4E8B-A338-725ABABB793F}"/>
                </a:ext>
              </a:extLst>
            </p:cNvPr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6257251" y="3827045"/>
              <a:ext cx="79157" cy="90524"/>
            </a:xfrm>
            <a:prstGeom prst="rect">
              <a:avLst/>
            </a:prstGeom>
          </p:spPr>
        </p:pic>
        <p:pic>
          <p:nvPicPr>
            <p:cNvPr id="1207" name="object 270">
              <a:extLst>
                <a:ext uri="{FF2B5EF4-FFF2-40B4-BE49-F238E27FC236}">
                  <a16:creationId xmlns:a16="http://schemas.microsoft.com/office/drawing/2014/main" id="{90BBB940-8DF6-4D5C-A2F0-6AC61FFA2645}"/>
                </a:ext>
              </a:extLst>
            </p:cNvPr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6256438" y="3825356"/>
              <a:ext cx="33121" cy="65532"/>
            </a:xfrm>
            <a:prstGeom prst="rect">
              <a:avLst/>
            </a:prstGeom>
          </p:spPr>
        </p:pic>
        <p:pic>
          <p:nvPicPr>
            <p:cNvPr id="1208" name="object 271">
              <a:extLst>
                <a:ext uri="{FF2B5EF4-FFF2-40B4-BE49-F238E27FC236}">
                  <a16:creationId xmlns:a16="http://schemas.microsoft.com/office/drawing/2014/main" id="{72C98686-E71B-4393-A3BA-E8AAD66D45B7}"/>
                </a:ext>
              </a:extLst>
            </p:cNvPr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6210858" y="3800718"/>
              <a:ext cx="79119" cy="90574"/>
            </a:xfrm>
            <a:prstGeom prst="rect">
              <a:avLst/>
            </a:prstGeom>
          </p:spPr>
        </p:pic>
        <p:sp>
          <p:nvSpPr>
            <p:cNvPr id="1209" name="object 272">
              <a:extLst>
                <a:ext uri="{FF2B5EF4-FFF2-40B4-BE49-F238E27FC236}">
                  <a16:creationId xmlns:a16="http://schemas.microsoft.com/office/drawing/2014/main" id="{62C9AEC2-B72B-4923-BD73-B3E970AE83C0}"/>
                </a:ext>
              </a:extLst>
            </p:cNvPr>
            <p:cNvSpPr/>
            <p:nvPr/>
          </p:nvSpPr>
          <p:spPr>
            <a:xfrm>
              <a:off x="6210718" y="3799804"/>
              <a:ext cx="32384" cy="64769"/>
            </a:xfrm>
            <a:custGeom>
              <a:avLst/>
              <a:gdLst/>
              <a:ahLst/>
              <a:cxnLst/>
              <a:rect l="l" t="t" r="r" b="b"/>
              <a:pathLst>
                <a:path w="32385" h="64770">
                  <a:moveTo>
                    <a:pt x="0" y="46443"/>
                  </a:moveTo>
                  <a:lnTo>
                    <a:pt x="32042" y="64439"/>
                  </a:lnTo>
                  <a:lnTo>
                    <a:pt x="32042" y="18364"/>
                  </a:lnTo>
                  <a:lnTo>
                    <a:pt x="0" y="0"/>
                  </a:lnTo>
                  <a:lnTo>
                    <a:pt x="0" y="4644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0" name="object 273">
              <a:extLst>
                <a:ext uri="{FF2B5EF4-FFF2-40B4-BE49-F238E27FC236}">
                  <a16:creationId xmlns:a16="http://schemas.microsoft.com/office/drawing/2014/main" id="{8E1CD16D-D0A0-41AC-8CCB-453D9A9316C4}"/>
                </a:ext>
              </a:extLst>
            </p:cNvPr>
            <p:cNvSpPr/>
            <p:nvPr/>
          </p:nvSpPr>
          <p:spPr>
            <a:xfrm>
              <a:off x="6204241" y="3902762"/>
              <a:ext cx="6985" cy="86995"/>
            </a:xfrm>
            <a:custGeom>
              <a:avLst/>
              <a:gdLst/>
              <a:ahLst/>
              <a:cxnLst/>
              <a:rect l="l" t="t" r="r" b="b"/>
              <a:pathLst>
                <a:path w="6985" h="86995">
                  <a:moveTo>
                    <a:pt x="0" y="0"/>
                  </a:moveTo>
                  <a:lnTo>
                    <a:pt x="0" y="86398"/>
                  </a:lnTo>
                  <a:lnTo>
                    <a:pt x="6476" y="82080"/>
                  </a:lnTo>
                  <a:lnTo>
                    <a:pt x="6476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1" name="object 274">
              <a:extLst>
                <a:ext uri="{FF2B5EF4-FFF2-40B4-BE49-F238E27FC236}">
                  <a16:creationId xmlns:a16="http://schemas.microsoft.com/office/drawing/2014/main" id="{5D785BE5-8ED3-40C6-8A01-C5ADAF3FDB8A}"/>
                </a:ext>
              </a:extLst>
            </p:cNvPr>
            <p:cNvSpPr/>
            <p:nvPr/>
          </p:nvSpPr>
          <p:spPr>
            <a:xfrm>
              <a:off x="6204241" y="3902762"/>
              <a:ext cx="6985" cy="86995"/>
            </a:xfrm>
            <a:custGeom>
              <a:avLst/>
              <a:gdLst/>
              <a:ahLst/>
              <a:cxnLst/>
              <a:rect l="l" t="t" r="r" b="b"/>
              <a:pathLst>
                <a:path w="6985" h="86995">
                  <a:moveTo>
                    <a:pt x="6476" y="82080"/>
                  </a:moveTo>
                  <a:lnTo>
                    <a:pt x="0" y="86398"/>
                  </a:lnTo>
                  <a:lnTo>
                    <a:pt x="0" y="0"/>
                  </a:lnTo>
                  <a:lnTo>
                    <a:pt x="6476" y="3594"/>
                  </a:lnTo>
                  <a:lnTo>
                    <a:pt x="6476" y="8208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2" name="object 275">
              <a:extLst>
                <a:ext uri="{FF2B5EF4-FFF2-40B4-BE49-F238E27FC236}">
                  <a16:creationId xmlns:a16="http://schemas.microsoft.com/office/drawing/2014/main" id="{14031862-0391-482E-945E-52D2A15BB014}"/>
                </a:ext>
              </a:extLst>
            </p:cNvPr>
            <p:cNvSpPr/>
            <p:nvPr/>
          </p:nvSpPr>
          <p:spPr>
            <a:xfrm>
              <a:off x="6250685" y="3929407"/>
              <a:ext cx="6985" cy="53975"/>
            </a:xfrm>
            <a:custGeom>
              <a:avLst/>
              <a:gdLst/>
              <a:ahLst/>
              <a:cxnLst/>
              <a:rect l="l" t="t" r="r" b="b"/>
              <a:pathLst>
                <a:path w="6985" h="53975">
                  <a:moveTo>
                    <a:pt x="0" y="0"/>
                  </a:moveTo>
                  <a:lnTo>
                    <a:pt x="0" y="53632"/>
                  </a:lnTo>
                  <a:lnTo>
                    <a:pt x="6476" y="49314"/>
                  </a:lnTo>
                  <a:lnTo>
                    <a:pt x="6476" y="32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3" name="object 276">
              <a:extLst>
                <a:ext uri="{FF2B5EF4-FFF2-40B4-BE49-F238E27FC236}">
                  <a16:creationId xmlns:a16="http://schemas.microsoft.com/office/drawing/2014/main" id="{784CDB34-F853-4D08-B19F-D194973C1650}"/>
                </a:ext>
              </a:extLst>
            </p:cNvPr>
            <p:cNvSpPr/>
            <p:nvPr/>
          </p:nvSpPr>
          <p:spPr>
            <a:xfrm>
              <a:off x="6250685" y="3929407"/>
              <a:ext cx="6985" cy="53975"/>
            </a:xfrm>
            <a:custGeom>
              <a:avLst/>
              <a:gdLst/>
              <a:ahLst/>
              <a:cxnLst/>
              <a:rect l="l" t="t" r="r" b="b"/>
              <a:pathLst>
                <a:path w="6985" h="53975">
                  <a:moveTo>
                    <a:pt x="6476" y="49314"/>
                  </a:moveTo>
                  <a:lnTo>
                    <a:pt x="0" y="53632"/>
                  </a:lnTo>
                  <a:lnTo>
                    <a:pt x="0" y="0"/>
                  </a:lnTo>
                  <a:lnTo>
                    <a:pt x="6476" y="3238"/>
                  </a:lnTo>
                  <a:lnTo>
                    <a:pt x="6476" y="4931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4" name="object 277">
              <a:extLst>
                <a:ext uri="{FF2B5EF4-FFF2-40B4-BE49-F238E27FC236}">
                  <a16:creationId xmlns:a16="http://schemas.microsoft.com/office/drawing/2014/main" id="{1AC8CB68-6E73-4DF2-A9E0-05EAAC63274B}"/>
                </a:ext>
              </a:extLst>
            </p:cNvPr>
            <p:cNvSpPr/>
            <p:nvPr/>
          </p:nvSpPr>
          <p:spPr>
            <a:xfrm>
              <a:off x="6297116" y="3955683"/>
              <a:ext cx="6350" cy="86360"/>
            </a:xfrm>
            <a:custGeom>
              <a:avLst/>
              <a:gdLst/>
              <a:ahLst/>
              <a:cxnLst/>
              <a:rect l="l" t="t" r="r" b="b"/>
              <a:pathLst>
                <a:path w="6350" h="86360">
                  <a:moveTo>
                    <a:pt x="0" y="0"/>
                  </a:moveTo>
                  <a:lnTo>
                    <a:pt x="0" y="86042"/>
                  </a:lnTo>
                  <a:lnTo>
                    <a:pt x="6121" y="82435"/>
                  </a:lnTo>
                  <a:lnTo>
                    <a:pt x="6121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5" name="object 278">
              <a:extLst>
                <a:ext uri="{FF2B5EF4-FFF2-40B4-BE49-F238E27FC236}">
                  <a16:creationId xmlns:a16="http://schemas.microsoft.com/office/drawing/2014/main" id="{8678C608-87AB-4E93-940E-1C8F710AEF6E}"/>
                </a:ext>
              </a:extLst>
            </p:cNvPr>
            <p:cNvSpPr/>
            <p:nvPr/>
          </p:nvSpPr>
          <p:spPr>
            <a:xfrm>
              <a:off x="6297116" y="3955683"/>
              <a:ext cx="6350" cy="86360"/>
            </a:xfrm>
            <a:custGeom>
              <a:avLst/>
              <a:gdLst/>
              <a:ahLst/>
              <a:cxnLst/>
              <a:rect l="l" t="t" r="r" b="b"/>
              <a:pathLst>
                <a:path w="6350" h="86360">
                  <a:moveTo>
                    <a:pt x="6121" y="82435"/>
                  </a:moveTo>
                  <a:lnTo>
                    <a:pt x="0" y="86042"/>
                  </a:lnTo>
                  <a:lnTo>
                    <a:pt x="0" y="0"/>
                  </a:lnTo>
                  <a:lnTo>
                    <a:pt x="6121" y="3594"/>
                  </a:lnTo>
                  <a:lnTo>
                    <a:pt x="6121" y="8243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6" name="object 279">
              <a:extLst>
                <a:ext uri="{FF2B5EF4-FFF2-40B4-BE49-F238E27FC236}">
                  <a16:creationId xmlns:a16="http://schemas.microsoft.com/office/drawing/2014/main" id="{C6BF6D6C-D17A-4D6D-9EB1-14AC67B313EE}"/>
                </a:ext>
              </a:extLst>
            </p:cNvPr>
            <p:cNvSpPr/>
            <p:nvPr/>
          </p:nvSpPr>
          <p:spPr>
            <a:xfrm>
              <a:off x="6343560" y="3982328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0" y="0"/>
                  </a:moveTo>
                  <a:lnTo>
                    <a:pt x="0" y="53276"/>
                  </a:lnTo>
                  <a:lnTo>
                    <a:pt x="6121" y="49669"/>
                  </a:lnTo>
                  <a:lnTo>
                    <a:pt x="6121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7" name="object 280">
              <a:extLst>
                <a:ext uri="{FF2B5EF4-FFF2-40B4-BE49-F238E27FC236}">
                  <a16:creationId xmlns:a16="http://schemas.microsoft.com/office/drawing/2014/main" id="{D1FE35A0-829C-4624-A663-C98CBB0FD6DD}"/>
                </a:ext>
              </a:extLst>
            </p:cNvPr>
            <p:cNvSpPr/>
            <p:nvPr/>
          </p:nvSpPr>
          <p:spPr>
            <a:xfrm>
              <a:off x="6343560" y="3982328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6121" y="49669"/>
                  </a:moveTo>
                  <a:lnTo>
                    <a:pt x="0" y="53276"/>
                  </a:lnTo>
                  <a:lnTo>
                    <a:pt x="0" y="0"/>
                  </a:lnTo>
                  <a:lnTo>
                    <a:pt x="6121" y="3594"/>
                  </a:lnTo>
                  <a:lnTo>
                    <a:pt x="6121" y="4966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8" name="object 281">
              <a:extLst>
                <a:ext uri="{FF2B5EF4-FFF2-40B4-BE49-F238E27FC236}">
                  <a16:creationId xmlns:a16="http://schemas.microsoft.com/office/drawing/2014/main" id="{6285D217-599D-4CE4-8FC6-825E0DA240B7}"/>
                </a:ext>
              </a:extLst>
            </p:cNvPr>
            <p:cNvSpPr/>
            <p:nvPr/>
          </p:nvSpPr>
          <p:spPr>
            <a:xfrm>
              <a:off x="6343560" y="3875407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0" y="0"/>
                  </a:moveTo>
                  <a:lnTo>
                    <a:pt x="0" y="53276"/>
                  </a:lnTo>
                  <a:lnTo>
                    <a:pt x="6121" y="49669"/>
                  </a:lnTo>
                  <a:lnTo>
                    <a:pt x="6121" y="39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9" name="object 282">
              <a:extLst>
                <a:ext uri="{FF2B5EF4-FFF2-40B4-BE49-F238E27FC236}">
                  <a16:creationId xmlns:a16="http://schemas.microsoft.com/office/drawing/2014/main" id="{43E1D26F-8C48-497D-B54F-016BA33A08DF}"/>
                </a:ext>
              </a:extLst>
            </p:cNvPr>
            <p:cNvSpPr/>
            <p:nvPr/>
          </p:nvSpPr>
          <p:spPr>
            <a:xfrm>
              <a:off x="6343560" y="3875407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6121" y="49669"/>
                  </a:moveTo>
                  <a:lnTo>
                    <a:pt x="0" y="53276"/>
                  </a:lnTo>
                  <a:lnTo>
                    <a:pt x="0" y="0"/>
                  </a:lnTo>
                  <a:lnTo>
                    <a:pt x="6121" y="3949"/>
                  </a:lnTo>
                  <a:lnTo>
                    <a:pt x="6121" y="4966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0" name="object 283">
              <a:extLst>
                <a:ext uri="{FF2B5EF4-FFF2-40B4-BE49-F238E27FC236}">
                  <a16:creationId xmlns:a16="http://schemas.microsoft.com/office/drawing/2014/main" id="{189D44D0-501B-4EF8-A51B-9579F259E4C2}"/>
                </a:ext>
              </a:extLst>
            </p:cNvPr>
            <p:cNvSpPr/>
            <p:nvPr/>
          </p:nvSpPr>
          <p:spPr>
            <a:xfrm>
              <a:off x="6297116" y="3849118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0" y="0"/>
                  </a:moveTo>
                  <a:lnTo>
                    <a:pt x="0" y="53289"/>
                  </a:lnTo>
                  <a:lnTo>
                    <a:pt x="6121" y="49682"/>
                  </a:lnTo>
                  <a:lnTo>
                    <a:pt x="6121" y="36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1" name="object 284">
              <a:extLst>
                <a:ext uri="{FF2B5EF4-FFF2-40B4-BE49-F238E27FC236}">
                  <a16:creationId xmlns:a16="http://schemas.microsoft.com/office/drawing/2014/main" id="{E0720084-B7B8-4885-8323-D500605A2991}"/>
                </a:ext>
              </a:extLst>
            </p:cNvPr>
            <p:cNvSpPr/>
            <p:nvPr/>
          </p:nvSpPr>
          <p:spPr>
            <a:xfrm>
              <a:off x="6297116" y="3849118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6121" y="49682"/>
                  </a:moveTo>
                  <a:lnTo>
                    <a:pt x="0" y="53289"/>
                  </a:lnTo>
                  <a:lnTo>
                    <a:pt x="0" y="0"/>
                  </a:lnTo>
                  <a:lnTo>
                    <a:pt x="6121" y="3606"/>
                  </a:lnTo>
                  <a:lnTo>
                    <a:pt x="6121" y="4968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2" name="object 285">
              <a:extLst>
                <a:ext uri="{FF2B5EF4-FFF2-40B4-BE49-F238E27FC236}">
                  <a16:creationId xmlns:a16="http://schemas.microsoft.com/office/drawing/2014/main" id="{B8673FF5-C761-447C-9724-D3E9F729F706}"/>
                </a:ext>
              </a:extLst>
            </p:cNvPr>
            <p:cNvSpPr/>
            <p:nvPr/>
          </p:nvSpPr>
          <p:spPr>
            <a:xfrm>
              <a:off x="6250685" y="3822841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5" h="53339">
                  <a:moveTo>
                    <a:pt x="0" y="0"/>
                  </a:moveTo>
                  <a:lnTo>
                    <a:pt x="0" y="53276"/>
                  </a:lnTo>
                  <a:lnTo>
                    <a:pt x="6476" y="49682"/>
                  </a:lnTo>
                  <a:lnTo>
                    <a:pt x="6476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3" name="object 286">
              <a:extLst>
                <a:ext uri="{FF2B5EF4-FFF2-40B4-BE49-F238E27FC236}">
                  <a16:creationId xmlns:a16="http://schemas.microsoft.com/office/drawing/2014/main" id="{0E6ACA19-BCE4-43A4-98FA-F17DBC069392}"/>
                </a:ext>
              </a:extLst>
            </p:cNvPr>
            <p:cNvSpPr/>
            <p:nvPr/>
          </p:nvSpPr>
          <p:spPr>
            <a:xfrm>
              <a:off x="6250685" y="3822841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5" h="53339">
                  <a:moveTo>
                    <a:pt x="6476" y="49682"/>
                  </a:moveTo>
                  <a:lnTo>
                    <a:pt x="0" y="53276"/>
                  </a:lnTo>
                  <a:lnTo>
                    <a:pt x="0" y="0"/>
                  </a:lnTo>
                  <a:lnTo>
                    <a:pt x="6476" y="3594"/>
                  </a:lnTo>
                  <a:lnTo>
                    <a:pt x="6476" y="4968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4" name="object 287">
              <a:extLst>
                <a:ext uri="{FF2B5EF4-FFF2-40B4-BE49-F238E27FC236}">
                  <a16:creationId xmlns:a16="http://schemas.microsoft.com/office/drawing/2014/main" id="{BFA7F613-0ABB-446B-BC37-30AD93E1C21E}"/>
                </a:ext>
              </a:extLst>
            </p:cNvPr>
            <p:cNvSpPr/>
            <p:nvPr/>
          </p:nvSpPr>
          <p:spPr>
            <a:xfrm>
              <a:off x="6204241" y="3796197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5" h="53339">
                  <a:moveTo>
                    <a:pt x="0" y="0"/>
                  </a:moveTo>
                  <a:lnTo>
                    <a:pt x="0" y="53289"/>
                  </a:lnTo>
                  <a:lnTo>
                    <a:pt x="6476" y="50050"/>
                  </a:lnTo>
                  <a:lnTo>
                    <a:pt x="6476" y="36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5" name="object 288">
              <a:extLst>
                <a:ext uri="{FF2B5EF4-FFF2-40B4-BE49-F238E27FC236}">
                  <a16:creationId xmlns:a16="http://schemas.microsoft.com/office/drawing/2014/main" id="{2530F838-09F8-4D1D-96C9-61157FB1ADCE}"/>
                </a:ext>
              </a:extLst>
            </p:cNvPr>
            <p:cNvSpPr/>
            <p:nvPr/>
          </p:nvSpPr>
          <p:spPr>
            <a:xfrm>
              <a:off x="6204241" y="3796197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5" h="53339">
                  <a:moveTo>
                    <a:pt x="6476" y="50050"/>
                  </a:moveTo>
                  <a:lnTo>
                    <a:pt x="0" y="53289"/>
                  </a:lnTo>
                  <a:lnTo>
                    <a:pt x="0" y="0"/>
                  </a:lnTo>
                  <a:lnTo>
                    <a:pt x="6476" y="3606"/>
                  </a:lnTo>
                  <a:lnTo>
                    <a:pt x="6476" y="5005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6" name="object 289">
              <a:extLst>
                <a:ext uri="{FF2B5EF4-FFF2-40B4-BE49-F238E27FC236}">
                  <a16:creationId xmlns:a16="http://schemas.microsoft.com/office/drawing/2014/main" id="{53AD0DB6-086D-414B-A4FB-139964A032CB}"/>
                </a:ext>
              </a:extLst>
            </p:cNvPr>
            <p:cNvSpPr/>
            <p:nvPr/>
          </p:nvSpPr>
          <p:spPr>
            <a:xfrm>
              <a:off x="6250685" y="3978721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6476" y="0"/>
                  </a:moveTo>
                  <a:lnTo>
                    <a:pt x="0" y="4317"/>
                  </a:lnTo>
                  <a:lnTo>
                    <a:pt x="38519" y="25920"/>
                  </a:lnTo>
                  <a:lnTo>
                    <a:pt x="38519" y="18719"/>
                  </a:lnTo>
                  <a:lnTo>
                    <a:pt x="6476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7" name="object 290">
              <a:extLst>
                <a:ext uri="{FF2B5EF4-FFF2-40B4-BE49-F238E27FC236}">
                  <a16:creationId xmlns:a16="http://schemas.microsoft.com/office/drawing/2014/main" id="{C196CBEC-A156-4B5C-9431-A4796DBA3485}"/>
                </a:ext>
              </a:extLst>
            </p:cNvPr>
            <p:cNvSpPr/>
            <p:nvPr/>
          </p:nvSpPr>
          <p:spPr>
            <a:xfrm>
              <a:off x="6250685" y="3978721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0" y="4317"/>
                  </a:moveTo>
                  <a:lnTo>
                    <a:pt x="38519" y="25920"/>
                  </a:lnTo>
                  <a:lnTo>
                    <a:pt x="38519" y="18719"/>
                  </a:lnTo>
                  <a:lnTo>
                    <a:pt x="6476" y="0"/>
                  </a:lnTo>
                  <a:lnTo>
                    <a:pt x="0" y="431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8" name="object 291">
              <a:extLst>
                <a:ext uri="{FF2B5EF4-FFF2-40B4-BE49-F238E27FC236}">
                  <a16:creationId xmlns:a16="http://schemas.microsoft.com/office/drawing/2014/main" id="{A48A7B87-C7F2-44FB-9BDF-CC7517E0C70B}"/>
                </a:ext>
              </a:extLst>
            </p:cNvPr>
            <p:cNvSpPr/>
            <p:nvPr/>
          </p:nvSpPr>
          <p:spPr>
            <a:xfrm>
              <a:off x="6343560" y="4031998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5" h="25400">
                  <a:moveTo>
                    <a:pt x="6121" y="0"/>
                  </a:moveTo>
                  <a:lnTo>
                    <a:pt x="0" y="3606"/>
                  </a:lnTo>
                  <a:lnTo>
                    <a:pt x="38519" y="25209"/>
                  </a:lnTo>
                  <a:lnTo>
                    <a:pt x="38519" y="18008"/>
                  </a:lnTo>
                  <a:lnTo>
                    <a:pt x="6121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9" name="object 292">
              <a:extLst>
                <a:ext uri="{FF2B5EF4-FFF2-40B4-BE49-F238E27FC236}">
                  <a16:creationId xmlns:a16="http://schemas.microsoft.com/office/drawing/2014/main" id="{592D8262-65CB-410E-9F99-7A79EDC2B030}"/>
                </a:ext>
              </a:extLst>
            </p:cNvPr>
            <p:cNvSpPr/>
            <p:nvPr/>
          </p:nvSpPr>
          <p:spPr>
            <a:xfrm>
              <a:off x="6343560" y="4031998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5" h="25400">
                  <a:moveTo>
                    <a:pt x="0" y="3606"/>
                  </a:moveTo>
                  <a:lnTo>
                    <a:pt x="38519" y="25209"/>
                  </a:lnTo>
                  <a:lnTo>
                    <a:pt x="38519" y="18008"/>
                  </a:lnTo>
                  <a:lnTo>
                    <a:pt x="6121" y="0"/>
                  </a:lnTo>
                  <a:lnTo>
                    <a:pt x="0" y="360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0" name="object 293">
              <a:extLst>
                <a:ext uri="{FF2B5EF4-FFF2-40B4-BE49-F238E27FC236}">
                  <a16:creationId xmlns:a16="http://schemas.microsoft.com/office/drawing/2014/main" id="{B056D8FD-A8F2-4B90-A047-AA7C8858E817}"/>
                </a:ext>
              </a:extLst>
            </p:cNvPr>
            <p:cNvSpPr/>
            <p:nvPr/>
          </p:nvSpPr>
          <p:spPr>
            <a:xfrm>
              <a:off x="6343560" y="3925076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6121" y="0"/>
                  </a:moveTo>
                  <a:lnTo>
                    <a:pt x="0" y="3606"/>
                  </a:lnTo>
                  <a:lnTo>
                    <a:pt x="38519" y="25920"/>
                  </a:lnTo>
                  <a:lnTo>
                    <a:pt x="38519" y="18719"/>
                  </a:lnTo>
                  <a:lnTo>
                    <a:pt x="6121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1" name="object 294">
              <a:extLst>
                <a:ext uri="{FF2B5EF4-FFF2-40B4-BE49-F238E27FC236}">
                  <a16:creationId xmlns:a16="http://schemas.microsoft.com/office/drawing/2014/main" id="{713B527D-FA1E-4F6A-9042-38B65F4ADB49}"/>
                </a:ext>
              </a:extLst>
            </p:cNvPr>
            <p:cNvSpPr/>
            <p:nvPr/>
          </p:nvSpPr>
          <p:spPr>
            <a:xfrm>
              <a:off x="6343560" y="3925076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0" y="3606"/>
                  </a:moveTo>
                  <a:lnTo>
                    <a:pt x="38519" y="25920"/>
                  </a:lnTo>
                  <a:lnTo>
                    <a:pt x="38519" y="18719"/>
                  </a:lnTo>
                  <a:lnTo>
                    <a:pt x="6121" y="0"/>
                  </a:lnTo>
                  <a:lnTo>
                    <a:pt x="0" y="360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2" name="object 295">
              <a:extLst>
                <a:ext uri="{FF2B5EF4-FFF2-40B4-BE49-F238E27FC236}">
                  <a16:creationId xmlns:a16="http://schemas.microsoft.com/office/drawing/2014/main" id="{829C8A33-CF2F-4036-AD9E-8C1BCF9B72C1}"/>
                </a:ext>
              </a:extLst>
            </p:cNvPr>
            <p:cNvSpPr/>
            <p:nvPr/>
          </p:nvSpPr>
          <p:spPr>
            <a:xfrm>
              <a:off x="6297116" y="3898800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6121" y="0"/>
                  </a:moveTo>
                  <a:lnTo>
                    <a:pt x="0" y="3606"/>
                  </a:lnTo>
                  <a:lnTo>
                    <a:pt x="38519" y="25920"/>
                  </a:lnTo>
                  <a:lnTo>
                    <a:pt x="38519" y="17995"/>
                  </a:lnTo>
                  <a:lnTo>
                    <a:pt x="6121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3" name="object 296">
              <a:extLst>
                <a:ext uri="{FF2B5EF4-FFF2-40B4-BE49-F238E27FC236}">
                  <a16:creationId xmlns:a16="http://schemas.microsoft.com/office/drawing/2014/main" id="{732E8315-D7B5-47AD-853C-26E3854BFF35}"/>
                </a:ext>
              </a:extLst>
            </p:cNvPr>
            <p:cNvSpPr/>
            <p:nvPr/>
          </p:nvSpPr>
          <p:spPr>
            <a:xfrm>
              <a:off x="6297116" y="3898800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0" y="3606"/>
                  </a:moveTo>
                  <a:lnTo>
                    <a:pt x="38519" y="25920"/>
                  </a:lnTo>
                  <a:lnTo>
                    <a:pt x="38519" y="17995"/>
                  </a:lnTo>
                  <a:lnTo>
                    <a:pt x="6121" y="0"/>
                  </a:lnTo>
                  <a:lnTo>
                    <a:pt x="0" y="360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4" name="object 297">
              <a:extLst>
                <a:ext uri="{FF2B5EF4-FFF2-40B4-BE49-F238E27FC236}">
                  <a16:creationId xmlns:a16="http://schemas.microsoft.com/office/drawing/2014/main" id="{EB12AC0C-ACEE-463F-BC48-4B3D279939A2}"/>
                </a:ext>
              </a:extLst>
            </p:cNvPr>
            <p:cNvSpPr/>
            <p:nvPr/>
          </p:nvSpPr>
          <p:spPr>
            <a:xfrm>
              <a:off x="6250685" y="3872524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6476" y="0"/>
                  </a:moveTo>
                  <a:lnTo>
                    <a:pt x="0" y="3594"/>
                  </a:lnTo>
                  <a:lnTo>
                    <a:pt x="38519" y="25552"/>
                  </a:lnTo>
                  <a:lnTo>
                    <a:pt x="38519" y="17995"/>
                  </a:lnTo>
                  <a:lnTo>
                    <a:pt x="6476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5" name="object 298">
              <a:extLst>
                <a:ext uri="{FF2B5EF4-FFF2-40B4-BE49-F238E27FC236}">
                  <a16:creationId xmlns:a16="http://schemas.microsoft.com/office/drawing/2014/main" id="{33D76F98-54ED-4322-A81D-FD2964D7A635}"/>
                </a:ext>
              </a:extLst>
            </p:cNvPr>
            <p:cNvSpPr/>
            <p:nvPr/>
          </p:nvSpPr>
          <p:spPr>
            <a:xfrm>
              <a:off x="6250685" y="3872524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0" y="3594"/>
                  </a:moveTo>
                  <a:lnTo>
                    <a:pt x="38519" y="25552"/>
                  </a:lnTo>
                  <a:lnTo>
                    <a:pt x="38519" y="17995"/>
                  </a:lnTo>
                  <a:lnTo>
                    <a:pt x="6476" y="0"/>
                  </a:lnTo>
                  <a:lnTo>
                    <a:pt x="0" y="359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6" name="object 299">
              <a:extLst>
                <a:ext uri="{FF2B5EF4-FFF2-40B4-BE49-F238E27FC236}">
                  <a16:creationId xmlns:a16="http://schemas.microsoft.com/office/drawing/2014/main" id="{795F7EF2-08B8-4619-9962-E29D0F43EB85}"/>
                </a:ext>
              </a:extLst>
            </p:cNvPr>
            <p:cNvSpPr/>
            <p:nvPr/>
          </p:nvSpPr>
          <p:spPr>
            <a:xfrm>
              <a:off x="6204241" y="3846247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5" h="25400">
                  <a:moveTo>
                    <a:pt x="6476" y="0"/>
                  </a:moveTo>
                  <a:lnTo>
                    <a:pt x="0" y="3238"/>
                  </a:lnTo>
                  <a:lnTo>
                    <a:pt x="38519" y="25196"/>
                  </a:lnTo>
                  <a:lnTo>
                    <a:pt x="38519" y="17995"/>
                  </a:lnTo>
                  <a:lnTo>
                    <a:pt x="6476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7" name="object 300">
              <a:extLst>
                <a:ext uri="{FF2B5EF4-FFF2-40B4-BE49-F238E27FC236}">
                  <a16:creationId xmlns:a16="http://schemas.microsoft.com/office/drawing/2014/main" id="{359EE625-54F2-40D3-ACA5-F70D57FA0AC5}"/>
                </a:ext>
              </a:extLst>
            </p:cNvPr>
            <p:cNvSpPr/>
            <p:nvPr/>
          </p:nvSpPr>
          <p:spPr>
            <a:xfrm>
              <a:off x="6204241" y="3846247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5" h="25400">
                  <a:moveTo>
                    <a:pt x="0" y="3238"/>
                  </a:moveTo>
                  <a:lnTo>
                    <a:pt x="38519" y="25196"/>
                  </a:lnTo>
                  <a:lnTo>
                    <a:pt x="38519" y="17995"/>
                  </a:lnTo>
                  <a:lnTo>
                    <a:pt x="6476" y="0"/>
                  </a:lnTo>
                  <a:lnTo>
                    <a:pt x="0" y="323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38" name="object 301">
              <a:extLst>
                <a:ext uri="{FF2B5EF4-FFF2-40B4-BE49-F238E27FC236}">
                  <a16:creationId xmlns:a16="http://schemas.microsoft.com/office/drawing/2014/main" id="{C35EBAEE-0489-4F31-B975-63913E709A6D}"/>
                </a:ext>
              </a:extLst>
            </p:cNvPr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6401193" y="3737231"/>
              <a:ext cx="154165" cy="104686"/>
            </a:xfrm>
            <a:prstGeom prst="rect">
              <a:avLst/>
            </a:prstGeom>
          </p:spPr>
        </p:pic>
        <p:sp>
          <p:nvSpPr>
            <p:cNvPr id="1239" name="object 302">
              <a:extLst>
                <a:ext uri="{FF2B5EF4-FFF2-40B4-BE49-F238E27FC236}">
                  <a16:creationId xmlns:a16="http://schemas.microsoft.com/office/drawing/2014/main" id="{F583B791-353A-4109-9158-3D8B76E279D3}"/>
                </a:ext>
              </a:extLst>
            </p:cNvPr>
            <p:cNvSpPr/>
            <p:nvPr/>
          </p:nvSpPr>
          <p:spPr>
            <a:xfrm>
              <a:off x="6401155" y="3736799"/>
              <a:ext cx="154305" cy="106045"/>
            </a:xfrm>
            <a:custGeom>
              <a:avLst/>
              <a:gdLst/>
              <a:ahLst/>
              <a:cxnLst/>
              <a:rect l="l" t="t" r="r" b="b"/>
              <a:pathLst>
                <a:path w="154304" h="106045">
                  <a:moveTo>
                    <a:pt x="0" y="105841"/>
                  </a:moveTo>
                  <a:lnTo>
                    <a:pt x="154089" y="17284"/>
                  </a:lnTo>
                  <a:lnTo>
                    <a:pt x="154089" y="0"/>
                  </a:lnTo>
                  <a:lnTo>
                    <a:pt x="0" y="87477"/>
                  </a:lnTo>
                  <a:lnTo>
                    <a:pt x="0" y="105841"/>
                  </a:lnTo>
                  <a:close/>
                </a:path>
              </a:pathLst>
            </a:custGeom>
            <a:ln w="511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0" name="object 303">
              <a:extLst>
                <a:ext uri="{FF2B5EF4-FFF2-40B4-BE49-F238E27FC236}">
                  <a16:creationId xmlns:a16="http://schemas.microsoft.com/office/drawing/2014/main" id="{D7BDF6CD-4D61-4835-9BB7-2D1212AAC146}"/>
                </a:ext>
              </a:extLst>
            </p:cNvPr>
            <p:cNvSpPr/>
            <p:nvPr/>
          </p:nvSpPr>
          <p:spPr>
            <a:xfrm>
              <a:off x="6185153" y="3701518"/>
              <a:ext cx="216535" cy="141605"/>
            </a:xfrm>
            <a:custGeom>
              <a:avLst/>
              <a:gdLst/>
              <a:ahLst/>
              <a:cxnLst/>
              <a:rect l="l" t="t" r="r" b="b"/>
              <a:pathLst>
                <a:path w="216535" h="141604">
                  <a:moveTo>
                    <a:pt x="0" y="0"/>
                  </a:moveTo>
                  <a:lnTo>
                    <a:pt x="0" y="17640"/>
                  </a:lnTo>
                  <a:lnTo>
                    <a:pt x="216001" y="141122"/>
                  </a:lnTo>
                  <a:lnTo>
                    <a:pt x="216001" y="1227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1" name="object 304">
              <a:extLst>
                <a:ext uri="{FF2B5EF4-FFF2-40B4-BE49-F238E27FC236}">
                  <a16:creationId xmlns:a16="http://schemas.microsoft.com/office/drawing/2014/main" id="{64E504B5-2F40-4523-B858-13B5F29BC6F3}"/>
                </a:ext>
              </a:extLst>
            </p:cNvPr>
            <p:cNvSpPr/>
            <p:nvPr/>
          </p:nvSpPr>
          <p:spPr>
            <a:xfrm>
              <a:off x="6185153" y="3701518"/>
              <a:ext cx="216535" cy="141605"/>
            </a:xfrm>
            <a:custGeom>
              <a:avLst/>
              <a:gdLst/>
              <a:ahLst/>
              <a:cxnLst/>
              <a:rect l="l" t="t" r="r" b="b"/>
              <a:pathLst>
                <a:path w="216535" h="141604">
                  <a:moveTo>
                    <a:pt x="0" y="17640"/>
                  </a:moveTo>
                  <a:lnTo>
                    <a:pt x="216001" y="141122"/>
                  </a:lnTo>
                  <a:lnTo>
                    <a:pt x="216001" y="122758"/>
                  </a:lnTo>
                  <a:lnTo>
                    <a:pt x="0" y="0"/>
                  </a:lnTo>
                  <a:lnTo>
                    <a:pt x="0" y="17640"/>
                  </a:lnTo>
                  <a:close/>
                </a:path>
              </a:pathLst>
            </a:custGeom>
            <a:ln w="51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2" name="object 305">
              <a:extLst>
                <a:ext uri="{FF2B5EF4-FFF2-40B4-BE49-F238E27FC236}">
                  <a16:creationId xmlns:a16="http://schemas.microsoft.com/office/drawing/2014/main" id="{FB84CE7C-2616-4EDF-BF39-E8FBCDEFC6FC}"/>
                </a:ext>
              </a:extLst>
            </p:cNvPr>
            <p:cNvSpPr/>
            <p:nvPr/>
          </p:nvSpPr>
          <p:spPr>
            <a:xfrm>
              <a:off x="6185153" y="3613317"/>
              <a:ext cx="370205" cy="488315"/>
            </a:xfrm>
            <a:custGeom>
              <a:avLst/>
              <a:gdLst/>
              <a:ahLst/>
              <a:cxnLst/>
              <a:rect l="l" t="t" r="r" b="b"/>
              <a:pathLst>
                <a:path w="370204" h="488314">
                  <a:moveTo>
                    <a:pt x="0" y="88201"/>
                  </a:moveTo>
                  <a:lnTo>
                    <a:pt x="0" y="364324"/>
                  </a:lnTo>
                  <a:lnTo>
                    <a:pt x="19088" y="375843"/>
                  </a:lnTo>
                  <a:lnTo>
                    <a:pt x="25565" y="371525"/>
                  </a:lnTo>
                  <a:lnTo>
                    <a:pt x="57607" y="390245"/>
                  </a:lnTo>
                  <a:lnTo>
                    <a:pt x="57607" y="397446"/>
                  </a:lnTo>
                  <a:lnTo>
                    <a:pt x="111963" y="428409"/>
                  </a:lnTo>
                  <a:lnTo>
                    <a:pt x="118084" y="424802"/>
                  </a:lnTo>
                  <a:lnTo>
                    <a:pt x="150482" y="442810"/>
                  </a:lnTo>
                  <a:lnTo>
                    <a:pt x="150482" y="449999"/>
                  </a:lnTo>
                  <a:lnTo>
                    <a:pt x="216001" y="487806"/>
                  </a:lnTo>
                  <a:lnTo>
                    <a:pt x="369011" y="397802"/>
                  </a:lnTo>
                  <a:lnTo>
                    <a:pt x="370090" y="123482"/>
                  </a:lnTo>
                  <a:lnTo>
                    <a:pt x="154089" y="0"/>
                  </a:lnTo>
                  <a:lnTo>
                    <a:pt x="0" y="88201"/>
                  </a:lnTo>
                  <a:close/>
                </a:path>
              </a:pathLst>
            </a:custGeom>
            <a:ln w="103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43" name="object 306">
              <a:extLst>
                <a:ext uri="{FF2B5EF4-FFF2-40B4-BE49-F238E27FC236}">
                  <a16:creationId xmlns:a16="http://schemas.microsoft.com/office/drawing/2014/main" id="{6B80EE7E-810A-4688-BBA3-199401732EF0}"/>
                </a:ext>
              </a:extLst>
            </p:cNvPr>
            <p:cNvPicPr/>
            <p:nvPr/>
          </p:nvPicPr>
          <p:blipFill>
            <a:blip r:embed="rId36" cstate="print"/>
            <a:stretch>
              <a:fillRect/>
            </a:stretch>
          </p:blipFill>
          <p:spPr>
            <a:xfrm>
              <a:off x="7029754" y="3508618"/>
              <a:ext cx="203365" cy="363905"/>
            </a:xfrm>
            <a:prstGeom prst="rect">
              <a:avLst/>
            </a:prstGeom>
          </p:spPr>
        </p:pic>
        <p:sp>
          <p:nvSpPr>
            <p:cNvPr id="1244" name="object 307">
              <a:extLst>
                <a:ext uri="{FF2B5EF4-FFF2-40B4-BE49-F238E27FC236}">
                  <a16:creationId xmlns:a16="http://schemas.microsoft.com/office/drawing/2014/main" id="{3B939D27-0004-4060-AD33-6935FD250EB0}"/>
                </a:ext>
              </a:extLst>
            </p:cNvPr>
            <p:cNvSpPr/>
            <p:nvPr/>
          </p:nvSpPr>
          <p:spPr>
            <a:xfrm>
              <a:off x="7029716" y="3508199"/>
              <a:ext cx="154305" cy="364490"/>
            </a:xfrm>
            <a:custGeom>
              <a:avLst/>
              <a:gdLst/>
              <a:ahLst/>
              <a:cxnLst/>
              <a:rect l="l" t="t" r="r" b="b"/>
              <a:pathLst>
                <a:path w="154304" h="364489">
                  <a:moveTo>
                    <a:pt x="0" y="364324"/>
                  </a:moveTo>
                  <a:lnTo>
                    <a:pt x="153009" y="274320"/>
                  </a:lnTo>
                  <a:lnTo>
                    <a:pt x="154089" y="0"/>
                  </a:lnTo>
                  <a:lnTo>
                    <a:pt x="0" y="87477"/>
                  </a:lnTo>
                  <a:lnTo>
                    <a:pt x="0" y="364324"/>
                  </a:lnTo>
                  <a:close/>
                </a:path>
              </a:pathLst>
            </a:custGeom>
            <a:ln w="511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45" name="object 308">
              <a:extLst>
                <a:ext uri="{FF2B5EF4-FFF2-40B4-BE49-F238E27FC236}">
                  <a16:creationId xmlns:a16="http://schemas.microsoft.com/office/drawing/2014/main" id="{C261B688-728C-449C-BAAE-84BAC90954DC}"/>
                </a:ext>
              </a:extLst>
            </p:cNvPr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6813600" y="3473490"/>
              <a:ext cx="215557" cy="398538"/>
            </a:xfrm>
            <a:prstGeom prst="rect">
              <a:avLst/>
            </a:prstGeom>
          </p:spPr>
        </p:pic>
        <p:sp>
          <p:nvSpPr>
            <p:cNvPr id="1246" name="object 309">
              <a:extLst>
                <a:ext uri="{FF2B5EF4-FFF2-40B4-BE49-F238E27FC236}">
                  <a16:creationId xmlns:a16="http://schemas.microsoft.com/office/drawing/2014/main" id="{C5454102-A29A-4B94-82CE-36F83DB29367}"/>
                </a:ext>
              </a:extLst>
            </p:cNvPr>
            <p:cNvSpPr/>
            <p:nvPr/>
          </p:nvSpPr>
          <p:spPr>
            <a:xfrm>
              <a:off x="6813714" y="3472918"/>
              <a:ext cx="216535" cy="400050"/>
            </a:xfrm>
            <a:custGeom>
              <a:avLst/>
              <a:gdLst/>
              <a:ahLst/>
              <a:cxnLst/>
              <a:rect l="l" t="t" r="r" b="b"/>
              <a:pathLst>
                <a:path w="216534" h="400050">
                  <a:moveTo>
                    <a:pt x="0" y="276123"/>
                  </a:moveTo>
                  <a:lnTo>
                    <a:pt x="0" y="0"/>
                  </a:lnTo>
                  <a:lnTo>
                    <a:pt x="216001" y="122758"/>
                  </a:lnTo>
                  <a:lnTo>
                    <a:pt x="216001" y="399605"/>
                  </a:lnTo>
                  <a:lnTo>
                    <a:pt x="150482" y="361797"/>
                  </a:lnTo>
                  <a:lnTo>
                    <a:pt x="150482" y="354609"/>
                  </a:lnTo>
                  <a:lnTo>
                    <a:pt x="118084" y="336600"/>
                  </a:lnTo>
                  <a:lnTo>
                    <a:pt x="111963" y="340207"/>
                  </a:lnTo>
                  <a:lnTo>
                    <a:pt x="57607" y="309245"/>
                  </a:lnTo>
                  <a:lnTo>
                    <a:pt x="57607" y="302044"/>
                  </a:lnTo>
                  <a:lnTo>
                    <a:pt x="25565" y="283324"/>
                  </a:lnTo>
                  <a:lnTo>
                    <a:pt x="19088" y="287642"/>
                  </a:lnTo>
                  <a:lnTo>
                    <a:pt x="0" y="276123"/>
                  </a:lnTo>
                  <a:close/>
                </a:path>
              </a:pathLst>
            </a:custGeom>
            <a:ln w="51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7" name="object 310">
              <a:extLst>
                <a:ext uri="{FF2B5EF4-FFF2-40B4-BE49-F238E27FC236}">
                  <a16:creationId xmlns:a16="http://schemas.microsoft.com/office/drawing/2014/main" id="{668C5B6A-EDCB-4789-8F71-84F1CB3B8B26}"/>
                </a:ext>
              </a:extLst>
            </p:cNvPr>
            <p:cNvSpPr/>
            <p:nvPr/>
          </p:nvSpPr>
          <p:spPr>
            <a:xfrm>
              <a:off x="6813003" y="3384005"/>
              <a:ext cx="372110" cy="1270"/>
            </a:xfrm>
            <a:custGeom>
              <a:avLst/>
              <a:gdLst/>
              <a:ahLst/>
              <a:cxnLst/>
              <a:rect l="l" t="t" r="r" b="b"/>
              <a:pathLst>
                <a:path w="372109" h="1270">
                  <a:moveTo>
                    <a:pt x="371881" y="0"/>
                  </a:moveTo>
                  <a:lnTo>
                    <a:pt x="0" y="0"/>
                  </a:lnTo>
                  <a:lnTo>
                    <a:pt x="0" y="711"/>
                  </a:lnTo>
                  <a:lnTo>
                    <a:pt x="371881" y="711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8" name="object 311">
              <a:extLst>
                <a:ext uri="{FF2B5EF4-FFF2-40B4-BE49-F238E27FC236}">
                  <a16:creationId xmlns:a16="http://schemas.microsoft.com/office/drawing/2014/main" id="{69EE1B1D-F1B6-436B-B922-6B85AFE325E2}"/>
                </a:ext>
              </a:extLst>
            </p:cNvPr>
            <p:cNvSpPr/>
            <p:nvPr/>
          </p:nvSpPr>
          <p:spPr>
            <a:xfrm>
              <a:off x="6813003" y="3384717"/>
              <a:ext cx="372110" cy="10160"/>
            </a:xfrm>
            <a:custGeom>
              <a:avLst/>
              <a:gdLst/>
              <a:ahLst/>
              <a:cxnLst/>
              <a:rect l="l" t="t" r="r" b="b"/>
              <a:pathLst>
                <a:path w="372109" h="10160">
                  <a:moveTo>
                    <a:pt x="371881" y="0"/>
                  </a:moveTo>
                  <a:lnTo>
                    <a:pt x="0" y="0"/>
                  </a:lnTo>
                  <a:lnTo>
                    <a:pt x="0" y="9728"/>
                  </a:lnTo>
                  <a:lnTo>
                    <a:pt x="371881" y="9728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DCDC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9" name="object 312">
              <a:extLst>
                <a:ext uri="{FF2B5EF4-FFF2-40B4-BE49-F238E27FC236}">
                  <a16:creationId xmlns:a16="http://schemas.microsoft.com/office/drawing/2014/main" id="{951E6A2D-8C4B-4448-85AA-1D1B99AAA3C2}"/>
                </a:ext>
              </a:extLst>
            </p:cNvPr>
            <p:cNvSpPr/>
            <p:nvPr/>
          </p:nvSpPr>
          <p:spPr>
            <a:xfrm>
              <a:off x="6813003" y="3394445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09" h="13335">
                  <a:moveTo>
                    <a:pt x="371881" y="0"/>
                  </a:moveTo>
                  <a:lnTo>
                    <a:pt x="0" y="0"/>
                  </a:lnTo>
                  <a:lnTo>
                    <a:pt x="0" y="12954"/>
                  </a:lnTo>
                  <a:lnTo>
                    <a:pt x="371881" y="12954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DEDE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0" name="object 313">
              <a:extLst>
                <a:ext uri="{FF2B5EF4-FFF2-40B4-BE49-F238E27FC236}">
                  <a16:creationId xmlns:a16="http://schemas.microsoft.com/office/drawing/2014/main" id="{AF69C86A-5FD1-4FB3-BEFA-A483BCE5C45A}"/>
                </a:ext>
              </a:extLst>
            </p:cNvPr>
            <p:cNvSpPr/>
            <p:nvPr/>
          </p:nvSpPr>
          <p:spPr>
            <a:xfrm>
              <a:off x="6813003" y="3407399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09" h="13335">
                  <a:moveTo>
                    <a:pt x="371881" y="0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371881" y="13322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1" name="object 314">
              <a:extLst>
                <a:ext uri="{FF2B5EF4-FFF2-40B4-BE49-F238E27FC236}">
                  <a16:creationId xmlns:a16="http://schemas.microsoft.com/office/drawing/2014/main" id="{0B0EF309-78D0-4D32-ABB1-0BBCB91C05C6}"/>
                </a:ext>
              </a:extLst>
            </p:cNvPr>
            <p:cNvSpPr/>
            <p:nvPr/>
          </p:nvSpPr>
          <p:spPr>
            <a:xfrm>
              <a:off x="6813003" y="3420721"/>
              <a:ext cx="372110" cy="10160"/>
            </a:xfrm>
            <a:custGeom>
              <a:avLst/>
              <a:gdLst/>
              <a:ahLst/>
              <a:cxnLst/>
              <a:rect l="l" t="t" r="r" b="b"/>
              <a:pathLst>
                <a:path w="372109" h="10160">
                  <a:moveTo>
                    <a:pt x="371881" y="0"/>
                  </a:moveTo>
                  <a:lnTo>
                    <a:pt x="0" y="0"/>
                  </a:lnTo>
                  <a:lnTo>
                    <a:pt x="0" y="9715"/>
                  </a:lnTo>
                  <a:lnTo>
                    <a:pt x="371881" y="9715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2E2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2" name="object 315">
              <a:extLst>
                <a:ext uri="{FF2B5EF4-FFF2-40B4-BE49-F238E27FC236}">
                  <a16:creationId xmlns:a16="http://schemas.microsoft.com/office/drawing/2014/main" id="{A7AEC890-A385-40BC-A875-52D32094111D}"/>
                </a:ext>
              </a:extLst>
            </p:cNvPr>
            <p:cNvSpPr/>
            <p:nvPr/>
          </p:nvSpPr>
          <p:spPr>
            <a:xfrm>
              <a:off x="6813003" y="3430437"/>
              <a:ext cx="372110" cy="10795"/>
            </a:xfrm>
            <a:custGeom>
              <a:avLst/>
              <a:gdLst/>
              <a:ahLst/>
              <a:cxnLst/>
              <a:rect l="l" t="t" r="r" b="b"/>
              <a:pathLst>
                <a:path w="372109" h="10795">
                  <a:moveTo>
                    <a:pt x="371881" y="0"/>
                  </a:moveTo>
                  <a:lnTo>
                    <a:pt x="0" y="0"/>
                  </a:lnTo>
                  <a:lnTo>
                    <a:pt x="0" y="10439"/>
                  </a:lnTo>
                  <a:lnTo>
                    <a:pt x="371881" y="10439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4E4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3" name="object 316">
              <a:extLst>
                <a:ext uri="{FF2B5EF4-FFF2-40B4-BE49-F238E27FC236}">
                  <a16:creationId xmlns:a16="http://schemas.microsoft.com/office/drawing/2014/main" id="{0CF92B4D-C543-4B34-A455-B95BCBCF86B0}"/>
                </a:ext>
              </a:extLst>
            </p:cNvPr>
            <p:cNvSpPr/>
            <p:nvPr/>
          </p:nvSpPr>
          <p:spPr>
            <a:xfrm>
              <a:off x="6813003" y="3440876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09" h="13335">
                  <a:moveTo>
                    <a:pt x="371881" y="0"/>
                  </a:moveTo>
                  <a:lnTo>
                    <a:pt x="0" y="0"/>
                  </a:lnTo>
                  <a:lnTo>
                    <a:pt x="0" y="12966"/>
                  </a:lnTo>
                  <a:lnTo>
                    <a:pt x="371881" y="12966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6E6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4" name="object 317">
              <a:extLst>
                <a:ext uri="{FF2B5EF4-FFF2-40B4-BE49-F238E27FC236}">
                  <a16:creationId xmlns:a16="http://schemas.microsoft.com/office/drawing/2014/main" id="{DE098391-42D9-49FD-87B0-BBE4B72B6524}"/>
                </a:ext>
              </a:extLst>
            </p:cNvPr>
            <p:cNvSpPr/>
            <p:nvPr/>
          </p:nvSpPr>
          <p:spPr>
            <a:xfrm>
              <a:off x="6813003" y="3453843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09" h="13335">
                  <a:moveTo>
                    <a:pt x="371881" y="0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371881" y="13322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8E8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5" name="object 318">
              <a:extLst>
                <a:ext uri="{FF2B5EF4-FFF2-40B4-BE49-F238E27FC236}">
                  <a16:creationId xmlns:a16="http://schemas.microsoft.com/office/drawing/2014/main" id="{98C459BB-7BFF-47BB-80AF-F980804CD05D}"/>
                </a:ext>
              </a:extLst>
            </p:cNvPr>
            <p:cNvSpPr/>
            <p:nvPr/>
          </p:nvSpPr>
          <p:spPr>
            <a:xfrm>
              <a:off x="6813003" y="3467165"/>
              <a:ext cx="372110" cy="13970"/>
            </a:xfrm>
            <a:custGeom>
              <a:avLst/>
              <a:gdLst/>
              <a:ahLst/>
              <a:cxnLst/>
              <a:rect l="l" t="t" r="r" b="b"/>
              <a:pathLst>
                <a:path w="372109" h="13970">
                  <a:moveTo>
                    <a:pt x="371881" y="0"/>
                  </a:moveTo>
                  <a:lnTo>
                    <a:pt x="0" y="0"/>
                  </a:lnTo>
                  <a:lnTo>
                    <a:pt x="0" y="13677"/>
                  </a:lnTo>
                  <a:lnTo>
                    <a:pt x="371881" y="13677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AEA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6" name="object 319">
              <a:extLst>
                <a:ext uri="{FF2B5EF4-FFF2-40B4-BE49-F238E27FC236}">
                  <a16:creationId xmlns:a16="http://schemas.microsoft.com/office/drawing/2014/main" id="{E24B0F80-2D16-4EAC-A40D-6E2E17C73689}"/>
                </a:ext>
              </a:extLst>
            </p:cNvPr>
            <p:cNvSpPr/>
            <p:nvPr/>
          </p:nvSpPr>
          <p:spPr>
            <a:xfrm>
              <a:off x="6813003" y="3480843"/>
              <a:ext cx="372110" cy="12700"/>
            </a:xfrm>
            <a:custGeom>
              <a:avLst/>
              <a:gdLst/>
              <a:ahLst/>
              <a:cxnLst/>
              <a:rect l="l" t="t" r="r" b="b"/>
              <a:pathLst>
                <a:path w="372109" h="12700">
                  <a:moveTo>
                    <a:pt x="371881" y="0"/>
                  </a:moveTo>
                  <a:lnTo>
                    <a:pt x="0" y="0"/>
                  </a:lnTo>
                  <a:lnTo>
                    <a:pt x="0" y="12598"/>
                  </a:lnTo>
                  <a:lnTo>
                    <a:pt x="371881" y="12598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CEC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7" name="object 320">
              <a:extLst>
                <a:ext uri="{FF2B5EF4-FFF2-40B4-BE49-F238E27FC236}">
                  <a16:creationId xmlns:a16="http://schemas.microsoft.com/office/drawing/2014/main" id="{8F4E6A58-A1E0-44FA-8FDA-4B428375F9BF}"/>
                </a:ext>
              </a:extLst>
            </p:cNvPr>
            <p:cNvSpPr/>
            <p:nvPr/>
          </p:nvSpPr>
          <p:spPr>
            <a:xfrm>
              <a:off x="6813003" y="3493441"/>
              <a:ext cx="372110" cy="13970"/>
            </a:xfrm>
            <a:custGeom>
              <a:avLst/>
              <a:gdLst/>
              <a:ahLst/>
              <a:cxnLst/>
              <a:rect l="l" t="t" r="r" b="b"/>
              <a:pathLst>
                <a:path w="372109" h="13970">
                  <a:moveTo>
                    <a:pt x="371881" y="0"/>
                  </a:moveTo>
                  <a:lnTo>
                    <a:pt x="0" y="0"/>
                  </a:lnTo>
                  <a:lnTo>
                    <a:pt x="0" y="13677"/>
                  </a:lnTo>
                  <a:lnTo>
                    <a:pt x="371881" y="13677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EEE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8" name="object 321">
              <a:extLst>
                <a:ext uri="{FF2B5EF4-FFF2-40B4-BE49-F238E27FC236}">
                  <a16:creationId xmlns:a16="http://schemas.microsoft.com/office/drawing/2014/main" id="{D977B8EE-EC41-49F7-A085-BC7003983099}"/>
                </a:ext>
              </a:extLst>
            </p:cNvPr>
            <p:cNvSpPr/>
            <p:nvPr/>
          </p:nvSpPr>
          <p:spPr>
            <a:xfrm>
              <a:off x="6813003" y="3507119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09" h="13335">
                  <a:moveTo>
                    <a:pt x="371881" y="0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371881" y="13322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0F0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9" name="object 322">
              <a:extLst>
                <a:ext uri="{FF2B5EF4-FFF2-40B4-BE49-F238E27FC236}">
                  <a16:creationId xmlns:a16="http://schemas.microsoft.com/office/drawing/2014/main" id="{197A5A21-4E9E-4830-8040-5385DCEFE11F}"/>
                </a:ext>
              </a:extLst>
            </p:cNvPr>
            <p:cNvSpPr/>
            <p:nvPr/>
          </p:nvSpPr>
          <p:spPr>
            <a:xfrm>
              <a:off x="6813003" y="3520442"/>
              <a:ext cx="372110" cy="12065"/>
            </a:xfrm>
            <a:custGeom>
              <a:avLst/>
              <a:gdLst/>
              <a:ahLst/>
              <a:cxnLst/>
              <a:rect l="l" t="t" r="r" b="b"/>
              <a:pathLst>
                <a:path w="372109" h="12064">
                  <a:moveTo>
                    <a:pt x="371881" y="0"/>
                  </a:moveTo>
                  <a:lnTo>
                    <a:pt x="0" y="0"/>
                  </a:lnTo>
                  <a:lnTo>
                    <a:pt x="0" y="11874"/>
                  </a:lnTo>
                  <a:lnTo>
                    <a:pt x="371881" y="11874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2F2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0" name="object 323">
              <a:extLst>
                <a:ext uri="{FF2B5EF4-FFF2-40B4-BE49-F238E27FC236}">
                  <a16:creationId xmlns:a16="http://schemas.microsoft.com/office/drawing/2014/main" id="{6F3D9628-ACB7-475C-9C6A-3B996A89E1E1}"/>
                </a:ext>
              </a:extLst>
            </p:cNvPr>
            <p:cNvSpPr/>
            <p:nvPr/>
          </p:nvSpPr>
          <p:spPr>
            <a:xfrm>
              <a:off x="6813003" y="3532316"/>
              <a:ext cx="372110" cy="9525"/>
            </a:xfrm>
            <a:custGeom>
              <a:avLst/>
              <a:gdLst/>
              <a:ahLst/>
              <a:cxnLst/>
              <a:rect l="l" t="t" r="r" b="b"/>
              <a:pathLst>
                <a:path w="372109" h="9525">
                  <a:moveTo>
                    <a:pt x="371881" y="0"/>
                  </a:moveTo>
                  <a:lnTo>
                    <a:pt x="0" y="0"/>
                  </a:lnTo>
                  <a:lnTo>
                    <a:pt x="0" y="9359"/>
                  </a:lnTo>
                  <a:lnTo>
                    <a:pt x="371881" y="9359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4F4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1" name="object 324">
              <a:extLst>
                <a:ext uri="{FF2B5EF4-FFF2-40B4-BE49-F238E27FC236}">
                  <a16:creationId xmlns:a16="http://schemas.microsoft.com/office/drawing/2014/main" id="{D49DAA91-9AF0-4573-93F9-57BA62CB7CED}"/>
                </a:ext>
              </a:extLst>
            </p:cNvPr>
            <p:cNvSpPr/>
            <p:nvPr/>
          </p:nvSpPr>
          <p:spPr>
            <a:xfrm>
              <a:off x="6813003" y="3541676"/>
              <a:ext cx="372110" cy="12065"/>
            </a:xfrm>
            <a:custGeom>
              <a:avLst/>
              <a:gdLst/>
              <a:ahLst/>
              <a:cxnLst/>
              <a:rect l="l" t="t" r="r" b="b"/>
              <a:pathLst>
                <a:path w="372109" h="12064">
                  <a:moveTo>
                    <a:pt x="371881" y="0"/>
                  </a:moveTo>
                  <a:lnTo>
                    <a:pt x="0" y="0"/>
                  </a:lnTo>
                  <a:lnTo>
                    <a:pt x="0" y="11887"/>
                  </a:lnTo>
                  <a:lnTo>
                    <a:pt x="371881" y="11887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6F6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2" name="object 325">
              <a:extLst>
                <a:ext uri="{FF2B5EF4-FFF2-40B4-BE49-F238E27FC236}">
                  <a16:creationId xmlns:a16="http://schemas.microsoft.com/office/drawing/2014/main" id="{E83C3526-3AB3-4F36-B008-4F18BBD13299}"/>
                </a:ext>
              </a:extLst>
            </p:cNvPr>
            <p:cNvSpPr/>
            <p:nvPr/>
          </p:nvSpPr>
          <p:spPr>
            <a:xfrm>
              <a:off x="6813003" y="3553563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09" h="13335">
                  <a:moveTo>
                    <a:pt x="371881" y="0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371881" y="13322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8F8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3" name="object 326">
              <a:extLst>
                <a:ext uri="{FF2B5EF4-FFF2-40B4-BE49-F238E27FC236}">
                  <a16:creationId xmlns:a16="http://schemas.microsoft.com/office/drawing/2014/main" id="{622F3A50-85F5-4DFC-AA08-981ADD3017FB}"/>
                </a:ext>
              </a:extLst>
            </p:cNvPr>
            <p:cNvSpPr/>
            <p:nvPr/>
          </p:nvSpPr>
          <p:spPr>
            <a:xfrm>
              <a:off x="6813003" y="3566885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09" h="13335">
                  <a:moveTo>
                    <a:pt x="371881" y="0"/>
                  </a:moveTo>
                  <a:lnTo>
                    <a:pt x="0" y="0"/>
                  </a:lnTo>
                  <a:lnTo>
                    <a:pt x="0" y="12953"/>
                  </a:lnTo>
                  <a:lnTo>
                    <a:pt x="371881" y="12953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4" name="object 327">
              <a:extLst>
                <a:ext uri="{FF2B5EF4-FFF2-40B4-BE49-F238E27FC236}">
                  <a16:creationId xmlns:a16="http://schemas.microsoft.com/office/drawing/2014/main" id="{5FF2F605-3464-4724-9A54-A284F0E97035}"/>
                </a:ext>
              </a:extLst>
            </p:cNvPr>
            <p:cNvSpPr/>
            <p:nvPr/>
          </p:nvSpPr>
          <p:spPr>
            <a:xfrm>
              <a:off x="6813003" y="3579839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09" h="13335">
                  <a:moveTo>
                    <a:pt x="371881" y="0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371881" y="13322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CFCF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5" name="object 328">
              <a:extLst>
                <a:ext uri="{FF2B5EF4-FFF2-40B4-BE49-F238E27FC236}">
                  <a16:creationId xmlns:a16="http://schemas.microsoft.com/office/drawing/2014/main" id="{CA578E91-6C23-4E8A-AFA4-18139A00300A}"/>
                </a:ext>
              </a:extLst>
            </p:cNvPr>
            <p:cNvSpPr/>
            <p:nvPr/>
          </p:nvSpPr>
          <p:spPr>
            <a:xfrm>
              <a:off x="6813003" y="3593162"/>
              <a:ext cx="372110" cy="3810"/>
            </a:xfrm>
            <a:custGeom>
              <a:avLst/>
              <a:gdLst/>
              <a:ahLst/>
              <a:cxnLst/>
              <a:rect l="l" t="t" r="r" b="b"/>
              <a:pathLst>
                <a:path w="372109" h="3810">
                  <a:moveTo>
                    <a:pt x="371881" y="0"/>
                  </a:moveTo>
                  <a:lnTo>
                    <a:pt x="0" y="0"/>
                  </a:lnTo>
                  <a:lnTo>
                    <a:pt x="0" y="3594"/>
                  </a:lnTo>
                  <a:lnTo>
                    <a:pt x="371881" y="3594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6" name="object 329">
              <a:extLst>
                <a:ext uri="{FF2B5EF4-FFF2-40B4-BE49-F238E27FC236}">
                  <a16:creationId xmlns:a16="http://schemas.microsoft.com/office/drawing/2014/main" id="{9B647026-9931-43FD-B3DF-650751B41D4D}"/>
                </a:ext>
              </a:extLst>
            </p:cNvPr>
            <p:cNvSpPr/>
            <p:nvPr/>
          </p:nvSpPr>
          <p:spPr>
            <a:xfrm>
              <a:off x="6813714" y="3384717"/>
              <a:ext cx="370205" cy="211454"/>
            </a:xfrm>
            <a:custGeom>
              <a:avLst/>
              <a:gdLst/>
              <a:ahLst/>
              <a:cxnLst/>
              <a:rect l="l" t="t" r="r" b="b"/>
              <a:pathLst>
                <a:path w="370204" h="211454">
                  <a:moveTo>
                    <a:pt x="0" y="88201"/>
                  </a:moveTo>
                  <a:lnTo>
                    <a:pt x="216001" y="210959"/>
                  </a:lnTo>
                  <a:lnTo>
                    <a:pt x="370090" y="123482"/>
                  </a:lnTo>
                  <a:lnTo>
                    <a:pt x="154089" y="0"/>
                  </a:lnTo>
                  <a:lnTo>
                    <a:pt x="0" y="88201"/>
                  </a:lnTo>
                  <a:close/>
                </a:path>
              </a:pathLst>
            </a:custGeom>
            <a:ln w="511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67" name="object 330">
              <a:extLst>
                <a:ext uri="{FF2B5EF4-FFF2-40B4-BE49-F238E27FC236}">
                  <a16:creationId xmlns:a16="http://schemas.microsoft.com/office/drawing/2014/main" id="{75ACAA8E-A1BC-4241-9246-F07E72DFA1EE}"/>
                </a:ext>
              </a:extLst>
            </p:cNvPr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6839419" y="3678963"/>
              <a:ext cx="31991" cy="95516"/>
            </a:xfrm>
            <a:prstGeom prst="rect">
              <a:avLst/>
            </a:prstGeom>
          </p:spPr>
        </p:pic>
        <p:pic>
          <p:nvPicPr>
            <p:cNvPr id="1268" name="object 331">
              <a:extLst>
                <a:ext uri="{FF2B5EF4-FFF2-40B4-BE49-F238E27FC236}">
                  <a16:creationId xmlns:a16="http://schemas.microsoft.com/office/drawing/2014/main" id="{DAF2EB32-44F9-4C36-A00D-F804BD04741B}"/>
                </a:ext>
              </a:extLst>
            </p:cNvPr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6838506" y="3676983"/>
              <a:ext cx="78827" cy="98752"/>
            </a:xfrm>
            <a:prstGeom prst="rect">
              <a:avLst/>
            </a:prstGeom>
          </p:spPr>
        </p:pic>
        <p:pic>
          <p:nvPicPr>
            <p:cNvPr id="1269" name="object 332">
              <a:extLst>
                <a:ext uri="{FF2B5EF4-FFF2-40B4-BE49-F238E27FC236}">
                  <a16:creationId xmlns:a16="http://schemas.microsoft.com/office/drawing/2014/main" id="{3A669DC9-2D8F-494B-8D53-EE7DF3F24C6E}"/>
                </a:ext>
              </a:extLst>
            </p:cNvPr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6885000" y="3703677"/>
              <a:ext cx="33121" cy="65519"/>
            </a:xfrm>
            <a:prstGeom prst="rect">
              <a:avLst/>
            </a:prstGeom>
          </p:spPr>
        </p:pic>
        <p:pic>
          <p:nvPicPr>
            <p:cNvPr id="1270" name="object 333">
              <a:extLst>
                <a:ext uri="{FF2B5EF4-FFF2-40B4-BE49-F238E27FC236}">
                  <a16:creationId xmlns:a16="http://schemas.microsoft.com/office/drawing/2014/main" id="{6FA40212-00E2-438C-9664-FB0DCEA350FF}"/>
                </a:ext>
              </a:extLst>
            </p:cNvPr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6884950" y="3703272"/>
              <a:ext cx="78776" cy="124331"/>
            </a:xfrm>
            <a:prstGeom prst="rect">
              <a:avLst/>
            </a:prstGeom>
          </p:spPr>
        </p:pic>
        <p:pic>
          <p:nvPicPr>
            <p:cNvPr id="1271" name="object 334">
              <a:extLst>
                <a:ext uri="{FF2B5EF4-FFF2-40B4-BE49-F238E27FC236}">
                  <a16:creationId xmlns:a16="http://schemas.microsoft.com/office/drawing/2014/main" id="{B6D9C83D-E49A-41B5-BDFB-36E399FA955A}"/>
                </a:ext>
              </a:extLst>
            </p:cNvPr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6931443" y="3729966"/>
              <a:ext cx="33121" cy="98272"/>
            </a:xfrm>
            <a:prstGeom prst="rect">
              <a:avLst/>
            </a:prstGeom>
          </p:spPr>
        </p:pic>
        <p:pic>
          <p:nvPicPr>
            <p:cNvPr id="1272" name="object 335">
              <a:extLst>
                <a:ext uri="{FF2B5EF4-FFF2-40B4-BE49-F238E27FC236}">
                  <a16:creationId xmlns:a16="http://schemas.microsoft.com/office/drawing/2014/main" id="{AB83E67E-1931-4459-8849-2AF61BC638F7}"/>
                </a:ext>
              </a:extLst>
            </p:cNvPr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6931026" y="3729904"/>
              <a:ext cx="79094" cy="98396"/>
            </a:xfrm>
            <a:prstGeom prst="rect">
              <a:avLst/>
            </a:prstGeom>
          </p:spPr>
        </p:pic>
        <p:pic>
          <p:nvPicPr>
            <p:cNvPr id="1273" name="object 336">
              <a:extLst>
                <a:ext uri="{FF2B5EF4-FFF2-40B4-BE49-F238E27FC236}">
                  <a16:creationId xmlns:a16="http://schemas.microsoft.com/office/drawing/2014/main" id="{A91AAA6C-BD06-4D2D-AF36-85B78AE15FB2}"/>
                </a:ext>
              </a:extLst>
            </p:cNvPr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6977519" y="3756243"/>
              <a:ext cx="33477" cy="65519"/>
            </a:xfrm>
            <a:prstGeom prst="rect">
              <a:avLst/>
            </a:prstGeom>
          </p:spPr>
        </p:pic>
        <p:sp>
          <p:nvSpPr>
            <p:cNvPr id="1274" name="object 337">
              <a:extLst>
                <a:ext uri="{FF2B5EF4-FFF2-40B4-BE49-F238E27FC236}">
                  <a16:creationId xmlns:a16="http://schemas.microsoft.com/office/drawing/2014/main" id="{DCE93CBF-1CD7-488C-99D2-D714BD2079D4}"/>
                </a:ext>
              </a:extLst>
            </p:cNvPr>
            <p:cNvSpPr/>
            <p:nvPr/>
          </p:nvSpPr>
          <p:spPr>
            <a:xfrm>
              <a:off x="6978243" y="3757322"/>
              <a:ext cx="33020" cy="64135"/>
            </a:xfrm>
            <a:custGeom>
              <a:avLst/>
              <a:gdLst/>
              <a:ahLst/>
              <a:cxnLst/>
              <a:rect l="l" t="t" r="r" b="b"/>
              <a:pathLst>
                <a:path w="33020" h="64135">
                  <a:moveTo>
                    <a:pt x="0" y="46075"/>
                  </a:moveTo>
                  <a:lnTo>
                    <a:pt x="32397" y="64084"/>
                  </a:lnTo>
                  <a:lnTo>
                    <a:pt x="32397" y="17995"/>
                  </a:lnTo>
                  <a:lnTo>
                    <a:pt x="0" y="0"/>
                  </a:lnTo>
                  <a:lnTo>
                    <a:pt x="0" y="4607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75" name="object 338">
              <a:extLst>
                <a:ext uri="{FF2B5EF4-FFF2-40B4-BE49-F238E27FC236}">
                  <a16:creationId xmlns:a16="http://schemas.microsoft.com/office/drawing/2014/main" id="{C9E820AB-E26C-4050-90B3-0749BC6056DF}"/>
                </a:ext>
              </a:extLst>
            </p:cNvPr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6978725" y="3651087"/>
              <a:ext cx="31394" cy="63474"/>
            </a:xfrm>
            <a:prstGeom prst="rect">
              <a:avLst/>
            </a:prstGeom>
          </p:spPr>
        </p:pic>
        <p:pic>
          <p:nvPicPr>
            <p:cNvPr id="1276" name="object 339">
              <a:extLst>
                <a:ext uri="{FF2B5EF4-FFF2-40B4-BE49-F238E27FC236}">
                  <a16:creationId xmlns:a16="http://schemas.microsoft.com/office/drawing/2014/main" id="{25372039-060A-4AE9-8812-A5D3EFD75525}"/>
                </a:ext>
              </a:extLst>
            </p:cNvPr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6977519" y="3649677"/>
              <a:ext cx="33477" cy="65163"/>
            </a:xfrm>
            <a:prstGeom prst="rect">
              <a:avLst/>
            </a:prstGeom>
          </p:spPr>
        </p:pic>
        <p:pic>
          <p:nvPicPr>
            <p:cNvPr id="1277" name="object 340">
              <a:extLst>
                <a:ext uri="{FF2B5EF4-FFF2-40B4-BE49-F238E27FC236}">
                  <a16:creationId xmlns:a16="http://schemas.microsoft.com/office/drawing/2014/main" id="{E45F0007-FF1E-44D2-956E-D27D5027165A}"/>
                </a:ext>
              </a:extLst>
            </p:cNvPr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6932205" y="3624772"/>
              <a:ext cx="79208" cy="91197"/>
            </a:xfrm>
            <a:prstGeom prst="rect">
              <a:avLst/>
            </a:prstGeom>
          </p:spPr>
        </p:pic>
        <p:pic>
          <p:nvPicPr>
            <p:cNvPr id="1278" name="object 341">
              <a:extLst>
                <a:ext uri="{FF2B5EF4-FFF2-40B4-BE49-F238E27FC236}">
                  <a16:creationId xmlns:a16="http://schemas.microsoft.com/office/drawing/2014/main" id="{1021CEE5-9898-46C1-8274-A722067C02D0}"/>
                </a:ext>
              </a:extLst>
            </p:cNvPr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6931443" y="3623045"/>
              <a:ext cx="33121" cy="65519"/>
            </a:xfrm>
            <a:prstGeom prst="rect">
              <a:avLst/>
            </a:prstGeom>
          </p:spPr>
        </p:pic>
        <p:pic>
          <p:nvPicPr>
            <p:cNvPr id="1279" name="object 342">
              <a:extLst>
                <a:ext uri="{FF2B5EF4-FFF2-40B4-BE49-F238E27FC236}">
                  <a16:creationId xmlns:a16="http://schemas.microsoft.com/office/drawing/2014/main" id="{021D0188-60A9-488E-9FE6-2B8BF8E8779E}"/>
                </a:ext>
              </a:extLst>
            </p:cNvPr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6885812" y="3598445"/>
              <a:ext cx="79157" cy="90524"/>
            </a:xfrm>
            <a:prstGeom prst="rect">
              <a:avLst/>
            </a:prstGeom>
          </p:spPr>
        </p:pic>
        <p:pic>
          <p:nvPicPr>
            <p:cNvPr id="1280" name="object 343">
              <a:extLst>
                <a:ext uri="{FF2B5EF4-FFF2-40B4-BE49-F238E27FC236}">
                  <a16:creationId xmlns:a16="http://schemas.microsoft.com/office/drawing/2014/main" id="{2E642A28-5425-4D92-9FC9-3FD89AD7674C}"/>
                </a:ext>
              </a:extLst>
            </p:cNvPr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6885000" y="3596756"/>
              <a:ext cx="33121" cy="65532"/>
            </a:xfrm>
            <a:prstGeom prst="rect">
              <a:avLst/>
            </a:prstGeom>
          </p:spPr>
        </p:pic>
        <p:pic>
          <p:nvPicPr>
            <p:cNvPr id="1281" name="object 344">
              <a:extLst>
                <a:ext uri="{FF2B5EF4-FFF2-40B4-BE49-F238E27FC236}">
                  <a16:creationId xmlns:a16="http://schemas.microsoft.com/office/drawing/2014/main" id="{D4B11307-BCA8-434A-9C7F-C5C9506ED4AC}"/>
                </a:ext>
              </a:extLst>
            </p:cNvPr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6839419" y="3572118"/>
              <a:ext cx="79119" cy="90574"/>
            </a:xfrm>
            <a:prstGeom prst="rect">
              <a:avLst/>
            </a:prstGeom>
          </p:spPr>
        </p:pic>
        <p:sp>
          <p:nvSpPr>
            <p:cNvPr id="1282" name="object 345">
              <a:extLst>
                <a:ext uri="{FF2B5EF4-FFF2-40B4-BE49-F238E27FC236}">
                  <a16:creationId xmlns:a16="http://schemas.microsoft.com/office/drawing/2014/main" id="{8E34ACC0-5C91-41E1-865B-E7A9CDDB1808}"/>
                </a:ext>
              </a:extLst>
            </p:cNvPr>
            <p:cNvSpPr/>
            <p:nvPr/>
          </p:nvSpPr>
          <p:spPr>
            <a:xfrm>
              <a:off x="6839280" y="3571204"/>
              <a:ext cx="32384" cy="64769"/>
            </a:xfrm>
            <a:custGeom>
              <a:avLst/>
              <a:gdLst/>
              <a:ahLst/>
              <a:cxnLst/>
              <a:rect l="l" t="t" r="r" b="b"/>
              <a:pathLst>
                <a:path w="32384" h="64770">
                  <a:moveTo>
                    <a:pt x="0" y="46443"/>
                  </a:moveTo>
                  <a:lnTo>
                    <a:pt x="32042" y="64439"/>
                  </a:lnTo>
                  <a:lnTo>
                    <a:pt x="32042" y="18364"/>
                  </a:lnTo>
                  <a:lnTo>
                    <a:pt x="0" y="0"/>
                  </a:lnTo>
                  <a:lnTo>
                    <a:pt x="0" y="4644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3" name="object 346">
              <a:extLst>
                <a:ext uri="{FF2B5EF4-FFF2-40B4-BE49-F238E27FC236}">
                  <a16:creationId xmlns:a16="http://schemas.microsoft.com/office/drawing/2014/main" id="{F10AE6CE-C763-4D04-9956-C76FE6B33EB0}"/>
                </a:ext>
              </a:extLst>
            </p:cNvPr>
            <p:cNvSpPr/>
            <p:nvPr/>
          </p:nvSpPr>
          <p:spPr>
            <a:xfrm>
              <a:off x="6832803" y="3674162"/>
              <a:ext cx="6985" cy="86995"/>
            </a:xfrm>
            <a:custGeom>
              <a:avLst/>
              <a:gdLst/>
              <a:ahLst/>
              <a:cxnLst/>
              <a:rect l="l" t="t" r="r" b="b"/>
              <a:pathLst>
                <a:path w="6984" h="86995">
                  <a:moveTo>
                    <a:pt x="0" y="0"/>
                  </a:moveTo>
                  <a:lnTo>
                    <a:pt x="0" y="86398"/>
                  </a:lnTo>
                  <a:lnTo>
                    <a:pt x="6476" y="82080"/>
                  </a:lnTo>
                  <a:lnTo>
                    <a:pt x="6476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4" name="object 347">
              <a:extLst>
                <a:ext uri="{FF2B5EF4-FFF2-40B4-BE49-F238E27FC236}">
                  <a16:creationId xmlns:a16="http://schemas.microsoft.com/office/drawing/2014/main" id="{FBA1AC5C-F96F-4821-9F67-1523477841C0}"/>
                </a:ext>
              </a:extLst>
            </p:cNvPr>
            <p:cNvSpPr/>
            <p:nvPr/>
          </p:nvSpPr>
          <p:spPr>
            <a:xfrm>
              <a:off x="6832803" y="3674162"/>
              <a:ext cx="6985" cy="86995"/>
            </a:xfrm>
            <a:custGeom>
              <a:avLst/>
              <a:gdLst/>
              <a:ahLst/>
              <a:cxnLst/>
              <a:rect l="l" t="t" r="r" b="b"/>
              <a:pathLst>
                <a:path w="6984" h="86995">
                  <a:moveTo>
                    <a:pt x="6476" y="82080"/>
                  </a:moveTo>
                  <a:lnTo>
                    <a:pt x="0" y="86398"/>
                  </a:lnTo>
                  <a:lnTo>
                    <a:pt x="0" y="0"/>
                  </a:lnTo>
                  <a:lnTo>
                    <a:pt x="6476" y="3594"/>
                  </a:lnTo>
                  <a:lnTo>
                    <a:pt x="6476" y="8208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5" name="object 348">
              <a:extLst>
                <a:ext uri="{FF2B5EF4-FFF2-40B4-BE49-F238E27FC236}">
                  <a16:creationId xmlns:a16="http://schemas.microsoft.com/office/drawing/2014/main" id="{8C5E66F9-7960-4C20-BF82-F6BED2F9E2FE}"/>
                </a:ext>
              </a:extLst>
            </p:cNvPr>
            <p:cNvSpPr/>
            <p:nvPr/>
          </p:nvSpPr>
          <p:spPr>
            <a:xfrm>
              <a:off x="6879234" y="3700807"/>
              <a:ext cx="6985" cy="53975"/>
            </a:xfrm>
            <a:custGeom>
              <a:avLst/>
              <a:gdLst/>
              <a:ahLst/>
              <a:cxnLst/>
              <a:rect l="l" t="t" r="r" b="b"/>
              <a:pathLst>
                <a:path w="6984" h="53975">
                  <a:moveTo>
                    <a:pt x="0" y="0"/>
                  </a:moveTo>
                  <a:lnTo>
                    <a:pt x="0" y="53632"/>
                  </a:lnTo>
                  <a:lnTo>
                    <a:pt x="6489" y="49314"/>
                  </a:lnTo>
                  <a:lnTo>
                    <a:pt x="6489" y="32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6" name="object 349">
              <a:extLst>
                <a:ext uri="{FF2B5EF4-FFF2-40B4-BE49-F238E27FC236}">
                  <a16:creationId xmlns:a16="http://schemas.microsoft.com/office/drawing/2014/main" id="{12474904-9600-4ADB-AE57-21383C1536E7}"/>
                </a:ext>
              </a:extLst>
            </p:cNvPr>
            <p:cNvSpPr/>
            <p:nvPr/>
          </p:nvSpPr>
          <p:spPr>
            <a:xfrm>
              <a:off x="6879234" y="3700807"/>
              <a:ext cx="6985" cy="53975"/>
            </a:xfrm>
            <a:custGeom>
              <a:avLst/>
              <a:gdLst/>
              <a:ahLst/>
              <a:cxnLst/>
              <a:rect l="l" t="t" r="r" b="b"/>
              <a:pathLst>
                <a:path w="6984" h="53975">
                  <a:moveTo>
                    <a:pt x="6489" y="49314"/>
                  </a:moveTo>
                  <a:lnTo>
                    <a:pt x="0" y="53632"/>
                  </a:lnTo>
                  <a:lnTo>
                    <a:pt x="0" y="0"/>
                  </a:lnTo>
                  <a:lnTo>
                    <a:pt x="6489" y="3238"/>
                  </a:lnTo>
                  <a:lnTo>
                    <a:pt x="6489" y="4931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7" name="object 350">
              <a:extLst>
                <a:ext uri="{FF2B5EF4-FFF2-40B4-BE49-F238E27FC236}">
                  <a16:creationId xmlns:a16="http://schemas.microsoft.com/office/drawing/2014/main" id="{F7BDF426-1109-496E-B75C-19B83E83EEEE}"/>
                </a:ext>
              </a:extLst>
            </p:cNvPr>
            <p:cNvSpPr/>
            <p:nvPr/>
          </p:nvSpPr>
          <p:spPr>
            <a:xfrm>
              <a:off x="6925678" y="3727083"/>
              <a:ext cx="6350" cy="86360"/>
            </a:xfrm>
            <a:custGeom>
              <a:avLst/>
              <a:gdLst/>
              <a:ahLst/>
              <a:cxnLst/>
              <a:rect l="l" t="t" r="r" b="b"/>
              <a:pathLst>
                <a:path w="6350" h="86360">
                  <a:moveTo>
                    <a:pt x="0" y="0"/>
                  </a:moveTo>
                  <a:lnTo>
                    <a:pt x="0" y="86042"/>
                  </a:lnTo>
                  <a:lnTo>
                    <a:pt x="6121" y="82435"/>
                  </a:lnTo>
                  <a:lnTo>
                    <a:pt x="6121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8" name="object 351">
              <a:extLst>
                <a:ext uri="{FF2B5EF4-FFF2-40B4-BE49-F238E27FC236}">
                  <a16:creationId xmlns:a16="http://schemas.microsoft.com/office/drawing/2014/main" id="{2EF19C12-58AF-4E7B-9536-B9F501D0B1B4}"/>
                </a:ext>
              </a:extLst>
            </p:cNvPr>
            <p:cNvSpPr/>
            <p:nvPr/>
          </p:nvSpPr>
          <p:spPr>
            <a:xfrm>
              <a:off x="6925678" y="3727083"/>
              <a:ext cx="6350" cy="86360"/>
            </a:xfrm>
            <a:custGeom>
              <a:avLst/>
              <a:gdLst/>
              <a:ahLst/>
              <a:cxnLst/>
              <a:rect l="l" t="t" r="r" b="b"/>
              <a:pathLst>
                <a:path w="6350" h="86360">
                  <a:moveTo>
                    <a:pt x="6121" y="82435"/>
                  </a:moveTo>
                  <a:lnTo>
                    <a:pt x="0" y="86042"/>
                  </a:lnTo>
                  <a:lnTo>
                    <a:pt x="0" y="0"/>
                  </a:lnTo>
                  <a:lnTo>
                    <a:pt x="6121" y="3594"/>
                  </a:lnTo>
                  <a:lnTo>
                    <a:pt x="6121" y="8243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9" name="object 352">
              <a:extLst>
                <a:ext uri="{FF2B5EF4-FFF2-40B4-BE49-F238E27FC236}">
                  <a16:creationId xmlns:a16="http://schemas.microsoft.com/office/drawing/2014/main" id="{11723342-3464-462B-9C09-BBC0A5D52E7A}"/>
                </a:ext>
              </a:extLst>
            </p:cNvPr>
            <p:cNvSpPr/>
            <p:nvPr/>
          </p:nvSpPr>
          <p:spPr>
            <a:xfrm>
              <a:off x="6972122" y="3753728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0" y="0"/>
                  </a:moveTo>
                  <a:lnTo>
                    <a:pt x="0" y="53276"/>
                  </a:lnTo>
                  <a:lnTo>
                    <a:pt x="6121" y="49669"/>
                  </a:lnTo>
                  <a:lnTo>
                    <a:pt x="6121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0" name="object 353">
              <a:extLst>
                <a:ext uri="{FF2B5EF4-FFF2-40B4-BE49-F238E27FC236}">
                  <a16:creationId xmlns:a16="http://schemas.microsoft.com/office/drawing/2014/main" id="{1492CE23-5914-42C5-A16C-F45985AE0616}"/>
                </a:ext>
              </a:extLst>
            </p:cNvPr>
            <p:cNvSpPr/>
            <p:nvPr/>
          </p:nvSpPr>
          <p:spPr>
            <a:xfrm>
              <a:off x="6972122" y="3753728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6121" y="49669"/>
                  </a:moveTo>
                  <a:lnTo>
                    <a:pt x="0" y="53276"/>
                  </a:lnTo>
                  <a:lnTo>
                    <a:pt x="0" y="0"/>
                  </a:lnTo>
                  <a:lnTo>
                    <a:pt x="6121" y="3594"/>
                  </a:lnTo>
                  <a:lnTo>
                    <a:pt x="6121" y="4966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1" name="object 354">
              <a:extLst>
                <a:ext uri="{FF2B5EF4-FFF2-40B4-BE49-F238E27FC236}">
                  <a16:creationId xmlns:a16="http://schemas.microsoft.com/office/drawing/2014/main" id="{CCD1495F-8ED9-421F-8F19-0B740FF0F5E1}"/>
                </a:ext>
              </a:extLst>
            </p:cNvPr>
            <p:cNvSpPr/>
            <p:nvPr/>
          </p:nvSpPr>
          <p:spPr>
            <a:xfrm>
              <a:off x="6972122" y="3646807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0" y="0"/>
                  </a:moveTo>
                  <a:lnTo>
                    <a:pt x="0" y="53276"/>
                  </a:lnTo>
                  <a:lnTo>
                    <a:pt x="6121" y="49669"/>
                  </a:lnTo>
                  <a:lnTo>
                    <a:pt x="6121" y="39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2" name="object 355">
              <a:extLst>
                <a:ext uri="{FF2B5EF4-FFF2-40B4-BE49-F238E27FC236}">
                  <a16:creationId xmlns:a16="http://schemas.microsoft.com/office/drawing/2014/main" id="{6D6F6BDB-7531-4B33-80BA-2ACB90F01C4E}"/>
                </a:ext>
              </a:extLst>
            </p:cNvPr>
            <p:cNvSpPr/>
            <p:nvPr/>
          </p:nvSpPr>
          <p:spPr>
            <a:xfrm>
              <a:off x="6972122" y="3646807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6121" y="49669"/>
                  </a:moveTo>
                  <a:lnTo>
                    <a:pt x="0" y="53276"/>
                  </a:lnTo>
                  <a:lnTo>
                    <a:pt x="0" y="0"/>
                  </a:lnTo>
                  <a:lnTo>
                    <a:pt x="6121" y="3949"/>
                  </a:lnTo>
                  <a:lnTo>
                    <a:pt x="6121" y="4966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3" name="object 356">
              <a:extLst>
                <a:ext uri="{FF2B5EF4-FFF2-40B4-BE49-F238E27FC236}">
                  <a16:creationId xmlns:a16="http://schemas.microsoft.com/office/drawing/2014/main" id="{E93CF095-6A1D-41E9-A5DD-5277A135E2DD}"/>
                </a:ext>
              </a:extLst>
            </p:cNvPr>
            <p:cNvSpPr/>
            <p:nvPr/>
          </p:nvSpPr>
          <p:spPr>
            <a:xfrm>
              <a:off x="6925678" y="3620518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0" y="0"/>
                  </a:moveTo>
                  <a:lnTo>
                    <a:pt x="0" y="53289"/>
                  </a:lnTo>
                  <a:lnTo>
                    <a:pt x="6121" y="49682"/>
                  </a:lnTo>
                  <a:lnTo>
                    <a:pt x="6121" y="36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4" name="object 357">
              <a:extLst>
                <a:ext uri="{FF2B5EF4-FFF2-40B4-BE49-F238E27FC236}">
                  <a16:creationId xmlns:a16="http://schemas.microsoft.com/office/drawing/2014/main" id="{EF45FDEC-5417-4793-BAF7-6FF43CD90413}"/>
                </a:ext>
              </a:extLst>
            </p:cNvPr>
            <p:cNvSpPr/>
            <p:nvPr/>
          </p:nvSpPr>
          <p:spPr>
            <a:xfrm>
              <a:off x="6925678" y="3620518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6121" y="49682"/>
                  </a:moveTo>
                  <a:lnTo>
                    <a:pt x="0" y="53289"/>
                  </a:lnTo>
                  <a:lnTo>
                    <a:pt x="0" y="0"/>
                  </a:lnTo>
                  <a:lnTo>
                    <a:pt x="6121" y="3606"/>
                  </a:lnTo>
                  <a:lnTo>
                    <a:pt x="6121" y="4968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5" name="object 358">
              <a:extLst>
                <a:ext uri="{FF2B5EF4-FFF2-40B4-BE49-F238E27FC236}">
                  <a16:creationId xmlns:a16="http://schemas.microsoft.com/office/drawing/2014/main" id="{751EC6BE-E6CF-46EA-B56D-8D21C258649E}"/>
                </a:ext>
              </a:extLst>
            </p:cNvPr>
            <p:cNvSpPr/>
            <p:nvPr/>
          </p:nvSpPr>
          <p:spPr>
            <a:xfrm>
              <a:off x="6879234" y="3594241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4" h="53339">
                  <a:moveTo>
                    <a:pt x="0" y="0"/>
                  </a:moveTo>
                  <a:lnTo>
                    <a:pt x="0" y="53276"/>
                  </a:lnTo>
                  <a:lnTo>
                    <a:pt x="6489" y="49682"/>
                  </a:lnTo>
                  <a:lnTo>
                    <a:pt x="6489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6" name="object 359">
              <a:extLst>
                <a:ext uri="{FF2B5EF4-FFF2-40B4-BE49-F238E27FC236}">
                  <a16:creationId xmlns:a16="http://schemas.microsoft.com/office/drawing/2014/main" id="{741611CB-5A3A-4B3E-9FBC-D1B2DD110E49}"/>
                </a:ext>
              </a:extLst>
            </p:cNvPr>
            <p:cNvSpPr/>
            <p:nvPr/>
          </p:nvSpPr>
          <p:spPr>
            <a:xfrm>
              <a:off x="6879234" y="3594241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4" h="53339">
                  <a:moveTo>
                    <a:pt x="6489" y="49682"/>
                  </a:moveTo>
                  <a:lnTo>
                    <a:pt x="0" y="53276"/>
                  </a:lnTo>
                  <a:lnTo>
                    <a:pt x="0" y="0"/>
                  </a:lnTo>
                  <a:lnTo>
                    <a:pt x="6489" y="3594"/>
                  </a:lnTo>
                  <a:lnTo>
                    <a:pt x="6489" y="4968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7" name="object 360">
              <a:extLst>
                <a:ext uri="{FF2B5EF4-FFF2-40B4-BE49-F238E27FC236}">
                  <a16:creationId xmlns:a16="http://schemas.microsoft.com/office/drawing/2014/main" id="{DA62AF8C-D8DF-42B6-B17E-8564ABD9408D}"/>
                </a:ext>
              </a:extLst>
            </p:cNvPr>
            <p:cNvSpPr/>
            <p:nvPr/>
          </p:nvSpPr>
          <p:spPr>
            <a:xfrm>
              <a:off x="6832803" y="3567597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4" h="53339">
                  <a:moveTo>
                    <a:pt x="0" y="0"/>
                  </a:moveTo>
                  <a:lnTo>
                    <a:pt x="0" y="53289"/>
                  </a:lnTo>
                  <a:lnTo>
                    <a:pt x="6476" y="50050"/>
                  </a:lnTo>
                  <a:lnTo>
                    <a:pt x="6476" y="36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8" name="object 361">
              <a:extLst>
                <a:ext uri="{FF2B5EF4-FFF2-40B4-BE49-F238E27FC236}">
                  <a16:creationId xmlns:a16="http://schemas.microsoft.com/office/drawing/2014/main" id="{E7A9F938-DD18-4AA4-B642-4D63BFBA9D17}"/>
                </a:ext>
              </a:extLst>
            </p:cNvPr>
            <p:cNvSpPr/>
            <p:nvPr/>
          </p:nvSpPr>
          <p:spPr>
            <a:xfrm>
              <a:off x="6832803" y="3567597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4" h="53339">
                  <a:moveTo>
                    <a:pt x="6476" y="50050"/>
                  </a:moveTo>
                  <a:lnTo>
                    <a:pt x="0" y="53289"/>
                  </a:lnTo>
                  <a:lnTo>
                    <a:pt x="0" y="0"/>
                  </a:lnTo>
                  <a:lnTo>
                    <a:pt x="6476" y="3606"/>
                  </a:lnTo>
                  <a:lnTo>
                    <a:pt x="6476" y="5005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9" name="object 362">
              <a:extLst>
                <a:ext uri="{FF2B5EF4-FFF2-40B4-BE49-F238E27FC236}">
                  <a16:creationId xmlns:a16="http://schemas.microsoft.com/office/drawing/2014/main" id="{86F246F2-F4E3-4E6A-A2E5-ED94322E85D8}"/>
                </a:ext>
              </a:extLst>
            </p:cNvPr>
            <p:cNvSpPr/>
            <p:nvPr/>
          </p:nvSpPr>
          <p:spPr>
            <a:xfrm>
              <a:off x="6879234" y="3750121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4" h="26035">
                  <a:moveTo>
                    <a:pt x="6489" y="0"/>
                  </a:moveTo>
                  <a:lnTo>
                    <a:pt x="0" y="4317"/>
                  </a:lnTo>
                  <a:lnTo>
                    <a:pt x="38531" y="25920"/>
                  </a:lnTo>
                  <a:lnTo>
                    <a:pt x="38531" y="18719"/>
                  </a:lnTo>
                  <a:lnTo>
                    <a:pt x="6489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0" name="object 363">
              <a:extLst>
                <a:ext uri="{FF2B5EF4-FFF2-40B4-BE49-F238E27FC236}">
                  <a16:creationId xmlns:a16="http://schemas.microsoft.com/office/drawing/2014/main" id="{EFD67736-7CC8-4D79-B46E-8D5C3F2D7067}"/>
                </a:ext>
              </a:extLst>
            </p:cNvPr>
            <p:cNvSpPr/>
            <p:nvPr/>
          </p:nvSpPr>
          <p:spPr>
            <a:xfrm>
              <a:off x="6879234" y="3750121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4" h="26035">
                  <a:moveTo>
                    <a:pt x="0" y="4317"/>
                  </a:moveTo>
                  <a:lnTo>
                    <a:pt x="38531" y="25920"/>
                  </a:lnTo>
                  <a:lnTo>
                    <a:pt x="38531" y="18719"/>
                  </a:lnTo>
                  <a:lnTo>
                    <a:pt x="6489" y="0"/>
                  </a:lnTo>
                  <a:lnTo>
                    <a:pt x="0" y="431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1" name="object 364">
              <a:extLst>
                <a:ext uri="{FF2B5EF4-FFF2-40B4-BE49-F238E27FC236}">
                  <a16:creationId xmlns:a16="http://schemas.microsoft.com/office/drawing/2014/main" id="{1630478F-1769-401A-85C2-130DA7E4B405}"/>
                </a:ext>
              </a:extLst>
            </p:cNvPr>
            <p:cNvSpPr/>
            <p:nvPr/>
          </p:nvSpPr>
          <p:spPr>
            <a:xfrm>
              <a:off x="6972122" y="3803398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4" h="25400">
                  <a:moveTo>
                    <a:pt x="6121" y="0"/>
                  </a:moveTo>
                  <a:lnTo>
                    <a:pt x="0" y="3606"/>
                  </a:lnTo>
                  <a:lnTo>
                    <a:pt x="38519" y="25209"/>
                  </a:lnTo>
                  <a:lnTo>
                    <a:pt x="38519" y="18008"/>
                  </a:lnTo>
                  <a:lnTo>
                    <a:pt x="6121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2" name="object 365">
              <a:extLst>
                <a:ext uri="{FF2B5EF4-FFF2-40B4-BE49-F238E27FC236}">
                  <a16:creationId xmlns:a16="http://schemas.microsoft.com/office/drawing/2014/main" id="{A03E6A78-1B83-47A1-8B2C-5E1746D9416A}"/>
                </a:ext>
              </a:extLst>
            </p:cNvPr>
            <p:cNvSpPr/>
            <p:nvPr/>
          </p:nvSpPr>
          <p:spPr>
            <a:xfrm>
              <a:off x="6972122" y="3803398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4" h="25400">
                  <a:moveTo>
                    <a:pt x="0" y="3606"/>
                  </a:moveTo>
                  <a:lnTo>
                    <a:pt x="38519" y="25209"/>
                  </a:lnTo>
                  <a:lnTo>
                    <a:pt x="38519" y="18008"/>
                  </a:lnTo>
                  <a:lnTo>
                    <a:pt x="6121" y="0"/>
                  </a:lnTo>
                  <a:lnTo>
                    <a:pt x="0" y="360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3" name="object 366">
              <a:extLst>
                <a:ext uri="{FF2B5EF4-FFF2-40B4-BE49-F238E27FC236}">
                  <a16:creationId xmlns:a16="http://schemas.microsoft.com/office/drawing/2014/main" id="{550B6DEF-E80E-4F3C-B656-6342B0953C37}"/>
                </a:ext>
              </a:extLst>
            </p:cNvPr>
            <p:cNvSpPr/>
            <p:nvPr/>
          </p:nvSpPr>
          <p:spPr>
            <a:xfrm>
              <a:off x="6972122" y="3696476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4" h="26035">
                  <a:moveTo>
                    <a:pt x="6121" y="0"/>
                  </a:moveTo>
                  <a:lnTo>
                    <a:pt x="0" y="3606"/>
                  </a:lnTo>
                  <a:lnTo>
                    <a:pt x="38519" y="25920"/>
                  </a:lnTo>
                  <a:lnTo>
                    <a:pt x="38519" y="18719"/>
                  </a:lnTo>
                  <a:lnTo>
                    <a:pt x="6121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4" name="object 367">
              <a:extLst>
                <a:ext uri="{FF2B5EF4-FFF2-40B4-BE49-F238E27FC236}">
                  <a16:creationId xmlns:a16="http://schemas.microsoft.com/office/drawing/2014/main" id="{87297354-636E-4C49-8223-11CB572D3E41}"/>
                </a:ext>
              </a:extLst>
            </p:cNvPr>
            <p:cNvSpPr/>
            <p:nvPr/>
          </p:nvSpPr>
          <p:spPr>
            <a:xfrm>
              <a:off x="6972122" y="3696476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4" h="26035">
                  <a:moveTo>
                    <a:pt x="0" y="3606"/>
                  </a:moveTo>
                  <a:lnTo>
                    <a:pt x="38519" y="25920"/>
                  </a:lnTo>
                  <a:lnTo>
                    <a:pt x="38519" y="18719"/>
                  </a:lnTo>
                  <a:lnTo>
                    <a:pt x="6121" y="0"/>
                  </a:lnTo>
                  <a:lnTo>
                    <a:pt x="0" y="360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5" name="object 368">
              <a:extLst>
                <a:ext uri="{FF2B5EF4-FFF2-40B4-BE49-F238E27FC236}">
                  <a16:creationId xmlns:a16="http://schemas.microsoft.com/office/drawing/2014/main" id="{509AFACD-A661-4797-996E-F2B77E80B175}"/>
                </a:ext>
              </a:extLst>
            </p:cNvPr>
            <p:cNvSpPr/>
            <p:nvPr/>
          </p:nvSpPr>
          <p:spPr>
            <a:xfrm>
              <a:off x="6925678" y="3670200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4" h="26035">
                  <a:moveTo>
                    <a:pt x="6121" y="0"/>
                  </a:moveTo>
                  <a:lnTo>
                    <a:pt x="0" y="3606"/>
                  </a:lnTo>
                  <a:lnTo>
                    <a:pt x="38519" y="25920"/>
                  </a:lnTo>
                  <a:lnTo>
                    <a:pt x="38519" y="17995"/>
                  </a:lnTo>
                  <a:lnTo>
                    <a:pt x="6121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6" name="object 369">
              <a:extLst>
                <a:ext uri="{FF2B5EF4-FFF2-40B4-BE49-F238E27FC236}">
                  <a16:creationId xmlns:a16="http://schemas.microsoft.com/office/drawing/2014/main" id="{7DED9F71-77C0-40F2-BFBC-C000730C1174}"/>
                </a:ext>
              </a:extLst>
            </p:cNvPr>
            <p:cNvSpPr/>
            <p:nvPr/>
          </p:nvSpPr>
          <p:spPr>
            <a:xfrm>
              <a:off x="6925678" y="3670200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4" h="26035">
                  <a:moveTo>
                    <a:pt x="0" y="3606"/>
                  </a:moveTo>
                  <a:lnTo>
                    <a:pt x="38519" y="25920"/>
                  </a:lnTo>
                  <a:lnTo>
                    <a:pt x="38519" y="17995"/>
                  </a:lnTo>
                  <a:lnTo>
                    <a:pt x="6121" y="0"/>
                  </a:lnTo>
                  <a:lnTo>
                    <a:pt x="0" y="360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7" name="object 370">
              <a:extLst>
                <a:ext uri="{FF2B5EF4-FFF2-40B4-BE49-F238E27FC236}">
                  <a16:creationId xmlns:a16="http://schemas.microsoft.com/office/drawing/2014/main" id="{7B1C973A-66C5-4190-A3D3-0A30C2471ECE}"/>
                </a:ext>
              </a:extLst>
            </p:cNvPr>
            <p:cNvSpPr/>
            <p:nvPr/>
          </p:nvSpPr>
          <p:spPr>
            <a:xfrm>
              <a:off x="6879234" y="3643924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4" h="26035">
                  <a:moveTo>
                    <a:pt x="6489" y="0"/>
                  </a:moveTo>
                  <a:lnTo>
                    <a:pt x="0" y="3594"/>
                  </a:lnTo>
                  <a:lnTo>
                    <a:pt x="38531" y="25552"/>
                  </a:lnTo>
                  <a:lnTo>
                    <a:pt x="38531" y="17995"/>
                  </a:lnTo>
                  <a:lnTo>
                    <a:pt x="6489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8" name="object 371">
              <a:extLst>
                <a:ext uri="{FF2B5EF4-FFF2-40B4-BE49-F238E27FC236}">
                  <a16:creationId xmlns:a16="http://schemas.microsoft.com/office/drawing/2014/main" id="{CD1F7E3C-F196-43CE-8603-F6B0E2D6400B}"/>
                </a:ext>
              </a:extLst>
            </p:cNvPr>
            <p:cNvSpPr/>
            <p:nvPr/>
          </p:nvSpPr>
          <p:spPr>
            <a:xfrm>
              <a:off x="6879234" y="3643924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4" h="26035">
                  <a:moveTo>
                    <a:pt x="0" y="3594"/>
                  </a:moveTo>
                  <a:lnTo>
                    <a:pt x="38531" y="25552"/>
                  </a:lnTo>
                  <a:lnTo>
                    <a:pt x="38531" y="17995"/>
                  </a:lnTo>
                  <a:lnTo>
                    <a:pt x="6489" y="0"/>
                  </a:lnTo>
                  <a:lnTo>
                    <a:pt x="0" y="359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9" name="object 372">
              <a:extLst>
                <a:ext uri="{FF2B5EF4-FFF2-40B4-BE49-F238E27FC236}">
                  <a16:creationId xmlns:a16="http://schemas.microsoft.com/office/drawing/2014/main" id="{C8BB79DF-DACD-4E61-BDD4-D4045D2BD618}"/>
                </a:ext>
              </a:extLst>
            </p:cNvPr>
            <p:cNvSpPr/>
            <p:nvPr/>
          </p:nvSpPr>
          <p:spPr>
            <a:xfrm>
              <a:off x="6832803" y="3617647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4" h="25400">
                  <a:moveTo>
                    <a:pt x="6476" y="0"/>
                  </a:moveTo>
                  <a:lnTo>
                    <a:pt x="0" y="3238"/>
                  </a:lnTo>
                  <a:lnTo>
                    <a:pt x="38519" y="25196"/>
                  </a:lnTo>
                  <a:lnTo>
                    <a:pt x="38519" y="17995"/>
                  </a:lnTo>
                  <a:lnTo>
                    <a:pt x="6476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0" name="object 373">
              <a:extLst>
                <a:ext uri="{FF2B5EF4-FFF2-40B4-BE49-F238E27FC236}">
                  <a16:creationId xmlns:a16="http://schemas.microsoft.com/office/drawing/2014/main" id="{E4483FA4-65C2-45E4-A10D-25D0C2B345E1}"/>
                </a:ext>
              </a:extLst>
            </p:cNvPr>
            <p:cNvSpPr/>
            <p:nvPr/>
          </p:nvSpPr>
          <p:spPr>
            <a:xfrm>
              <a:off x="6832803" y="3617647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4" h="25400">
                  <a:moveTo>
                    <a:pt x="0" y="3238"/>
                  </a:moveTo>
                  <a:lnTo>
                    <a:pt x="38519" y="25196"/>
                  </a:lnTo>
                  <a:lnTo>
                    <a:pt x="38519" y="17995"/>
                  </a:lnTo>
                  <a:lnTo>
                    <a:pt x="6476" y="0"/>
                  </a:lnTo>
                  <a:lnTo>
                    <a:pt x="0" y="323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11" name="object 374">
              <a:extLst>
                <a:ext uri="{FF2B5EF4-FFF2-40B4-BE49-F238E27FC236}">
                  <a16:creationId xmlns:a16="http://schemas.microsoft.com/office/drawing/2014/main" id="{FE0CEEE9-60A6-42B9-B196-EEC87A542A99}"/>
                </a:ext>
              </a:extLst>
            </p:cNvPr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7029754" y="3508631"/>
              <a:ext cx="154165" cy="104686"/>
            </a:xfrm>
            <a:prstGeom prst="rect">
              <a:avLst/>
            </a:prstGeom>
          </p:spPr>
        </p:pic>
        <p:sp>
          <p:nvSpPr>
            <p:cNvPr id="1312" name="object 375">
              <a:extLst>
                <a:ext uri="{FF2B5EF4-FFF2-40B4-BE49-F238E27FC236}">
                  <a16:creationId xmlns:a16="http://schemas.microsoft.com/office/drawing/2014/main" id="{D12EFD78-5F73-453C-800F-93A2AF8B0F2D}"/>
                </a:ext>
              </a:extLst>
            </p:cNvPr>
            <p:cNvSpPr/>
            <p:nvPr/>
          </p:nvSpPr>
          <p:spPr>
            <a:xfrm>
              <a:off x="7029716" y="3508199"/>
              <a:ext cx="154305" cy="106045"/>
            </a:xfrm>
            <a:custGeom>
              <a:avLst/>
              <a:gdLst/>
              <a:ahLst/>
              <a:cxnLst/>
              <a:rect l="l" t="t" r="r" b="b"/>
              <a:pathLst>
                <a:path w="154304" h="106045">
                  <a:moveTo>
                    <a:pt x="0" y="105841"/>
                  </a:moveTo>
                  <a:lnTo>
                    <a:pt x="154089" y="17284"/>
                  </a:lnTo>
                  <a:lnTo>
                    <a:pt x="154089" y="0"/>
                  </a:lnTo>
                  <a:lnTo>
                    <a:pt x="0" y="87477"/>
                  </a:lnTo>
                  <a:lnTo>
                    <a:pt x="0" y="105841"/>
                  </a:lnTo>
                  <a:close/>
                </a:path>
              </a:pathLst>
            </a:custGeom>
            <a:ln w="511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3" name="object 376">
              <a:extLst>
                <a:ext uri="{FF2B5EF4-FFF2-40B4-BE49-F238E27FC236}">
                  <a16:creationId xmlns:a16="http://schemas.microsoft.com/office/drawing/2014/main" id="{F8A80863-E625-444F-B3B5-544502630F5A}"/>
                </a:ext>
              </a:extLst>
            </p:cNvPr>
            <p:cNvSpPr/>
            <p:nvPr/>
          </p:nvSpPr>
          <p:spPr>
            <a:xfrm>
              <a:off x="6813714" y="3472918"/>
              <a:ext cx="216535" cy="141605"/>
            </a:xfrm>
            <a:custGeom>
              <a:avLst/>
              <a:gdLst/>
              <a:ahLst/>
              <a:cxnLst/>
              <a:rect l="l" t="t" r="r" b="b"/>
              <a:pathLst>
                <a:path w="216534" h="141604">
                  <a:moveTo>
                    <a:pt x="0" y="0"/>
                  </a:moveTo>
                  <a:lnTo>
                    <a:pt x="0" y="17640"/>
                  </a:lnTo>
                  <a:lnTo>
                    <a:pt x="216001" y="141122"/>
                  </a:lnTo>
                  <a:lnTo>
                    <a:pt x="216001" y="1227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4" name="object 377">
              <a:extLst>
                <a:ext uri="{FF2B5EF4-FFF2-40B4-BE49-F238E27FC236}">
                  <a16:creationId xmlns:a16="http://schemas.microsoft.com/office/drawing/2014/main" id="{2E10B65A-7DB2-417D-B628-159B5D34A628}"/>
                </a:ext>
              </a:extLst>
            </p:cNvPr>
            <p:cNvSpPr/>
            <p:nvPr/>
          </p:nvSpPr>
          <p:spPr>
            <a:xfrm>
              <a:off x="6813714" y="3472918"/>
              <a:ext cx="216535" cy="141605"/>
            </a:xfrm>
            <a:custGeom>
              <a:avLst/>
              <a:gdLst/>
              <a:ahLst/>
              <a:cxnLst/>
              <a:rect l="l" t="t" r="r" b="b"/>
              <a:pathLst>
                <a:path w="216534" h="141604">
                  <a:moveTo>
                    <a:pt x="0" y="17640"/>
                  </a:moveTo>
                  <a:lnTo>
                    <a:pt x="216001" y="141122"/>
                  </a:lnTo>
                  <a:lnTo>
                    <a:pt x="216001" y="122758"/>
                  </a:lnTo>
                  <a:lnTo>
                    <a:pt x="0" y="0"/>
                  </a:lnTo>
                  <a:lnTo>
                    <a:pt x="0" y="17640"/>
                  </a:lnTo>
                  <a:close/>
                </a:path>
              </a:pathLst>
            </a:custGeom>
            <a:ln w="51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5" name="object 378">
              <a:extLst>
                <a:ext uri="{FF2B5EF4-FFF2-40B4-BE49-F238E27FC236}">
                  <a16:creationId xmlns:a16="http://schemas.microsoft.com/office/drawing/2014/main" id="{BF8F13D0-4A92-418A-9F15-0E39D3899CD8}"/>
                </a:ext>
              </a:extLst>
            </p:cNvPr>
            <p:cNvSpPr/>
            <p:nvPr/>
          </p:nvSpPr>
          <p:spPr>
            <a:xfrm>
              <a:off x="6813714" y="3384717"/>
              <a:ext cx="370205" cy="488315"/>
            </a:xfrm>
            <a:custGeom>
              <a:avLst/>
              <a:gdLst/>
              <a:ahLst/>
              <a:cxnLst/>
              <a:rect l="l" t="t" r="r" b="b"/>
              <a:pathLst>
                <a:path w="370204" h="488314">
                  <a:moveTo>
                    <a:pt x="0" y="88201"/>
                  </a:moveTo>
                  <a:lnTo>
                    <a:pt x="0" y="364324"/>
                  </a:lnTo>
                  <a:lnTo>
                    <a:pt x="19088" y="375843"/>
                  </a:lnTo>
                  <a:lnTo>
                    <a:pt x="25565" y="371525"/>
                  </a:lnTo>
                  <a:lnTo>
                    <a:pt x="57607" y="390245"/>
                  </a:lnTo>
                  <a:lnTo>
                    <a:pt x="57607" y="397446"/>
                  </a:lnTo>
                  <a:lnTo>
                    <a:pt x="111963" y="428409"/>
                  </a:lnTo>
                  <a:lnTo>
                    <a:pt x="118084" y="424802"/>
                  </a:lnTo>
                  <a:lnTo>
                    <a:pt x="150482" y="442810"/>
                  </a:lnTo>
                  <a:lnTo>
                    <a:pt x="150482" y="449999"/>
                  </a:lnTo>
                  <a:lnTo>
                    <a:pt x="216001" y="487806"/>
                  </a:lnTo>
                  <a:lnTo>
                    <a:pt x="369011" y="397802"/>
                  </a:lnTo>
                  <a:lnTo>
                    <a:pt x="370090" y="123482"/>
                  </a:lnTo>
                  <a:lnTo>
                    <a:pt x="154089" y="0"/>
                  </a:lnTo>
                  <a:lnTo>
                    <a:pt x="0" y="88201"/>
                  </a:lnTo>
                  <a:close/>
                </a:path>
              </a:pathLst>
            </a:custGeom>
            <a:ln w="103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16" name="object 379">
            <a:extLst>
              <a:ext uri="{FF2B5EF4-FFF2-40B4-BE49-F238E27FC236}">
                <a16:creationId xmlns:a16="http://schemas.microsoft.com/office/drawing/2014/main" id="{D6B72313-97B7-4801-8A11-D91D9BDD85B3}"/>
              </a:ext>
            </a:extLst>
          </p:cNvPr>
          <p:cNvSpPr txBox="1"/>
          <p:nvPr/>
        </p:nvSpPr>
        <p:spPr>
          <a:xfrm>
            <a:off x="5174166" y="4341920"/>
            <a:ext cx="1817370" cy="163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latin typeface="Arial MT"/>
                <a:cs typeface="Arial MT"/>
              </a:rPr>
              <a:t>Fiber</a:t>
            </a:r>
            <a:r>
              <a:rPr sz="900" spc="-20" dirty="0">
                <a:latin typeface="Arial MT"/>
                <a:cs typeface="Arial MT"/>
              </a:rPr>
              <a:t> </a:t>
            </a:r>
            <a:r>
              <a:rPr sz="900" dirty="0">
                <a:latin typeface="Arial MT"/>
                <a:cs typeface="Arial MT"/>
              </a:rPr>
              <a:t>optic</a:t>
            </a:r>
            <a:r>
              <a:rPr sz="900" spc="-15" dirty="0">
                <a:latin typeface="Arial MT"/>
                <a:cs typeface="Arial MT"/>
              </a:rPr>
              <a:t> </a:t>
            </a:r>
            <a:r>
              <a:rPr sz="900" dirty="0">
                <a:latin typeface="Arial MT"/>
                <a:cs typeface="Arial MT"/>
              </a:rPr>
              <a:t>links</a:t>
            </a:r>
            <a:r>
              <a:rPr sz="900" spc="-15" dirty="0">
                <a:latin typeface="Arial MT"/>
                <a:cs typeface="Arial MT"/>
              </a:rPr>
              <a:t> </a:t>
            </a:r>
            <a:r>
              <a:rPr sz="900" dirty="0">
                <a:latin typeface="Arial MT"/>
                <a:cs typeface="Arial MT"/>
              </a:rPr>
              <a:t>to</a:t>
            </a:r>
            <a:r>
              <a:rPr sz="900" spc="-15" dirty="0">
                <a:latin typeface="Arial MT"/>
                <a:cs typeface="Arial MT"/>
              </a:rPr>
              <a:t> </a:t>
            </a:r>
            <a:r>
              <a:rPr sz="900" dirty="0">
                <a:latin typeface="Arial MT"/>
                <a:cs typeface="Arial MT"/>
              </a:rPr>
              <a:t>remote</a:t>
            </a:r>
            <a:r>
              <a:rPr sz="900" spc="-15" dirty="0">
                <a:latin typeface="Arial MT"/>
                <a:cs typeface="Arial MT"/>
              </a:rPr>
              <a:t> </a:t>
            </a:r>
            <a:r>
              <a:rPr sz="900" spc="-10" dirty="0">
                <a:latin typeface="Arial MT"/>
                <a:cs typeface="Arial MT"/>
              </a:rPr>
              <a:t>buildings</a:t>
            </a:r>
            <a:endParaRPr sz="900">
              <a:latin typeface="Arial MT"/>
              <a:cs typeface="Arial MT"/>
            </a:endParaRPr>
          </a:p>
        </p:txBody>
      </p:sp>
      <p:sp>
        <p:nvSpPr>
          <p:cNvPr id="1317" name="object 380">
            <a:extLst>
              <a:ext uri="{FF2B5EF4-FFF2-40B4-BE49-F238E27FC236}">
                <a16:creationId xmlns:a16="http://schemas.microsoft.com/office/drawing/2014/main" id="{360D1937-1E6B-4AB6-83BD-F94E3D5292BC}"/>
              </a:ext>
            </a:extLst>
          </p:cNvPr>
          <p:cNvSpPr txBox="1"/>
          <p:nvPr/>
        </p:nvSpPr>
        <p:spPr>
          <a:xfrm>
            <a:off x="2032440" y="3664756"/>
            <a:ext cx="300990" cy="231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350" spc="-25" dirty="0">
                <a:latin typeface="Arial MT"/>
                <a:cs typeface="Arial MT"/>
              </a:rPr>
              <a:t>ISP</a:t>
            </a:r>
            <a:endParaRPr sz="1350">
              <a:latin typeface="Arial MT"/>
              <a:cs typeface="Arial MT"/>
            </a:endParaRPr>
          </a:p>
        </p:txBody>
      </p:sp>
      <p:grpSp>
        <p:nvGrpSpPr>
          <p:cNvPr id="1318" name="object 381">
            <a:extLst>
              <a:ext uri="{FF2B5EF4-FFF2-40B4-BE49-F238E27FC236}">
                <a16:creationId xmlns:a16="http://schemas.microsoft.com/office/drawing/2014/main" id="{6778BF72-D365-4CD5-A881-2553D9B038C6}"/>
              </a:ext>
            </a:extLst>
          </p:cNvPr>
          <p:cNvGrpSpPr/>
          <p:nvPr/>
        </p:nvGrpSpPr>
        <p:grpSpPr>
          <a:xfrm>
            <a:off x="1735003" y="3439450"/>
            <a:ext cx="3856354" cy="1036955"/>
            <a:chOff x="1644659" y="2167515"/>
            <a:chExt cx="3856354" cy="1036955"/>
          </a:xfrm>
        </p:grpSpPr>
        <p:sp>
          <p:nvSpPr>
            <p:cNvPr id="1319" name="object 382">
              <a:extLst>
                <a:ext uri="{FF2B5EF4-FFF2-40B4-BE49-F238E27FC236}">
                  <a16:creationId xmlns:a16="http://schemas.microsoft.com/office/drawing/2014/main" id="{71CD6075-6A4D-4C23-B09C-3076446D9DA9}"/>
                </a:ext>
              </a:extLst>
            </p:cNvPr>
            <p:cNvSpPr/>
            <p:nvPr/>
          </p:nvSpPr>
          <p:spPr>
            <a:xfrm>
              <a:off x="1657438" y="2180295"/>
              <a:ext cx="977900" cy="634365"/>
            </a:xfrm>
            <a:custGeom>
              <a:avLst/>
              <a:gdLst/>
              <a:ahLst/>
              <a:cxnLst/>
              <a:rect l="l" t="t" r="r" b="b"/>
              <a:pathLst>
                <a:path w="977900" h="634364">
                  <a:moveTo>
                    <a:pt x="258838" y="38752"/>
                  </a:moveTo>
                  <a:lnTo>
                    <a:pt x="249123" y="38752"/>
                  </a:lnTo>
                  <a:lnTo>
                    <a:pt x="246240" y="32262"/>
                  </a:lnTo>
                  <a:lnTo>
                    <a:pt x="239394" y="32262"/>
                  </a:lnTo>
                  <a:lnTo>
                    <a:pt x="232562" y="32262"/>
                  </a:lnTo>
                  <a:lnTo>
                    <a:pt x="226440" y="36949"/>
                  </a:lnTo>
                  <a:lnTo>
                    <a:pt x="219963" y="38752"/>
                  </a:lnTo>
                  <a:lnTo>
                    <a:pt x="213479" y="40521"/>
                  </a:lnTo>
                  <a:lnTo>
                    <a:pt x="206998" y="42124"/>
                  </a:lnTo>
                  <a:lnTo>
                    <a:pt x="200520" y="43660"/>
                  </a:lnTo>
                  <a:lnTo>
                    <a:pt x="194043" y="45229"/>
                  </a:lnTo>
                  <a:lnTo>
                    <a:pt x="153846" y="82990"/>
                  </a:lnTo>
                  <a:lnTo>
                    <a:pt x="112771" y="119973"/>
                  </a:lnTo>
                  <a:lnTo>
                    <a:pt x="73451" y="158373"/>
                  </a:lnTo>
                  <a:lnTo>
                    <a:pt x="38519" y="200385"/>
                  </a:lnTo>
                  <a:lnTo>
                    <a:pt x="34923" y="211727"/>
                  </a:lnTo>
                  <a:lnTo>
                    <a:pt x="36763" y="224686"/>
                  </a:lnTo>
                  <a:lnTo>
                    <a:pt x="42723" y="236836"/>
                  </a:lnTo>
                  <a:lnTo>
                    <a:pt x="51485" y="245749"/>
                  </a:lnTo>
                  <a:lnTo>
                    <a:pt x="61911" y="248684"/>
                  </a:lnTo>
                  <a:lnTo>
                    <a:pt x="73352" y="246559"/>
                  </a:lnTo>
                  <a:lnTo>
                    <a:pt x="85197" y="242410"/>
                  </a:lnTo>
                  <a:lnTo>
                    <a:pt x="96837" y="239272"/>
                  </a:lnTo>
                  <a:lnTo>
                    <a:pt x="65705" y="264782"/>
                  </a:lnTo>
                  <a:lnTo>
                    <a:pt x="56497" y="278145"/>
                  </a:lnTo>
                  <a:lnTo>
                    <a:pt x="51485" y="284624"/>
                  </a:lnTo>
                  <a:lnTo>
                    <a:pt x="46876" y="289537"/>
                  </a:lnTo>
                  <a:lnTo>
                    <a:pt x="41897" y="294212"/>
                  </a:lnTo>
                  <a:lnTo>
                    <a:pt x="36851" y="298954"/>
                  </a:lnTo>
                  <a:lnTo>
                    <a:pt x="11944" y="337581"/>
                  </a:lnTo>
                  <a:lnTo>
                    <a:pt x="6121" y="349432"/>
                  </a:lnTo>
                  <a:lnTo>
                    <a:pt x="6879" y="356764"/>
                  </a:lnTo>
                  <a:lnTo>
                    <a:pt x="7064" y="364637"/>
                  </a:lnTo>
                  <a:lnTo>
                    <a:pt x="8396" y="371296"/>
                  </a:lnTo>
                  <a:lnTo>
                    <a:pt x="12598" y="374984"/>
                  </a:lnTo>
                  <a:lnTo>
                    <a:pt x="24294" y="374688"/>
                  </a:lnTo>
                  <a:lnTo>
                    <a:pt x="37037" y="370171"/>
                  </a:lnTo>
                  <a:lnTo>
                    <a:pt x="47283" y="364912"/>
                  </a:lnTo>
                  <a:lnTo>
                    <a:pt x="51485" y="362386"/>
                  </a:lnTo>
                  <a:lnTo>
                    <a:pt x="50118" y="370379"/>
                  </a:lnTo>
                  <a:lnTo>
                    <a:pt x="39279" y="407690"/>
                  </a:lnTo>
                  <a:lnTo>
                    <a:pt x="25813" y="433408"/>
                  </a:lnTo>
                  <a:lnTo>
                    <a:pt x="19075" y="446270"/>
                  </a:lnTo>
                  <a:lnTo>
                    <a:pt x="15583" y="452647"/>
                  </a:lnTo>
                  <a:lnTo>
                    <a:pt x="11922" y="458958"/>
                  </a:lnTo>
                  <a:lnTo>
                    <a:pt x="8599" y="465406"/>
                  </a:lnTo>
                  <a:lnTo>
                    <a:pt x="6121" y="472190"/>
                  </a:lnTo>
                  <a:lnTo>
                    <a:pt x="0" y="498111"/>
                  </a:lnTo>
                  <a:lnTo>
                    <a:pt x="6121" y="502429"/>
                  </a:lnTo>
                  <a:lnTo>
                    <a:pt x="11518" y="509985"/>
                  </a:lnTo>
                  <a:lnTo>
                    <a:pt x="19075" y="511065"/>
                  </a:lnTo>
                  <a:lnTo>
                    <a:pt x="25709" y="510508"/>
                  </a:lnTo>
                  <a:lnTo>
                    <a:pt x="32173" y="508231"/>
                  </a:lnTo>
                  <a:lnTo>
                    <a:pt x="38568" y="505752"/>
                  </a:lnTo>
                  <a:lnTo>
                    <a:pt x="44996" y="504588"/>
                  </a:lnTo>
                  <a:lnTo>
                    <a:pt x="51841" y="504588"/>
                  </a:lnTo>
                  <a:lnTo>
                    <a:pt x="57962" y="508906"/>
                  </a:lnTo>
                  <a:lnTo>
                    <a:pt x="64439" y="511065"/>
                  </a:lnTo>
                  <a:lnTo>
                    <a:pt x="57809" y="520686"/>
                  </a:lnTo>
                  <a:lnTo>
                    <a:pt x="51074" y="530237"/>
                  </a:lnTo>
                  <a:lnTo>
                    <a:pt x="44542" y="539924"/>
                  </a:lnTo>
                  <a:lnTo>
                    <a:pt x="38519" y="549952"/>
                  </a:lnTo>
                  <a:lnTo>
                    <a:pt x="33408" y="561432"/>
                  </a:lnTo>
                  <a:lnTo>
                    <a:pt x="32448" y="572174"/>
                  </a:lnTo>
                  <a:lnTo>
                    <a:pt x="37765" y="581435"/>
                  </a:lnTo>
                  <a:lnTo>
                    <a:pt x="51485" y="588471"/>
                  </a:lnTo>
                  <a:lnTo>
                    <a:pt x="67380" y="591912"/>
                  </a:lnTo>
                  <a:lnTo>
                    <a:pt x="83612" y="593329"/>
                  </a:lnTo>
                  <a:lnTo>
                    <a:pt x="99979" y="593936"/>
                  </a:lnTo>
                  <a:lnTo>
                    <a:pt x="116281" y="594948"/>
                  </a:lnTo>
                  <a:lnTo>
                    <a:pt x="117445" y="601679"/>
                  </a:lnTo>
                  <a:lnTo>
                    <a:pt x="118305" y="608580"/>
                  </a:lnTo>
                  <a:lnTo>
                    <a:pt x="119772" y="615146"/>
                  </a:lnTo>
                  <a:lnTo>
                    <a:pt x="122758" y="620869"/>
                  </a:lnTo>
                  <a:lnTo>
                    <a:pt x="137440" y="627145"/>
                  </a:lnTo>
                  <a:lnTo>
                    <a:pt x="158672" y="626537"/>
                  </a:lnTo>
                  <a:lnTo>
                    <a:pt x="178149" y="623094"/>
                  </a:lnTo>
                  <a:lnTo>
                    <a:pt x="187566" y="620869"/>
                  </a:lnTo>
                  <a:lnTo>
                    <a:pt x="194043" y="618710"/>
                  </a:lnTo>
                  <a:lnTo>
                    <a:pt x="201244" y="618342"/>
                  </a:lnTo>
                  <a:lnTo>
                    <a:pt x="206997" y="614392"/>
                  </a:lnTo>
                  <a:lnTo>
                    <a:pt x="212216" y="610088"/>
                  </a:lnTo>
                  <a:lnTo>
                    <a:pt x="216857" y="605075"/>
                  </a:lnTo>
                  <a:lnTo>
                    <a:pt x="221429" y="599860"/>
                  </a:lnTo>
                  <a:lnTo>
                    <a:pt x="226440" y="594948"/>
                  </a:lnTo>
                  <a:lnTo>
                    <a:pt x="232206" y="590262"/>
                  </a:lnTo>
                  <a:lnTo>
                    <a:pt x="239394" y="586312"/>
                  </a:lnTo>
                  <a:lnTo>
                    <a:pt x="245884" y="581982"/>
                  </a:lnTo>
                  <a:lnTo>
                    <a:pt x="250202" y="575860"/>
                  </a:lnTo>
                  <a:lnTo>
                    <a:pt x="250926" y="562906"/>
                  </a:lnTo>
                  <a:lnTo>
                    <a:pt x="258838" y="562906"/>
                  </a:lnTo>
                  <a:lnTo>
                    <a:pt x="260714" y="564976"/>
                  </a:lnTo>
                  <a:lnTo>
                    <a:pt x="258167" y="570015"/>
                  </a:lnTo>
                  <a:lnTo>
                    <a:pt x="254336" y="576269"/>
                  </a:lnTo>
                  <a:lnTo>
                    <a:pt x="252361" y="581982"/>
                  </a:lnTo>
                  <a:lnTo>
                    <a:pt x="265879" y="621727"/>
                  </a:lnTo>
                  <a:lnTo>
                    <a:pt x="297726" y="633823"/>
                  </a:lnTo>
                  <a:lnTo>
                    <a:pt x="312295" y="632356"/>
                  </a:lnTo>
                  <a:lnTo>
                    <a:pt x="326834" y="630989"/>
                  </a:lnTo>
                  <a:lnTo>
                    <a:pt x="370408" y="622944"/>
                  </a:lnTo>
                  <a:lnTo>
                    <a:pt x="414007" y="601425"/>
                  </a:lnTo>
                  <a:lnTo>
                    <a:pt x="418713" y="606487"/>
                  </a:lnTo>
                  <a:lnTo>
                    <a:pt x="446036" y="627346"/>
                  </a:lnTo>
                  <a:lnTo>
                    <a:pt x="452881" y="627346"/>
                  </a:lnTo>
                  <a:lnTo>
                    <a:pt x="477180" y="626638"/>
                  </a:lnTo>
                  <a:lnTo>
                    <a:pt x="501478" y="624917"/>
                  </a:lnTo>
                  <a:lnTo>
                    <a:pt x="525776" y="622792"/>
                  </a:lnTo>
                  <a:lnTo>
                    <a:pt x="550075" y="620869"/>
                  </a:lnTo>
                  <a:lnTo>
                    <a:pt x="559392" y="617832"/>
                  </a:lnTo>
                  <a:lnTo>
                    <a:pt x="573300" y="613309"/>
                  </a:lnTo>
                  <a:lnTo>
                    <a:pt x="586936" y="609325"/>
                  </a:lnTo>
                  <a:lnTo>
                    <a:pt x="595439" y="607902"/>
                  </a:lnTo>
                  <a:lnTo>
                    <a:pt x="602995" y="608982"/>
                  </a:lnTo>
                  <a:lnTo>
                    <a:pt x="608406" y="616551"/>
                  </a:lnTo>
                  <a:lnTo>
                    <a:pt x="614883" y="620869"/>
                  </a:lnTo>
                  <a:lnTo>
                    <a:pt x="653950" y="616575"/>
                  </a:lnTo>
                  <a:lnTo>
                    <a:pt x="711720" y="607902"/>
                  </a:lnTo>
                  <a:lnTo>
                    <a:pt x="759240" y="602240"/>
                  </a:lnTo>
                  <a:lnTo>
                    <a:pt x="767106" y="600721"/>
                  </a:lnTo>
                  <a:lnTo>
                    <a:pt x="789482" y="594948"/>
                  </a:lnTo>
                  <a:lnTo>
                    <a:pt x="795959" y="590630"/>
                  </a:lnTo>
                  <a:lnTo>
                    <a:pt x="802081" y="585589"/>
                  </a:lnTo>
                  <a:lnTo>
                    <a:pt x="808926" y="581982"/>
                  </a:lnTo>
                  <a:lnTo>
                    <a:pt x="815035" y="579112"/>
                  </a:lnTo>
                  <a:lnTo>
                    <a:pt x="822959" y="580191"/>
                  </a:lnTo>
                  <a:lnTo>
                    <a:pt x="828357" y="575860"/>
                  </a:lnTo>
                  <a:lnTo>
                    <a:pt x="838330" y="564880"/>
                  </a:lnTo>
                  <a:lnTo>
                    <a:pt x="846851" y="551432"/>
                  </a:lnTo>
                  <a:lnTo>
                    <a:pt x="854225" y="537241"/>
                  </a:lnTo>
                  <a:lnTo>
                    <a:pt x="860755" y="524032"/>
                  </a:lnTo>
                  <a:lnTo>
                    <a:pt x="859693" y="517800"/>
                  </a:lnTo>
                  <a:lnTo>
                    <a:pt x="859002" y="510662"/>
                  </a:lnTo>
                  <a:lnTo>
                    <a:pt x="857569" y="505347"/>
                  </a:lnTo>
                  <a:lnTo>
                    <a:pt x="854278" y="504588"/>
                  </a:lnTo>
                  <a:lnTo>
                    <a:pt x="849219" y="509247"/>
                  </a:lnTo>
                  <a:lnTo>
                    <a:pt x="846181" y="516201"/>
                  </a:lnTo>
                  <a:lnTo>
                    <a:pt x="845573" y="523828"/>
                  </a:lnTo>
                  <a:lnTo>
                    <a:pt x="847801" y="530509"/>
                  </a:lnTo>
                  <a:lnTo>
                    <a:pt x="851442" y="532077"/>
                  </a:lnTo>
                  <a:lnTo>
                    <a:pt x="856437" y="530104"/>
                  </a:lnTo>
                  <a:lnTo>
                    <a:pt x="861974" y="526714"/>
                  </a:lnTo>
                  <a:lnTo>
                    <a:pt x="867244" y="524032"/>
                  </a:lnTo>
                  <a:lnTo>
                    <a:pt x="878885" y="512941"/>
                  </a:lnTo>
                  <a:lnTo>
                    <a:pt x="890730" y="502021"/>
                  </a:lnTo>
                  <a:lnTo>
                    <a:pt x="902170" y="490765"/>
                  </a:lnTo>
                  <a:lnTo>
                    <a:pt x="912596" y="478667"/>
                  </a:lnTo>
                  <a:lnTo>
                    <a:pt x="927330" y="459176"/>
                  </a:lnTo>
                  <a:lnTo>
                    <a:pt x="934064" y="449913"/>
                  </a:lnTo>
                  <a:lnTo>
                    <a:pt x="941405" y="438828"/>
                  </a:lnTo>
                  <a:lnTo>
                    <a:pt x="957961" y="413872"/>
                  </a:lnTo>
                  <a:lnTo>
                    <a:pt x="967225" y="379447"/>
                  </a:lnTo>
                  <a:lnTo>
                    <a:pt x="970786" y="363961"/>
                  </a:lnTo>
                  <a:lnTo>
                    <a:pt x="969553" y="349217"/>
                  </a:lnTo>
                  <a:lnTo>
                    <a:pt x="964438" y="317022"/>
                  </a:lnTo>
                  <a:lnTo>
                    <a:pt x="946922" y="322896"/>
                  </a:lnTo>
                  <a:lnTo>
                    <a:pt x="946350" y="321884"/>
                  </a:lnTo>
                  <a:lnTo>
                    <a:pt x="956440" y="313584"/>
                  </a:lnTo>
                  <a:lnTo>
                    <a:pt x="970914" y="297591"/>
                  </a:lnTo>
                  <a:lnTo>
                    <a:pt x="974877" y="291825"/>
                  </a:lnTo>
                  <a:lnTo>
                    <a:pt x="975245" y="284624"/>
                  </a:lnTo>
                  <a:lnTo>
                    <a:pt x="977404" y="278147"/>
                  </a:lnTo>
                  <a:lnTo>
                    <a:pt x="975937" y="260326"/>
                  </a:lnTo>
                  <a:lnTo>
                    <a:pt x="974569" y="242504"/>
                  </a:lnTo>
                  <a:lnTo>
                    <a:pt x="972997" y="224683"/>
                  </a:lnTo>
                  <a:lnTo>
                    <a:pt x="964438" y="187431"/>
                  </a:lnTo>
                  <a:lnTo>
                    <a:pt x="951483" y="178782"/>
                  </a:lnTo>
                  <a:lnTo>
                    <a:pt x="945007" y="174464"/>
                  </a:lnTo>
                  <a:lnTo>
                    <a:pt x="919086" y="187431"/>
                  </a:lnTo>
                  <a:lnTo>
                    <a:pt x="917718" y="177662"/>
                  </a:lnTo>
                  <a:lnTo>
                    <a:pt x="916517" y="167895"/>
                  </a:lnTo>
                  <a:lnTo>
                    <a:pt x="914978" y="158267"/>
                  </a:lnTo>
                  <a:lnTo>
                    <a:pt x="912596" y="148912"/>
                  </a:lnTo>
                  <a:lnTo>
                    <a:pt x="910082" y="141343"/>
                  </a:lnTo>
                  <a:lnTo>
                    <a:pt x="903960" y="135589"/>
                  </a:lnTo>
                  <a:lnTo>
                    <a:pt x="899642" y="129468"/>
                  </a:lnTo>
                  <a:lnTo>
                    <a:pt x="894986" y="122582"/>
                  </a:lnTo>
                  <a:lnTo>
                    <a:pt x="890463" y="115698"/>
                  </a:lnTo>
                  <a:lnTo>
                    <a:pt x="885669" y="109219"/>
                  </a:lnTo>
                  <a:lnTo>
                    <a:pt x="852930" y="86944"/>
                  </a:lnTo>
                  <a:lnTo>
                    <a:pt x="812313" y="68770"/>
                  </a:lnTo>
                  <a:lnTo>
                    <a:pt x="792773" y="66038"/>
                  </a:lnTo>
                  <a:lnTo>
                    <a:pt x="783005" y="64673"/>
                  </a:lnTo>
                  <a:lnTo>
                    <a:pt x="767714" y="68416"/>
                  </a:lnTo>
                  <a:lnTo>
                    <a:pt x="751951" y="71416"/>
                  </a:lnTo>
                  <a:lnTo>
                    <a:pt x="737135" y="75903"/>
                  </a:lnTo>
                  <a:lnTo>
                    <a:pt x="724687" y="84104"/>
                  </a:lnTo>
                  <a:lnTo>
                    <a:pt x="720227" y="89874"/>
                  </a:lnTo>
                  <a:lnTo>
                    <a:pt x="716041" y="96254"/>
                  </a:lnTo>
                  <a:lnTo>
                    <a:pt x="711317" y="101420"/>
                  </a:lnTo>
                  <a:lnTo>
                    <a:pt x="705243" y="103547"/>
                  </a:lnTo>
                  <a:lnTo>
                    <a:pt x="703472" y="101420"/>
                  </a:lnTo>
                  <a:lnTo>
                    <a:pt x="707267" y="96254"/>
                  </a:lnTo>
                  <a:lnTo>
                    <a:pt x="713289" y="89874"/>
                  </a:lnTo>
                  <a:lnTo>
                    <a:pt x="718197" y="84104"/>
                  </a:lnTo>
                  <a:lnTo>
                    <a:pt x="716038" y="77627"/>
                  </a:lnTo>
                  <a:lnTo>
                    <a:pt x="714959" y="70781"/>
                  </a:lnTo>
                  <a:lnTo>
                    <a:pt x="711720" y="64673"/>
                  </a:lnTo>
                  <a:lnTo>
                    <a:pt x="702100" y="48928"/>
                  </a:lnTo>
                  <a:lnTo>
                    <a:pt x="691738" y="39157"/>
                  </a:lnTo>
                  <a:lnTo>
                    <a:pt x="678407" y="30802"/>
                  </a:lnTo>
                  <a:lnTo>
                    <a:pt x="659879" y="19308"/>
                  </a:lnTo>
                  <a:lnTo>
                    <a:pt x="645357" y="20422"/>
                  </a:lnTo>
                  <a:lnTo>
                    <a:pt x="630631" y="21199"/>
                  </a:lnTo>
                  <a:lnTo>
                    <a:pt x="616038" y="22650"/>
                  </a:lnTo>
                  <a:lnTo>
                    <a:pt x="601916" y="25785"/>
                  </a:lnTo>
                  <a:lnTo>
                    <a:pt x="574278" y="38747"/>
                  </a:lnTo>
                  <a:lnTo>
                    <a:pt x="559800" y="50088"/>
                  </a:lnTo>
                  <a:lnTo>
                    <a:pt x="556660" y="50897"/>
                  </a:lnTo>
                  <a:lnTo>
                    <a:pt x="563041" y="32262"/>
                  </a:lnTo>
                  <a:lnTo>
                    <a:pt x="560882" y="25785"/>
                  </a:lnTo>
                  <a:lnTo>
                    <a:pt x="561238" y="17860"/>
                  </a:lnTo>
                  <a:lnTo>
                    <a:pt x="556564" y="12831"/>
                  </a:lnTo>
                  <a:lnTo>
                    <a:pt x="541021" y="2246"/>
                  </a:lnTo>
                  <a:lnTo>
                    <a:pt x="525918" y="0"/>
                  </a:lnTo>
                  <a:lnTo>
                    <a:pt x="509935" y="2546"/>
                  </a:lnTo>
                  <a:lnTo>
                    <a:pt x="491756" y="6342"/>
                  </a:lnTo>
                  <a:lnTo>
                    <a:pt x="483558" y="9436"/>
                  </a:lnTo>
                  <a:lnTo>
                    <a:pt x="475291" y="12425"/>
                  </a:lnTo>
                  <a:lnTo>
                    <a:pt x="434792" y="35102"/>
                  </a:lnTo>
                  <a:lnTo>
                    <a:pt x="420484" y="45229"/>
                  </a:lnTo>
                  <a:lnTo>
                    <a:pt x="414007" y="43070"/>
                  </a:lnTo>
                  <a:lnTo>
                    <a:pt x="406438" y="43070"/>
                  </a:lnTo>
                  <a:lnTo>
                    <a:pt x="401040" y="38752"/>
                  </a:lnTo>
                  <a:lnTo>
                    <a:pt x="385246" y="22850"/>
                  </a:lnTo>
                  <a:lnTo>
                    <a:pt x="387542" y="19305"/>
                  </a:lnTo>
                  <a:lnTo>
                    <a:pt x="388487" y="19003"/>
                  </a:lnTo>
                  <a:lnTo>
                    <a:pt x="368642" y="12831"/>
                  </a:lnTo>
                  <a:lnTo>
                    <a:pt x="345158" y="17539"/>
                  </a:lnTo>
                  <a:lnTo>
                    <a:pt x="334398" y="19985"/>
                  </a:lnTo>
                  <a:lnTo>
                    <a:pt x="323031" y="23711"/>
                  </a:lnTo>
                  <a:lnTo>
                    <a:pt x="297726" y="32262"/>
                  </a:lnTo>
                  <a:lnTo>
                    <a:pt x="282838" y="36620"/>
                  </a:lnTo>
                  <a:lnTo>
                    <a:pt x="272881" y="38479"/>
                  </a:lnTo>
                  <a:lnTo>
                    <a:pt x="265625" y="38852"/>
                  </a:lnTo>
                  <a:lnTo>
                    <a:pt x="258838" y="38752"/>
                  </a:lnTo>
                  <a:close/>
                </a:path>
              </a:pathLst>
            </a:custGeom>
            <a:ln w="255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0" name="object 383">
              <a:extLst>
                <a:ext uri="{FF2B5EF4-FFF2-40B4-BE49-F238E27FC236}">
                  <a16:creationId xmlns:a16="http://schemas.microsoft.com/office/drawing/2014/main" id="{75449044-7D8F-4571-83BD-1AF9EEB01019}"/>
                </a:ext>
              </a:extLst>
            </p:cNvPr>
            <p:cNvSpPr/>
            <p:nvPr/>
          </p:nvSpPr>
          <p:spPr>
            <a:xfrm>
              <a:off x="3657600" y="2514601"/>
              <a:ext cx="1828800" cy="418465"/>
            </a:xfrm>
            <a:custGeom>
              <a:avLst/>
              <a:gdLst/>
              <a:ahLst/>
              <a:cxnLst/>
              <a:rect l="l" t="t" r="r" b="b"/>
              <a:pathLst>
                <a:path w="1828800" h="418464">
                  <a:moveTo>
                    <a:pt x="0" y="0"/>
                  </a:moveTo>
                  <a:lnTo>
                    <a:pt x="1771561" y="355"/>
                  </a:lnTo>
                </a:path>
                <a:path w="1828800" h="418464">
                  <a:moveTo>
                    <a:pt x="1147317" y="418325"/>
                  </a:moveTo>
                  <a:lnTo>
                    <a:pt x="1828800" y="114122"/>
                  </a:lnTo>
                </a:path>
              </a:pathLst>
            </a:custGeom>
            <a:ln w="2843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1" name="object 384">
              <a:extLst>
                <a:ext uri="{FF2B5EF4-FFF2-40B4-BE49-F238E27FC236}">
                  <a16:creationId xmlns:a16="http://schemas.microsoft.com/office/drawing/2014/main" id="{84AA8430-DE13-47C2-864A-609625A2C85C}"/>
                </a:ext>
              </a:extLst>
            </p:cNvPr>
            <p:cNvSpPr/>
            <p:nvPr/>
          </p:nvSpPr>
          <p:spPr>
            <a:xfrm>
              <a:off x="4947615" y="2786318"/>
              <a:ext cx="90805" cy="382270"/>
            </a:xfrm>
            <a:custGeom>
              <a:avLst/>
              <a:gdLst/>
              <a:ahLst/>
              <a:cxnLst/>
              <a:rect l="l" t="t" r="r" b="b"/>
              <a:pathLst>
                <a:path w="90804" h="382269">
                  <a:moveTo>
                    <a:pt x="90678" y="0"/>
                  </a:moveTo>
                  <a:lnTo>
                    <a:pt x="65430" y="13398"/>
                  </a:lnTo>
                  <a:lnTo>
                    <a:pt x="0" y="48107"/>
                  </a:lnTo>
                  <a:lnTo>
                    <a:pt x="0" y="267893"/>
                  </a:lnTo>
                  <a:lnTo>
                    <a:pt x="0" y="381825"/>
                  </a:lnTo>
                  <a:lnTo>
                    <a:pt x="90678" y="334733"/>
                  </a:lnTo>
                  <a:lnTo>
                    <a:pt x="90678" y="0"/>
                  </a:lnTo>
                  <a:close/>
                </a:path>
              </a:pathLst>
            </a:custGeom>
            <a:solidFill>
              <a:srgbClr val="FF66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22" name="object 385">
              <a:extLst>
                <a:ext uri="{FF2B5EF4-FFF2-40B4-BE49-F238E27FC236}">
                  <a16:creationId xmlns:a16="http://schemas.microsoft.com/office/drawing/2014/main" id="{524899BF-6ACD-4FD7-8E27-1CB487AD971A}"/>
                </a:ext>
              </a:extLst>
            </p:cNvPr>
            <p:cNvPicPr/>
            <p:nvPr/>
          </p:nvPicPr>
          <p:blipFill>
            <a:blip r:embed="rId37" cstate="print"/>
            <a:stretch>
              <a:fillRect/>
            </a:stretch>
          </p:blipFill>
          <p:spPr>
            <a:xfrm>
              <a:off x="4698225" y="2656308"/>
              <a:ext cx="340067" cy="396097"/>
            </a:xfrm>
            <a:prstGeom prst="rect">
              <a:avLst/>
            </a:prstGeom>
          </p:spPr>
        </p:pic>
        <p:sp>
          <p:nvSpPr>
            <p:cNvPr id="1323" name="object 386">
              <a:extLst>
                <a:ext uri="{FF2B5EF4-FFF2-40B4-BE49-F238E27FC236}">
                  <a16:creationId xmlns:a16="http://schemas.microsoft.com/office/drawing/2014/main" id="{51CF36AB-D79C-4A0F-AA1C-507D5C7BC1C3}"/>
                </a:ext>
              </a:extLst>
            </p:cNvPr>
            <p:cNvSpPr/>
            <p:nvPr/>
          </p:nvSpPr>
          <p:spPr>
            <a:xfrm>
              <a:off x="4698225" y="2703400"/>
              <a:ext cx="249554" cy="464820"/>
            </a:xfrm>
            <a:custGeom>
              <a:avLst/>
              <a:gdLst/>
              <a:ahLst/>
              <a:cxnLst/>
              <a:rect l="l" t="t" r="r" b="b"/>
              <a:pathLst>
                <a:path w="249554" h="464819">
                  <a:moveTo>
                    <a:pt x="249389" y="131025"/>
                  </a:moveTo>
                  <a:lnTo>
                    <a:pt x="75298" y="39573"/>
                  </a:lnTo>
                  <a:lnTo>
                    <a:pt x="74129" y="38950"/>
                  </a:lnTo>
                  <a:lnTo>
                    <a:pt x="0" y="0"/>
                  </a:lnTo>
                  <a:lnTo>
                    <a:pt x="0" y="333717"/>
                  </a:lnTo>
                  <a:lnTo>
                    <a:pt x="249389" y="464743"/>
                  </a:lnTo>
                  <a:lnTo>
                    <a:pt x="249389" y="326732"/>
                  </a:lnTo>
                  <a:lnTo>
                    <a:pt x="249389" y="324929"/>
                  </a:lnTo>
                  <a:lnTo>
                    <a:pt x="249389" y="131025"/>
                  </a:lnTo>
                  <a:close/>
                </a:path>
              </a:pathLst>
            </a:custGeom>
            <a:solidFill>
              <a:srgbClr val="FF66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4" name="object 387">
              <a:extLst>
                <a:ext uri="{FF2B5EF4-FFF2-40B4-BE49-F238E27FC236}">
                  <a16:creationId xmlns:a16="http://schemas.microsoft.com/office/drawing/2014/main" id="{58D3454A-4BB1-4DEC-BBB7-472B3A8E2ACD}"/>
                </a:ext>
              </a:extLst>
            </p:cNvPr>
            <p:cNvSpPr/>
            <p:nvPr/>
          </p:nvSpPr>
          <p:spPr>
            <a:xfrm>
              <a:off x="4774702" y="2743580"/>
              <a:ext cx="173355" cy="283210"/>
            </a:xfrm>
            <a:custGeom>
              <a:avLst/>
              <a:gdLst/>
              <a:ahLst/>
              <a:cxnLst/>
              <a:rect l="l" t="t" r="r" b="b"/>
              <a:pathLst>
                <a:path w="173354" h="283210">
                  <a:moveTo>
                    <a:pt x="0" y="0"/>
                  </a:moveTo>
                  <a:lnTo>
                    <a:pt x="4295" y="39493"/>
                  </a:lnTo>
                  <a:lnTo>
                    <a:pt x="11846" y="80119"/>
                  </a:lnTo>
                  <a:lnTo>
                    <a:pt x="22303" y="118786"/>
                  </a:lnTo>
                  <a:lnTo>
                    <a:pt x="35436" y="154688"/>
                  </a:lnTo>
                  <a:lnTo>
                    <a:pt x="68722" y="215426"/>
                  </a:lnTo>
                  <a:lnTo>
                    <a:pt x="109745" y="258448"/>
                  </a:lnTo>
                  <a:lnTo>
                    <a:pt x="155262" y="280788"/>
                  </a:lnTo>
                  <a:lnTo>
                    <a:pt x="172913" y="282931"/>
                  </a:lnTo>
                  <a:lnTo>
                    <a:pt x="172913" y="908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60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5" name="object 388">
              <a:extLst>
                <a:ext uri="{FF2B5EF4-FFF2-40B4-BE49-F238E27FC236}">
                  <a16:creationId xmlns:a16="http://schemas.microsoft.com/office/drawing/2014/main" id="{18DC69B7-C1AB-47D4-AA0D-271D46647ADC}"/>
                </a:ext>
              </a:extLst>
            </p:cNvPr>
            <p:cNvSpPr/>
            <p:nvPr/>
          </p:nvSpPr>
          <p:spPr>
            <a:xfrm>
              <a:off x="4775863" y="2744190"/>
              <a:ext cx="172085" cy="280670"/>
            </a:xfrm>
            <a:custGeom>
              <a:avLst/>
              <a:gdLst/>
              <a:ahLst/>
              <a:cxnLst/>
              <a:rect l="l" t="t" r="r" b="b"/>
              <a:pathLst>
                <a:path w="172085" h="280669">
                  <a:moveTo>
                    <a:pt x="0" y="0"/>
                  </a:moveTo>
                  <a:lnTo>
                    <a:pt x="4167" y="38521"/>
                  </a:lnTo>
                  <a:lnTo>
                    <a:pt x="11609" y="78998"/>
                  </a:lnTo>
                  <a:lnTo>
                    <a:pt x="21853" y="117452"/>
                  </a:lnTo>
                  <a:lnTo>
                    <a:pt x="50473" y="185179"/>
                  </a:lnTo>
                  <a:lnTo>
                    <a:pt x="87741" y="236971"/>
                  </a:lnTo>
                  <a:lnTo>
                    <a:pt x="131118" y="269731"/>
                  </a:lnTo>
                  <a:lnTo>
                    <a:pt x="171751" y="280175"/>
                  </a:lnTo>
                  <a:lnTo>
                    <a:pt x="171751" y="902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70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6" name="object 389">
              <a:extLst>
                <a:ext uri="{FF2B5EF4-FFF2-40B4-BE49-F238E27FC236}">
                  <a16:creationId xmlns:a16="http://schemas.microsoft.com/office/drawing/2014/main" id="{035DAEF8-AC3D-4D3A-AD79-E625D1C0395A}"/>
                </a:ext>
              </a:extLst>
            </p:cNvPr>
            <p:cNvSpPr/>
            <p:nvPr/>
          </p:nvSpPr>
          <p:spPr>
            <a:xfrm>
              <a:off x="4776675" y="2744616"/>
              <a:ext cx="171450" cy="278130"/>
            </a:xfrm>
            <a:custGeom>
              <a:avLst/>
              <a:gdLst/>
              <a:ahLst/>
              <a:cxnLst/>
              <a:rect l="l" t="t" r="r" b="b"/>
              <a:pathLst>
                <a:path w="171450" h="278130">
                  <a:moveTo>
                    <a:pt x="0" y="0"/>
                  </a:moveTo>
                  <a:lnTo>
                    <a:pt x="11671" y="77759"/>
                  </a:lnTo>
                  <a:lnTo>
                    <a:pt x="22121" y="115945"/>
                  </a:lnTo>
                  <a:lnTo>
                    <a:pt x="50565" y="183490"/>
                  </a:lnTo>
                  <a:lnTo>
                    <a:pt x="87640" y="235110"/>
                  </a:lnTo>
                  <a:lnTo>
                    <a:pt x="130661" y="267553"/>
                  </a:lnTo>
                  <a:lnTo>
                    <a:pt x="170939" y="277952"/>
                  </a:lnTo>
                  <a:lnTo>
                    <a:pt x="170939" y="898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680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7" name="object 390">
              <a:extLst>
                <a:ext uri="{FF2B5EF4-FFF2-40B4-BE49-F238E27FC236}">
                  <a16:creationId xmlns:a16="http://schemas.microsoft.com/office/drawing/2014/main" id="{41859605-4D32-44C5-B1C2-54910C689264}"/>
                </a:ext>
              </a:extLst>
            </p:cNvPr>
            <p:cNvSpPr/>
            <p:nvPr/>
          </p:nvSpPr>
          <p:spPr>
            <a:xfrm>
              <a:off x="4777843" y="2745230"/>
              <a:ext cx="170180" cy="275590"/>
            </a:xfrm>
            <a:custGeom>
              <a:avLst/>
              <a:gdLst/>
              <a:ahLst/>
              <a:cxnLst/>
              <a:rect l="l" t="t" r="r" b="b"/>
              <a:pathLst>
                <a:path w="170179" h="275589">
                  <a:moveTo>
                    <a:pt x="0" y="0"/>
                  </a:moveTo>
                  <a:lnTo>
                    <a:pt x="11432" y="76490"/>
                  </a:lnTo>
                  <a:lnTo>
                    <a:pt x="21676" y="114608"/>
                  </a:lnTo>
                  <a:lnTo>
                    <a:pt x="50072" y="181346"/>
                  </a:lnTo>
                  <a:lnTo>
                    <a:pt x="86840" y="232692"/>
                  </a:lnTo>
                  <a:lnTo>
                    <a:pt x="129677" y="265136"/>
                  </a:lnTo>
                  <a:lnTo>
                    <a:pt x="169771" y="275533"/>
                  </a:lnTo>
                  <a:lnTo>
                    <a:pt x="169771" y="8919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690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8" name="object 391">
              <a:extLst>
                <a:ext uri="{FF2B5EF4-FFF2-40B4-BE49-F238E27FC236}">
                  <a16:creationId xmlns:a16="http://schemas.microsoft.com/office/drawing/2014/main" id="{AF1F134F-367C-4F5A-9057-34A0D6C41BB4}"/>
                </a:ext>
              </a:extLst>
            </p:cNvPr>
            <p:cNvSpPr/>
            <p:nvPr/>
          </p:nvSpPr>
          <p:spPr>
            <a:xfrm>
              <a:off x="4779024" y="2745851"/>
              <a:ext cx="168910" cy="273050"/>
            </a:xfrm>
            <a:custGeom>
              <a:avLst/>
              <a:gdLst/>
              <a:ahLst/>
              <a:cxnLst/>
              <a:rect l="l" t="t" r="r" b="b"/>
              <a:pathLst>
                <a:path w="168910" h="273050">
                  <a:moveTo>
                    <a:pt x="0" y="0"/>
                  </a:moveTo>
                  <a:lnTo>
                    <a:pt x="11331" y="75058"/>
                  </a:lnTo>
                  <a:lnTo>
                    <a:pt x="21575" y="112908"/>
                  </a:lnTo>
                  <a:lnTo>
                    <a:pt x="49653" y="179464"/>
                  </a:lnTo>
                  <a:lnTo>
                    <a:pt x="86370" y="230637"/>
                  </a:lnTo>
                  <a:lnTo>
                    <a:pt x="128851" y="262585"/>
                  </a:lnTo>
                  <a:lnTo>
                    <a:pt x="168590" y="272763"/>
                  </a:lnTo>
                  <a:lnTo>
                    <a:pt x="168590" y="885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690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9" name="object 392">
              <a:extLst>
                <a:ext uri="{FF2B5EF4-FFF2-40B4-BE49-F238E27FC236}">
                  <a16:creationId xmlns:a16="http://schemas.microsoft.com/office/drawing/2014/main" id="{855C0126-029F-4821-858E-8805258C93D0}"/>
                </a:ext>
              </a:extLst>
            </p:cNvPr>
            <p:cNvSpPr/>
            <p:nvPr/>
          </p:nvSpPr>
          <p:spPr>
            <a:xfrm>
              <a:off x="4780208" y="2746472"/>
              <a:ext cx="167640" cy="270510"/>
            </a:xfrm>
            <a:custGeom>
              <a:avLst/>
              <a:gdLst/>
              <a:ahLst/>
              <a:cxnLst/>
              <a:rect l="l" t="t" r="r" b="b"/>
              <a:pathLst>
                <a:path w="167639" h="270510">
                  <a:moveTo>
                    <a:pt x="0" y="0"/>
                  </a:moveTo>
                  <a:lnTo>
                    <a:pt x="11227" y="73624"/>
                  </a:lnTo>
                  <a:lnTo>
                    <a:pt x="21471" y="111206"/>
                  </a:lnTo>
                  <a:lnTo>
                    <a:pt x="49193" y="177405"/>
                  </a:lnTo>
                  <a:lnTo>
                    <a:pt x="85555" y="228212"/>
                  </a:lnTo>
                  <a:lnTo>
                    <a:pt x="127848" y="260160"/>
                  </a:lnTo>
                  <a:lnTo>
                    <a:pt x="167407" y="270336"/>
                  </a:lnTo>
                  <a:lnTo>
                    <a:pt x="167407" y="879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6A0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0" name="object 393">
              <a:extLst>
                <a:ext uri="{FF2B5EF4-FFF2-40B4-BE49-F238E27FC236}">
                  <a16:creationId xmlns:a16="http://schemas.microsoft.com/office/drawing/2014/main" id="{8AD7925F-24C5-44DE-BE26-EC2429D9CD51}"/>
                </a:ext>
              </a:extLst>
            </p:cNvPr>
            <p:cNvSpPr/>
            <p:nvPr/>
          </p:nvSpPr>
          <p:spPr>
            <a:xfrm>
              <a:off x="4781306" y="2747050"/>
              <a:ext cx="166370" cy="267970"/>
            </a:xfrm>
            <a:custGeom>
              <a:avLst/>
              <a:gdLst/>
              <a:ahLst/>
              <a:cxnLst/>
              <a:rect l="l" t="t" r="r" b="b"/>
              <a:pathLst>
                <a:path w="166370" h="267969">
                  <a:moveTo>
                    <a:pt x="0" y="0"/>
                  </a:moveTo>
                  <a:lnTo>
                    <a:pt x="10908" y="72391"/>
                  </a:lnTo>
                  <a:lnTo>
                    <a:pt x="21096" y="109905"/>
                  </a:lnTo>
                  <a:lnTo>
                    <a:pt x="48950" y="175609"/>
                  </a:lnTo>
                  <a:lnTo>
                    <a:pt x="85167" y="226187"/>
                  </a:lnTo>
                  <a:lnTo>
                    <a:pt x="127114" y="257824"/>
                  </a:lnTo>
                  <a:lnTo>
                    <a:pt x="166308" y="267950"/>
                  </a:lnTo>
                  <a:lnTo>
                    <a:pt x="166308" y="873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6B0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1" name="object 394">
              <a:extLst>
                <a:ext uri="{FF2B5EF4-FFF2-40B4-BE49-F238E27FC236}">
                  <a16:creationId xmlns:a16="http://schemas.microsoft.com/office/drawing/2014/main" id="{D8585AE9-7864-421F-BECB-E792F022FC25}"/>
                </a:ext>
              </a:extLst>
            </p:cNvPr>
            <p:cNvSpPr/>
            <p:nvPr/>
          </p:nvSpPr>
          <p:spPr>
            <a:xfrm>
              <a:off x="4782481" y="2747667"/>
              <a:ext cx="165735" cy="266065"/>
            </a:xfrm>
            <a:custGeom>
              <a:avLst/>
              <a:gdLst/>
              <a:ahLst/>
              <a:cxnLst/>
              <a:rect l="l" t="t" r="r" b="b"/>
              <a:pathLst>
                <a:path w="165735" h="266064">
                  <a:moveTo>
                    <a:pt x="0" y="0"/>
                  </a:moveTo>
                  <a:lnTo>
                    <a:pt x="10813" y="71114"/>
                  </a:lnTo>
                  <a:lnTo>
                    <a:pt x="21001" y="108209"/>
                  </a:lnTo>
                  <a:lnTo>
                    <a:pt x="48490" y="173557"/>
                  </a:lnTo>
                  <a:lnTo>
                    <a:pt x="84361" y="223779"/>
                  </a:lnTo>
                  <a:lnTo>
                    <a:pt x="126119" y="255411"/>
                  </a:lnTo>
                  <a:lnTo>
                    <a:pt x="165133" y="265540"/>
                  </a:lnTo>
                  <a:lnTo>
                    <a:pt x="165133" y="867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6B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2" name="object 395">
              <a:extLst>
                <a:ext uri="{FF2B5EF4-FFF2-40B4-BE49-F238E27FC236}">
                  <a16:creationId xmlns:a16="http://schemas.microsoft.com/office/drawing/2014/main" id="{C2512A1E-E611-4EAB-B794-59E4F4D58C46}"/>
                </a:ext>
              </a:extLst>
            </p:cNvPr>
            <p:cNvSpPr/>
            <p:nvPr/>
          </p:nvSpPr>
          <p:spPr>
            <a:xfrm>
              <a:off x="4783649" y="2748280"/>
              <a:ext cx="164465" cy="262890"/>
            </a:xfrm>
            <a:custGeom>
              <a:avLst/>
              <a:gdLst/>
              <a:ahLst/>
              <a:cxnLst/>
              <a:rect l="l" t="t" r="r" b="b"/>
              <a:pathLst>
                <a:path w="164464" h="262889">
                  <a:moveTo>
                    <a:pt x="0" y="0"/>
                  </a:moveTo>
                  <a:lnTo>
                    <a:pt x="10569" y="69693"/>
                  </a:lnTo>
                  <a:lnTo>
                    <a:pt x="20544" y="106516"/>
                  </a:lnTo>
                  <a:lnTo>
                    <a:pt x="47999" y="171635"/>
                  </a:lnTo>
                  <a:lnTo>
                    <a:pt x="83549" y="221362"/>
                  </a:lnTo>
                  <a:lnTo>
                    <a:pt x="125262" y="252815"/>
                  </a:lnTo>
                  <a:lnTo>
                    <a:pt x="163966" y="262764"/>
                  </a:lnTo>
                  <a:lnTo>
                    <a:pt x="163966" y="861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6C0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3" name="object 396">
              <a:extLst>
                <a:ext uri="{FF2B5EF4-FFF2-40B4-BE49-F238E27FC236}">
                  <a16:creationId xmlns:a16="http://schemas.microsoft.com/office/drawing/2014/main" id="{17EBC8B4-7AA5-4EBD-AEB4-BF3B7371957B}"/>
                </a:ext>
              </a:extLst>
            </p:cNvPr>
            <p:cNvSpPr/>
            <p:nvPr/>
          </p:nvSpPr>
          <p:spPr>
            <a:xfrm>
              <a:off x="4784831" y="2748902"/>
              <a:ext cx="163195" cy="260350"/>
            </a:xfrm>
            <a:custGeom>
              <a:avLst/>
              <a:gdLst/>
              <a:ahLst/>
              <a:cxnLst/>
              <a:rect l="l" t="t" r="r" b="b"/>
              <a:pathLst>
                <a:path w="163195" h="260350">
                  <a:moveTo>
                    <a:pt x="0" y="0"/>
                  </a:moveTo>
                  <a:lnTo>
                    <a:pt x="10471" y="68416"/>
                  </a:lnTo>
                  <a:lnTo>
                    <a:pt x="32770" y="139060"/>
                  </a:lnTo>
                  <a:lnTo>
                    <a:pt x="64288" y="196559"/>
                  </a:lnTo>
                  <a:lnTo>
                    <a:pt x="103160" y="237371"/>
                  </a:lnTo>
                  <a:lnTo>
                    <a:pt x="146266" y="258385"/>
                  </a:lnTo>
                  <a:lnTo>
                    <a:pt x="162783" y="260351"/>
                  </a:lnTo>
                  <a:lnTo>
                    <a:pt x="162783" y="855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C6D0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4" name="object 397">
              <a:extLst>
                <a:ext uri="{FF2B5EF4-FFF2-40B4-BE49-F238E27FC236}">
                  <a16:creationId xmlns:a16="http://schemas.microsoft.com/office/drawing/2014/main" id="{24B7A095-E209-48AC-8061-B6CFC839CF14}"/>
                </a:ext>
              </a:extLst>
            </p:cNvPr>
            <p:cNvSpPr/>
            <p:nvPr/>
          </p:nvSpPr>
          <p:spPr>
            <a:xfrm>
              <a:off x="4785982" y="2749506"/>
              <a:ext cx="161925" cy="258445"/>
            </a:xfrm>
            <a:custGeom>
              <a:avLst/>
              <a:gdLst/>
              <a:ahLst/>
              <a:cxnLst/>
              <a:rect l="l" t="t" r="r" b="b"/>
              <a:pathLst>
                <a:path w="161925" h="258444">
                  <a:moveTo>
                    <a:pt x="0" y="0"/>
                  </a:moveTo>
                  <a:lnTo>
                    <a:pt x="10245" y="67051"/>
                  </a:lnTo>
                  <a:lnTo>
                    <a:pt x="32482" y="137314"/>
                  </a:lnTo>
                  <a:lnTo>
                    <a:pt x="63756" y="194420"/>
                  </a:lnTo>
                  <a:lnTo>
                    <a:pt x="102360" y="234963"/>
                  </a:lnTo>
                  <a:lnTo>
                    <a:pt x="145321" y="255977"/>
                  </a:lnTo>
                  <a:lnTo>
                    <a:pt x="161632" y="257937"/>
                  </a:lnTo>
                  <a:lnTo>
                    <a:pt x="161632" y="849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C6E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5" name="object 398">
              <a:extLst>
                <a:ext uri="{FF2B5EF4-FFF2-40B4-BE49-F238E27FC236}">
                  <a16:creationId xmlns:a16="http://schemas.microsoft.com/office/drawing/2014/main" id="{3E12A760-0431-4D50-953D-D2C248B3FC1B}"/>
                </a:ext>
              </a:extLst>
            </p:cNvPr>
            <p:cNvSpPr/>
            <p:nvPr/>
          </p:nvSpPr>
          <p:spPr>
            <a:xfrm>
              <a:off x="4787088" y="2750087"/>
              <a:ext cx="160655" cy="255270"/>
            </a:xfrm>
            <a:custGeom>
              <a:avLst/>
              <a:gdLst/>
              <a:ahLst/>
              <a:cxnLst/>
              <a:rect l="l" t="t" r="r" b="b"/>
              <a:pathLst>
                <a:path w="160654" h="255269">
                  <a:moveTo>
                    <a:pt x="0" y="0"/>
                  </a:moveTo>
                  <a:lnTo>
                    <a:pt x="10068" y="65664"/>
                  </a:lnTo>
                  <a:lnTo>
                    <a:pt x="32245" y="135596"/>
                  </a:lnTo>
                  <a:lnTo>
                    <a:pt x="63378" y="192448"/>
                  </a:lnTo>
                  <a:lnTo>
                    <a:pt x="101709" y="232673"/>
                  </a:lnTo>
                  <a:lnTo>
                    <a:pt x="144277" y="253298"/>
                  </a:lnTo>
                  <a:lnTo>
                    <a:pt x="160526" y="255211"/>
                  </a:lnTo>
                  <a:lnTo>
                    <a:pt x="160526" y="843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C6E0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36" name="object 399">
              <a:extLst>
                <a:ext uri="{FF2B5EF4-FFF2-40B4-BE49-F238E27FC236}">
                  <a16:creationId xmlns:a16="http://schemas.microsoft.com/office/drawing/2014/main" id="{2FF61512-764D-4D16-845C-036B1C73767C}"/>
                </a:ext>
              </a:extLst>
            </p:cNvPr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4787975" y="2750553"/>
              <a:ext cx="159639" cy="252935"/>
            </a:xfrm>
            <a:prstGeom prst="rect">
              <a:avLst/>
            </a:prstGeom>
          </p:spPr>
        </p:pic>
        <p:sp>
          <p:nvSpPr>
            <p:cNvPr id="1337" name="object 400">
              <a:extLst>
                <a:ext uri="{FF2B5EF4-FFF2-40B4-BE49-F238E27FC236}">
                  <a16:creationId xmlns:a16="http://schemas.microsoft.com/office/drawing/2014/main" id="{21113E9D-845B-4AC5-A33D-CB30EB16E6C3}"/>
                </a:ext>
              </a:extLst>
            </p:cNvPr>
            <p:cNvSpPr/>
            <p:nvPr/>
          </p:nvSpPr>
          <p:spPr>
            <a:xfrm>
              <a:off x="4723206" y="2716925"/>
              <a:ext cx="290195" cy="117475"/>
            </a:xfrm>
            <a:custGeom>
              <a:avLst/>
              <a:gdLst/>
              <a:ahLst/>
              <a:cxnLst/>
              <a:rect l="l" t="t" r="r" b="b"/>
              <a:pathLst>
                <a:path w="290195" h="117475">
                  <a:moveTo>
                    <a:pt x="0" y="0"/>
                  </a:moveTo>
                  <a:lnTo>
                    <a:pt x="224269" y="117360"/>
                  </a:lnTo>
                  <a:lnTo>
                    <a:pt x="290156" y="83870"/>
                  </a:lnTo>
                </a:path>
              </a:pathLst>
            </a:custGeom>
            <a:ln w="5759">
              <a:solidFill>
                <a:srgbClr val="E6E3C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8" name="object 401">
              <a:extLst>
                <a:ext uri="{FF2B5EF4-FFF2-40B4-BE49-F238E27FC236}">
                  <a16:creationId xmlns:a16="http://schemas.microsoft.com/office/drawing/2014/main" id="{249F9919-8464-4FDE-A343-6705E72BD4B8}"/>
                </a:ext>
              </a:extLst>
            </p:cNvPr>
            <p:cNvSpPr/>
            <p:nvPr/>
          </p:nvSpPr>
          <p:spPr>
            <a:xfrm>
              <a:off x="4718164" y="2712963"/>
              <a:ext cx="300355" cy="90805"/>
            </a:xfrm>
            <a:custGeom>
              <a:avLst/>
              <a:gdLst/>
              <a:ahLst/>
              <a:cxnLst/>
              <a:rect l="l" t="t" r="r" b="b"/>
              <a:pathLst>
                <a:path w="300354" h="90805">
                  <a:moveTo>
                    <a:pt x="6832" y="1803"/>
                  </a:moveTo>
                  <a:lnTo>
                    <a:pt x="4318" y="355"/>
                  </a:lnTo>
                  <a:lnTo>
                    <a:pt x="3238" y="0"/>
                  </a:lnTo>
                  <a:lnTo>
                    <a:pt x="1079" y="723"/>
                  </a:lnTo>
                  <a:lnTo>
                    <a:pt x="355" y="1435"/>
                  </a:lnTo>
                  <a:lnTo>
                    <a:pt x="0" y="2514"/>
                  </a:lnTo>
                  <a:lnTo>
                    <a:pt x="0" y="3238"/>
                  </a:lnTo>
                  <a:lnTo>
                    <a:pt x="355" y="4318"/>
                  </a:lnTo>
                  <a:lnTo>
                    <a:pt x="1435" y="5041"/>
                  </a:lnTo>
                  <a:lnTo>
                    <a:pt x="3949" y="6121"/>
                  </a:lnTo>
                  <a:lnTo>
                    <a:pt x="6832" y="1803"/>
                  </a:lnTo>
                  <a:close/>
                </a:path>
                <a:path w="300354" h="90805">
                  <a:moveTo>
                    <a:pt x="300240" y="86398"/>
                  </a:moveTo>
                  <a:lnTo>
                    <a:pt x="299872" y="85318"/>
                  </a:lnTo>
                  <a:lnTo>
                    <a:pt x="299161" y="84594"/>
                  </a:lnTo>
                  <a:lnTo>
                    <a:pt x="298081" y="84239"/>
                  </a:lnTo>
                  <a:lnTo>
                    <a:pt x="295910" y="84239"/>
                  </a:lnTo>
                  <a:lnTo>
                    <a:pt x="293395" y="85674"/>
                  </a:lnTo>
                  <a:lnTo>
                    <a:pt x="296278" y="90360"/>
                  </a:lnTo>
                  <a:lnTo>
                    <a:pt x="298792" y="88912"/>
                  </a:lnTo>
                  <a:lnTo>
                    <a:pt x="299872" y="88201"/>
                  </a:lnTo>
                  <a:lnTo>
                    <a:pt x="300240" y="87477"/>
                  </a:lnTo>
                  <a:lnTo>
                    <a:pt x="300240" y="86398"/>
                  </a:lnTo>
                  <a:close/>
                </a:path>
              </a:pathLst>
            </a:custGeom>
            <a:solidFill>
              <a:srgbClr val="E6E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9" name="object 402">
              <a:extLst>
                <a:ext uri="{FF2B5EF4-FFF2-40B4-BE49-F238E27FC236}">
                  <a16:creationId xmlns:a16="http://schemas.microsoft.com/office/drawing/2014/main" id="{506BA54F-6049-43F8-9240-B931EEB1F737}"/>
                </a:ext>
              </a:extLst>
            </p:cNvPr>
            <p:cNvSpPr/>
            <p:nvPr/>
          </p:nvSpPr>
          <p:spPr>
            <a:xfrm>
              <a:off x="4947475" y="2836800"/>
              <a:ext cx="0" cy="304800"/>
            </a:xfrm>
            <a:custGeom>
              <a:avLst/>
              <a:gdLst/>
              <a:ahLst/>
              <a:cxnLst/>
              <a:rect l="l" t="t" r="r" b="b"/>
              <a:pathLst>
                <a:path h="304800">
                  <a:moveTo>
                    <a:pt x="0" y="0"/>
                  </a:moveTo>
                  <a:lnTo>
                    <a:pt x="0" y="304558"/>
                  </a:lnTo>
                </a:path>
              </a:pathLst>
            </a:custGeom>
            <a:ln w="5759">
              <a:solidFill>
                <a:srgbClr val="E6E3C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0" name="object 403">
              <a:extLst>
                <a:ext uri="{FF2B5EF4-FFF2-40B4-BE49-F238E27FC236}">
                  <a16:creationId xmlns:a16="http://schemas.microsoft.com/office/drawing/2014/main" id="{4EE91455-05AD-4B69-916C-88AFD65CBF2E}"/>
                </a:ext>
              </a:extLst>
            </p:cNvPr>
            <p:cNvSpPr/>
            <p:nvPr/>
          </p:nvSpPr>
          <p:spPr>
            <a:xfrm>
              <a:off x="4944605" y="2831758"/>
              <a:ext cx="6350" cy="314325"/>
            </a:xfrm>
            <a:custGeom>
              <a:avLst/>
              <a:gdLst/>
              <a:ahLst/>
              <a:cxnLst/>
              <a:rect l="l" t="t" r="r" b="b"/>
              <a:pathLst>
                <a:path w="6350" h="314325">
                  <a:moveTo>
                    <a:pt x="5753" y="309245"/>
                  </a:moveTo>
                  <a:lnTo>
                    <a:pt x="0" y="309245"/>
                  </a:lnTo>
                  <a:lnTo>
                    <a:pt x="0" y="311759"/>
                  </a:lnTo>
                  <a:lnTo>
                    <a:pt x="355" y="312839"/>
                  </a:lnTo>
                  <a:lnTo>
                    <a:pt x="1790" y="314286"/>
                  </a:lnTo>
                  <a:lnTo>
                    <a:pt x="3949" y="314286"/>
                  </a:lnTo>
                  <a:lnTo>
                    <a:pt x="5029" y="313563"/>
                  </a:lnTo>
                  <a:lnTo>
                    <a:pt x="5753" y="312839"/>
                  </a:lnTo>
                  <a:lnTo>
                    <a:pt x="5753" y="309245"/>
                  </a:lnTo>
                  <a:close/>
                </a:path>
                <a:path w="6350" h="314325">
                  <a:moveTo>
                    <a:pt x="5753" y="1803"/>
                  </a:moveTo>
                  <a:lnTo>
                    <a:pt x="5029" y="723"/>
                  </a:lnTo>
                  <a:lnTo>
                    <a:pt x="3949" y="368"/>
                  </a:lnTo>
                  <a:lnTo>
                    <a:pt x="2870" y="0"/>
                  </a:lnTo>
                  <a:lnTo>
                    <a:pt x="1790" y="368"/>
                  </a:lnTo>
                  <a:lnTo>
                    <a:pt x="1079" y="723"/>
                  </a:lnTo>
                  <a:lnTo>
                    <a:pt x="355" y="1803"/>
                  </a:lnTo>
                  <a:lnTo>
                    <a:pt x="0" y="2527"/>
                  </a:lnTo>
                  <a:lnTo>
                    <a:pt x="0" y="5397"/>
                  </a:lnTo>
                  <a:lnTo>
                    <a:pt x="5753" y="5397"/>
                  </a:lnTo>
                  <a:lnTo>
                    <a:pt x="5753" y="1803"/>
                  </a:lnTo>
                  <a:close/>
                </a:path>
              </a:pathLst>
            </a:custGeom>
            <a:solidFill>
              <a:srgbClr val="E6E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1" name="object 404">
              <a:extLst>
                <a:ext uri="{FF2B5EF4-FFF2-40B4-BE49-F238E27FC236}">
                  <a16:creationId xmlns:a16="http://schemas.microsoft.com/office/drawing/2014/main" id="{D56C2FE1-547C-41C5-AF13-B79E03C4368D}"/>
                </a:ext>
              </a:extLst>
            </p:cNvPr>
            <p:cNvSpPr/>
            <p:nvPr/>
          </p:nvSpPr>
          <p:spPr>
            <a:xfrm>
              <a:off x="4723206" y="2772005"/>
              <a:ext cx="222250" cy="116839"/>
            </a:xfrm>
            <a:custGeom>
              <a:avLst/>
              <a:gdLst/>
              <a:ahLst/>
              <a:cxnLst/>
              <a:rect l="l" t="t" r="r" b="b"/>
              <a:pathLst>
                <a:path w="222250" h="116839">
                  <a:moveTo>
                    <a:pt x="0" y="0"/>
                  </a:moveTo>
                  <a:lnTo>
                    <a:pt x="222110" y="116636"/>
                  </a:lnTo>
                </a:path>
              </a:pathLst>
            </a:custGeom>
            <a:ln w="5759">
              <a:solidFill>
                <a:srgbClr val="E6E3C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2" name="object 405">
              <a:extLst>
                <a:ext uri="{FF2B5EF4-FFF2-40B4-BE49-F238E27FC236}">
                  <a16:creationId xmlns:a16="http://schemas.microsoft.com/office/drawing/2014/main" id="{9B81A2EB-03BA-48B3-99CB-14323749C412}"/>
                </a:ext>
              </a:extLst>
            </p:cNvPr>
            <p:cNvSpPr/>
            <p:nvPr/>
          </p:nvSpPr>
          <p:spPr>
            <a:xfrm>
              <a:off x="4718164" y="2768398"/>
              <a:ext cx="232410" cy="124460"/>
            </a:xfrm>
            <a:custGeom>
              <a:avLst/>
              <a:gdLst/>
              <a:ahLst/>
              <a:cxnLst/>
              <a:rect l="l" t="t" r="r" b="b"/>
              <a:pathLst>
                <a:path w="232410" h="124460">
                  <a:moveTo>
                    <a:pt x="6832" y="1447"/>
                  </a:moveTo>
                  <a:lnTo>
                    <a:pt x="4318" y="368"/>
                  </a:lnTo>
                  <a:lnTo>
                    <a:pt x="3238" y="0"/>
                  </a:lnTo>
                  <a:lnTo>
                    <a:pt x="2159" y="0"/>
                  </a:lnTo>
                  <a:lnTo>
                    <a:pt x="1079" y="368"/>
                  </a:lnTo>
                  <a:lnTo>
                    <a:pt x="355" y="1079"/>
                  </a:lnTo>
                  <a:lnTo>
                    <a:pt x="0" y="2159"/>
                  </a:lnTo>
                  <a:lnTo>
                    <a:pt x="0" y="3238"/>
                  </a:lnTo>
                  <a:lnTo>
                    <a:pt x="355" y="3962"/>
                  </a:lnTo>
                  <a:lnTo>
                    <a:pt x="1435" y="4686"/>
                  </a:lnTo>
                  <a:lnTo>
                    <a:pt x="3949" y="6121"/>
                  </a:lnTo>
                  <a:lnTo>
                    <a:pt x="6832" y="1447"/>
                  </a:lnTo>
                  <a:close/>
                </a:path>
                <a:path w="232410" h="124460">
                  <a:moveTo>
                    <a:pt x="232194" y="120599"/>
                  </a:moveTo>
                  <a:lnTo>
                    <a:pt x="231838" y="119888"/>
                  </a:lnTo>
                  <a:lnTo>
                    <a:pt x="230759" y="119164"/>
                  </a:lnTo>
                  <a:lnTo>
                    <a:pt x="228231" y="117729"/>
                  </a:lnTo>
                  <a:lnTo>
                    <a:pt x="225361" y="122402"/>
                  </a:lnTo>
                  <a:lnTo>
                    <a:pt x="227876" y="123482"/>
                  </a:lnTo>
                  <a:lnTo>
                    <a:pt x="228955" y="123837"/>
                  </a:lnTo>
                  <a:lnTo>
                    <a:pt x="230035" y="123837"/>
                  </a:lnTo>
                  <a:lnTo>
                    <a:pt x="231114" y="123482"/>
                  </a:lnTo>
                  <a:lnTo>
                    <a:pt x="231838" y="122758"/>
                  </a:lnTo>
                  <a:lnTo>
                    <a:pt x="232194" y="121678"/>
                  </a:lnTo>
                  <a:lnTo>
                    <a:pt x="232194" y="120599"/>
                  </a:lnTo>
                  <a:close/>
                </a:path>
              </a:pathLst>
            </a:custGeom>
            <a:solidFill>
              <a:srgbClr val="E6E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3" name="object 406">
              <a:extLst>
                <a:ext uri="{FF2B5EF4-FFF2-40B4-BE49-F238E27FC236}">
                  <a16:creationId xmlns:a16="http://schemas.microsoft.com/office/drawing/2014/main" id="{47B11A4D-EFEC-4AF5-86A6-D5CE46F75A7F}"/>
                </a:ext>
              </a:extLst>
            </p:cNvPr>
            <p:cNvSpPr/>
            <p:nvPr/>
          </p:nvSpPr>
          <p:spPr>
            <a:xfrm>
              <a:off x="4723206" y="2827441"/>
              <a:ext cx="222250" cy="116839"/>
            </a:xfrm>
            <a:custGeom>
              <a:avLst/>
              <a:gdLst/>
              <a:ahLst/>
              <a:cxnLst/>
              <a:rect l="l" t="t" r="r" b="b"/>
              <a:pathLst>
                <a:path w="222250" h="116839">
                  <a:moveTo>
                    <a:pt x="0" y="0"/>
                  </a:moveTo>
                  <a:lnTo>
                    <a:pt x="222110" y="116281"/>
                  </a:lnTo>
                </a:path>
              </a:pathLst>
            </a:custGeom>
            <a:ln w="5759">
              <a:solidFill>
                <a:srgbClr val="E6E3C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4" name="object 407">
              <a:extLst>
                <a:ext uri="{FF2B5EF4-FFF2-40B4-BE49-F238E27FC236}">
                  <a16:creationId xmlns:a16="http://schemas.microsoft.com/office/drawing/2014/main" id="{99E92F01-4345-43B2-8D38-9CDE9C4E3277}"/>
                </a:ext>
              </a:extLst>
            </p:cNvPr>
            <p:cNvSpPr/>
            <p:nvPr/>
          </p:nvSpPr>
          <p:spPr>
            <a:xfrm>
              <a:off x="4718164" y="2823478"/>
              <a:ext cx="232410" cy="124460"/>
            </a:xfrm>
            <a:custGeom>
              <a:avLst/>
              <a:gdLst/>
              <a:ahLst/>
              <a:cxnLst/>
              <a:rect l="l" t="t" r="r" b="b"/>
              <a:pathLst>
                <a:path w="232410" h="124460">
                  <a:moveTo>
                    <a:pt x="6832" y="1803"/>
                  </a:moveTo>
                  <a:lnTo>
                    <a:pt x="4318" y="368"/>
                  </a:lnTo>
                  <a:lnTo>
                    <a:pt x="3238" y="0"/>
                  </a:lnTo>
                  <a:lnTo>
                    <a:pt x="1079" y="723"/>
                  </a:lnTo>
                  <a:lnTo>
                    <a:pt x="355" y="1447"/>
                  </a:lnTo>
                  <a:lnTo>
                    <a:pt x="0" y="2527"/>
                  </a:lnTo>
                  <a:lnTo>
                    <a:pt x="0" y="3238"/>
                  </a:lnTo>
                  <a:lnTo>
                    <a:pt x="355" y="4318"/>
                  </a:lnTo>
                  <a:lnTo>
                    <a:pt x="1435" y="5041"/>
                  </a:lnTo>
                  <a:lnTo>
                    <a:pt x="3949" y="6477"/>
                  </a:lnTo>
                  <a:lnTo>
                    <a:pt x="6832" y="1803"/>
                  </a:lnTo>
                  <a:close/>
                </a:path>
                <a:path w="232410" h="124460">
                  <a:moveTo>
                    <a:pt x="232194" y="120967"/>
                  </a:moveTo>
                  <a:lnTo>
                    <a:pt x="231838" y="119888"/>
                  </a:lnTo>
                  <a:lnTo>
                    <a:pt x="230759" y="119164"/>
                  </a:lnTo>
                  <a:lnTo>
                    <a:pt x="228231" y="118084"/>
                  </a:lnTo>
                  <a:lnTo>
                    <a:pt x="225361" y="122402"/>
                  </a:lnTo>
                  <a:lnTo>
                    <a:pt x="227876" y="123837"/>
                  </a:lnTo>
                  <a:lnTo>
                    <a:pt x="228955" y="124206"/>
                  </a:lnTo>
                  <a:lnTo>
                    <a:pt x="231114" y="123482"/>
                  </a:lnTo>
                  <a:lnTo>
                    <a:pt x="231838" y="122758"/>
                  </a:lnTo>
                  <a:lnTo>
                    <a:pt x="232194" y="121678"/>
                  </a:lnTo>
                  <a:lnTo>
                    <a:pt x="232194" y="120967"/>
                  </a:lnTo>
                  <a:close/>
                </a:path>
              </a:pathLst>
            </a:custGeom>
            <a:solidFill>
              <a:srgbClr val="E6E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5" name="object 408">
              <a:extLst>
                <a:ext uri="{FF2B5EF4-FFF2-40B4-BE49-F238E27FC236}">
                  <a16:creationId xmlns:a16="http://schemas.microsoft.com/office/drawing/2014/main" id="{7C157AF6-E0BF-4B68-8CE1-11ACEC57025C}"/>
                </a:ext>
              </a:extLst>
            </p:cNvPr>
            <p:cNvSpPr/>
            <p:nvPr/>
          </p:nvSpPr>
          <p:spPr>
            <a:xfrm>
              <a:off x="4723206" y="2882521"/>
              <a:ext cx="222250" cy="116839"/>
            </a:xfrm>
            <a:custGeom>
              <a:avLst/>
              <a:gdLst/>
              <a:ahLst/>
              <a:cxnLst/>
              <a:rect l="l" t="t" r="r" b="b"/>
              <a:pathLst>
                <a:path w="222250" h="116839">
                  <a:moveTo>
                    <a:pt x="0" y="0"/>
                  </a:moveTo>
                  <a:lnTo>
                    <a:pt x="222110" y="116636"/>
                  </a:lnTo>
                </a:path>
              </a:pathLst>
            </a:custGeom>
            <a:ln w="5759">
              <a:solidFill>
                <a:srgbClr val="E6E3C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6" name="object 409">
              <a:extLst>
                <a:ext uri="{FF2B5EF4-FFF2-40B4-BE49-F238E27FC236}">
                  <a16:creationId xmlns:a16="http://schemas.microsoft.com/office/drawing/2014/main" id="{6F0B49C2-FB85-45C9-97C6-9CAA628ECC77}"/>
                </a:ext>
              </a:extLst>
            </p:cNvPr>
            <p:cNvSpPr/>
            <p:nvPr/>
          </p:nvSpPr>
          <p:spPr>
            <a:xfrm>
              <a:off x="4718164" y="2878926"/>
              <a:ext cx="232410" cy="124460"/>
            </a:xfrm>
            <a:custGeom>
              <a:avLst/>
              <a:gdLst/>
              <a:ahLst/>
              <a:cxnLst/>
              <a:rect l="l" t="t" r="r" b="b"/>
              <a:pathLst>
                <a:path w="232410" h="124460">
                  <a:moveTo>
                    <a:pt x="6832" y="1790"/>
                  </a:moveTo>
                  <a:lnTo>
                    <a:pt x="4318" y="355"/>
                  </a:lnTo>
                  <a:lnTo>
                    <a:pt x="3238" y="0"/>
                  </a:lnTo>
                  <a:lnTo>
                    <a:pt x="2159" y="0"/>
                  </a:lnTo>
                  <a:lnTo>
                    <a:pt x="1079" y="355"/>
                  </a:lnTo>
                  <a:lnTo>
                    <a:pt x="355" y="1435"/>
                  </a:lnTo>
                  <a:lnTo>
                    <a:pt x="0" y="2159"/>
                  </a:lnTo>
                  <a:lnTo>
                    <a:pt x="0" y="3238"/>
                  </a:lnTo>
                  <a:lnTo>
                    <a:pt x="355" y="4318"/>
                  </a:lnTo>
                  <a:lnTo>
                    <a:pt x="1435" y="4673"/>
                  </a:lnTo>
                  <a:lnTo>
                    <a:pt x="3949" y="6121"/>
                  </a:lnTo>
                  <a:lnTo>
                    <a:pt x="6832" y="1790"/>
                  </a:lnTo>
                  <a:close/>
                </a:path>
                <a:path w="232410" h="124460">
                  <a:moveTo>
                    <a:pt x="232194" y="120599"/>
                  </a:moveTo>
                  <a:lnTo>
                    <a:pt x="231838" y="119875"/>
                  </a:lnTo>
                  <a:lnTo>
                    <a:pt x="230759" y="119151"/>
                  </a:lnTo>
                  <a:lnTo>
                    <a:pt x="228231" y="117716"/>
                  </a:lnTo>
                  <a:lnTo>
                    <a:pt x="225361" y="122389"/>
                  </a:lnTo>
                  <a:lnTo>
                    <a:pt x="227876" y="123469"/>
                  </a:lnTo>
                  <a:lnTo>
                    <a:pt x="228955" y="123837"/>
                  </a:lnTo>
                  <a:lnTo>
                    <a:pt x="230035" y="123837"/>
                  </a:lnTo>
                  <a:lnTo>
                    <a:pt x="231114" y="123469"/>
                  </a:lnTo>
                  <a:lnTo>
                    <a:pt x="231838" y="122758"/>
                  </a:lnTo>
                  <a:lnTo>
                    <a:pt x="232194" y="121678"/>
                  </a:lnTo>
                  <a:lnTo>
                    <a:pt x="232194" y="120599"/>
                  </a:lnTo>
                  <a:close/>
                </a:path>
              </a:pathLst>
            </a:custGeom>
            <a:solidFill>
              <a:srgbClr val="E6E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7" name="object 410">
              <a:extLst>
                <a:ext uri="{FF2B5EF4-FFF2-40B4-BE49-F238E27FC236}">
                  <a16:creationId xmlns:a16="http://schemas.microsoft.com/office/drawing/2014/main" id="{83C9627C-33F2-4485-A864-3E211BE96BF8}"/>
                </a:ext>
              </a:extLst>
            </p:cNvPr>
            <p:cNvSpPr/>
            <p:nvPr/>
          </p:nvSpPr>
          <p:spPr>
            <a:xfrm>
              <a:off x="4723206" y="2940128"/>
              <a:ext cx="222250" cy="116839"/>
            </a:xfrm>
            <a:custGeom>
              <a:avLst/>
              <a:gdLst/>
              <a:ahLst/>
              <a:cxnLst/>
              <a:rect l="l" t="t" r="r" b="b"/>
              <a:pathLst>
                <a:path w="222250" h="116839">
                  <a:moveTo>
                    <a:pt x="0" y="0"/>
                  </a:moveTo>
                  <a:lnTo>
                    <a:pt x="222110" y="116268"/>
                  </a:lnTo>
                </a:path>
              </a:pathLst>
            </a:custGeom>
            <a:ln w="5759">
              <a:solidFill>
                <a:srgbClr val="E6E3C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8" name="object 411">
              <a:extLst>
                <a:ext uri="{FF2B5EF4-FFF2-40B4-BE49-F238E27FC236}">
                  <a16:creationId xmlns:a16="http://schemas.microsoft.com/office/drawing/2014/main" id="{739DEBAA-4F2F-4080-BF44-FCA6088871F2}"/>
                </a:ext>
              </a:extLst>
            </p:cNvPr>
            <p:cNvSpPr/>
            <p:nvPr/>
          </p:nvSpPr>
          <p:spPr>
            <a:xfrm>
              <a:off x="4718164" y="2936165"/>
              <a:ext cx="232410" cy="124460"/>
            </a:xfrm>
            <a:custGeom>
              <a:avLst/>
              <a:gdLst/>
              <a:ahLst/>
              <a:cxnLst/>
              <a:rect l="l" t="t" r="r" b="b"/>
              <a:pathLst>
                <a:path w="232410" h="124460">
                  <a:moveTo>
                    <a:pt x="6832" y="1790"/>
                  </a:moveTo>
                  <a:lnTo>
                    <a:pt x="4318" y="355"/>
                  </a:lnTo>
                  <a:lnTo>
                    <a:pt x="3238" y="0"/>
                  </a:lnTo>
                  <a:lnTo>
                    <a:pt x="2159" y="0"/>
                  </a:lnTo>
                  <a:lnTo>
                    <a:pt x="1079" y="711"/>
                  </a:lnTo>
                  <a:lnTo>
                    <a:pt x="355" y="1435"/>
                  </a:lnTo>
                  <a:lnTo>
                    <a:pt x="0" y="2159"/>
                  </a:lnTo>
                  <a:lnTo>
                    <a:pt x="0" y="3238"/>
                  </a:lnTo>
                  <a:lnTo>
                    <a:pt x="355" y="4318"/>
                  </a:lnTo>
                  <a:lnTo>
                    <a:pt x="1435" y="5041"/>
                  </a:lnTo>
                  <a:lnTo>
                    <a:pt x="3949" y="6121"/>
                  </a:lnTo>
                  <a:lnTo>
                    <a:pt x="6832" y="1790"/>
                  </a:lnTo>
                  <a:close/>
                </a:path>
                <a:path w="232410" h="124460">
                  <a:moveTo>
                    <a:pt x="232194" y="120599"/>
                  </a:moveTo>
                  <a:lnTo>
                    <a:pt x="231838" y="119875"/>
                  </a:lnTo>
                  <a:lnTo>
                    <a:pt x="230759" y="119151"/>
                  </a:lnTo>
                  <a:lnTo>
                    <a:pt x="228231" y="117716"/>
                  </a:lnTo>
                  <a:lnTo>
                    <a:pt x="225361" y="122389"/>
                  </a:lnTo>
                  <a:lnTo>
                    <a:pt x="227876" y="123837"/>
                  </a:lnTo>
                  <a:lnTo>
                    <a:pt x="230035" y="123837"/>
                  </a:lnTo>
                  <a:lnTo>
                    <a:pt x="231114" y="123482"/>
                  </a:lnTo>
                  <a:lnTo>
                    <a:pt x="231838" y="122758"/>
                  </a:lnTo>
                  <a:lnTo>
                    <a:pt x="232194" y="121678"/>
                  </a:lnTo>
                  <a:lnTo>
                    <a:pt x="232194" y="120599"/>
                  </a:lnTo>
                  <a:close/>
                </a:path>
              </a:pathLst>
            </a:custGeom>
            <a:solidFill>
              <a:srgbClr val="E6E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9" name="object 412">
              <a:extLst>
                <a:ext uri="{FF2B5EF4-FFF2-40B4-BE49-F238E27FC236}">
                  <a16:creationId xmlns:a16="http://schemas.microsoft.com/office/drawing/2014/main" id="{3C08FEA1-09BB-482E-BC26-29C7CD7EC708}"/>
                </a:ext>
              </a:extLst>
            </p:cNvPr>
            <p:cNvSpPr/>
            <p:nvPr/>
          </p:nvSpPr>
          <p:spPr>
            <a:xfrm>
              <a:off x="4723206" y="2995208"/>
              <a:ext cx="222250" cy="116839"/>
            </a:xfrm>
            <a:custGeom>
              <a:avLst/>
              <a:gdLst/>
              <a:ahLst/>
              <a:cxnLst/>
              <a:rect l="l" t="t" r="r" b="b"/>
              <a:pathLst>
                <a:path w="222250" h="116839">
                  <a:moveTo>
                    <a:pt x="0" y="0"/>
                  </a:moveTo>
                  <a:lnTo>
                    <a:pt x="222110" y="116636"/>
                  </a:lnTo>
                </a:path>
              </a:pathLst>
            </a:custGeom>
            <a:ln w="5759">
              <a:solidFill>
                <a:srgbClr val="E6E3C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0" name="object 413">
              <a:extLst>
                <a:ext uri="{FF2B5EF4-FFF2-40B4-BE49-F238E27FC236}">
                  <a16:creationId xmlns:a16="http://schemas.microsoft.com/office/drawing/2014/main" id="{AF8258D0-C8A0-4AE2-AF96-6D10F08DB6A2}"/>
                </a:ext>
              </a:extLst>
            </p:cNvPr>
            <p:cNvSpPr/>
            <p:nvPr/>
          </p:nvSpPr>
          <p:spPr>
            <a:xfrm>
              <a:off x="4718164" y="2991601"/>
              <a:ext cx="232410" cy="124460"/>
            </a:xfrm>
            <a:custGeom>
              <a:avLst/>
              <a:gdLst/>
              <a:ahLst/>
              <a:cxnLst/>
              <a:rect l="l" t="t" r="r" b="b"/>
              <a:pathLst>
                <a:path w="232410" h="124460">
                  <a:moveTo>
                    <a:pt x="6832" y="1435"/>
                  </a:moveTo>
                  <a:lnTo>
                    <a:pt x="4318" y="355"/>
                  </a:lnTo>
                  <a:lnTo>
                    <a:pt x="3238" y="0"/>
                  </a:lnTo>
                  <a:lnTo>
                    <a:pt x="2159" y="0"/>
                  </a:lnTo>
                  <a:lnTo>
                    <a:pt x="1079" y="355"/>
                  </a:lnTo>
                  <a:lnTo>
                    <a:pt x="355" y="1079"/>
                  </a:lnTo>
                  <a:lnTo>
                    <a:pt x="0" y="2159"/>
                  </a:lnTo>
                  <a:lnTo>
                    <a:pt x="0" y="3238"/>
                  </a:lnTo>
                  <a:lnTo>
                    <a:pt x="355" y="3962"/>
                  </a:lnTo>
                  <a:lnTo>
                    <a:pt x="1435" y="4686"/>
                  </a:lnTo>
                  <a:lnTo>
                    <a:pt x="3949" y="6121"/>
                  </a:lnTo>
                  <a:lnTo>
                    <a:pt x="6832" y="1435"/>
                  </a:lnTo>
                  <a:close/>
                </a:path>
                <a:path w="232410" h="124460">
                  <a:moveTo>
                    <a:pt x="232194" y="120599"/>
                  </a:moveTo>
                  <a:lnTo>
                    <a:pt x="231838" y="119519"/>
                  </a:lnTo>
                  <a:lnTo>
                    <a:pt x="230759" y="119164"/>
                  </a:lnTo>
                  <a:lnTo>
                    <a:pt x="228231" y="117716"/>
                  </a:lnTo>
                  <a:lnTo>
                    <a:pt x="225361" y="122047"/>
                  </a:lnTo>
                  <a:lnTo>
                    <a:pt x="227876" y="123482"/>
                  </a:lnTo>
                  <a:lnTo>
                    <a:pt x="228955" y="123837"/>
                  </a:lnTo>
                  <a:lnTo>
                    <a:pt x="230035" y="123837"/>
                  </a:lnTo>
                  <a:lnTo>
                    <a:pt x="231114" y="123482"/>
                  </a:lnTo>
                  <a:lnTo>
                    <a:pt x="231838" y="122402"/>
                  </a:lnTo>
                  <a:lnTo>
                    <a:pt x="232194" y="121678"/>
                  </a:lnTo>
                  <a:lnTo>
                    <a:pt x="232194" y="120599"/>
                  </a:lnTo>
                  <a:close/>
                </a:path>
              </a:pathLst>
            </a:custGeom>
            <a:solidFill>
              <a:srgbClr val="E6E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1" name="object 414">
              <a:extLst>
                <a:ext uri="{FF2B5EF4-FFF2-40B4-BE49-F238E27FC236}">
                  <a16:creationId xmlns:a16="http://schemas.microsoft.com/office/drawing/2014/main" id="{E0873309-7965-4388-A9B2-BF7E12302948}"/>
                </a:ext>
              </a:extLst>
            </p:cNvPr>
            <p:cNvSpPr/>
            <p:nvPr/>
          </p:nvSpPr>
          <p:spPr>
            <a:xfrm>
              <a:off x="4886274" y="3027237"/>
              <a:ext cx="0" cy="50800"/>
            </a:xfrm>
            <a:custGeom>
              <a:avLst/>
              <a:gdLst/>
              <a:ahLst/>
              <a:cxnLst/>
              <a:rect l="l" t="t" r="r" b="b"/>
              <a:pathLst>
                <a:path h="50800">
                  <a:moveTo>
                    <a:pt x="0" y="0"/>
                  </a:moveTo>
                  <a:lnTo>
                    <a:pt x="0" y="50761"/>
                  </a:lnTo>
                </a:path>
              </a:pathLst>
            </a:custGeom>
            <a:ln w="5759">
              <a:solidFill>
                <a:srgbClr val="E6E3C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2" name="object 415">
              <a:extLst>
                <a:ext uri="{FF2B5EF4-FFF2-40B4-BE49-F238E27FC236}">
                  <a16:creationId xmlns:a16="http://schemas.microsoft.com/office/drawing/2014/main" id="{7971AD67-7DA6-4D45-82DE-2C44093173EA}"/>
                </a:ext>
              </a:extLst>
            </p:cNvPr>
            <p:cNvSpPr/>
            <p:nvPr/>
          </p:nvSpPr>
          <p:spPr>
            <a:xfrm>
              <a:off x="4883404" y="3022208"/>
              <a:ext cx="6350" cy="60960"/>
            </a:xfrm>
            <a:custGeom>
              <a:avLst/>
              <a:gdLst/>
              <a:ahLst/>
              <a:cxnLst/>
              <a:rect l="l" t="t" r="r" b="b"/>
              <a:pathLst>
                <a:path w="6350" h="60960">
                  <a:moveTo>
                    <a:pt x="5753" y="55435"/>
                  </a:moveTo>
                  <a:lnTo>
                    <a:pt x="0" y="55435"/>
                  </a:lnTo>
                  <a:lnTo>
                    <a:pt x="0" y="57950"/>
                  </a:lnTo>
                  <a:lnTo>
                    <a:pt x="355" y="59029"/>
                  </a:lnTo>
                  <a:lnTo>
                    <a:pt x="1790" y="60477"/>
                  </a:lnTo>
                  <a:lnTo>
                    <a:pt x="3949" y="60477"/>
                  </a:lnTo>
                  <a:lnTo>
                    <a:pt x="5041" y="59753"/>
                  </a:lnTo>
                  <a:lnTo>
                    <a:pt x="5753" y="59029"/>
                  </a:lnTo>
                  <a:lnTo>
                    <a:pt x="5753" y="55435"/>
                  </a:lnTo>
                  <a:close/>
                </a:path>
                <a:path w="6350" h="60960">
                  <a:moveTo>
                    <a:pt x="5753" y="1790"/>
                  </a:moveTo>
                  <a:lnTo>
                    <a:pt x="5041" y="711"/>
                  </a:lnTo>
                  <a:lnTo>
                    <a:pt x="2870" y="0"/>
                  </a:lnTo>
                  <a:lnTo>
                    <a:pt x="1790" y="355"/>
                  </a:lnTo>
                  <a:lnTo>
                    <a:pt x="1079" y="711"/>
                  </a:lnTo>
                  <a:lnTo>
                    <a:pt x="355" y="1790"/>
                  </a:lnTo>
                  <a:lnTo>
                    <a:pt x="0" y="2514"/>
                  </a:lnTo>
                  <a:lnTo>
                    <a:pt x="0" y="5397"/>
                  </a:lnTo>
                  <a:lnTo>
                    <a:pt x="5753" y="5397"/>
                  </a:lnTo>
                  <a:lnTo>
                    <a:pt x="5753" y="1790"/>
                  </a:lnTo>
                  <a:close/>
                </a:path>
              </a:pathLst>
            </a:custGeom>
            <a:solidFill>
              <a:srgbClr val="E6E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3" name="object 416">
              <a:extLst>
                <a:ext uri="{FF2B5EF4-FFF2-40B4-BE49-F238E27FC236}">
                  <a16:creationId xmlns:a16="http://schemas.microsoft.com/office/drawing/2014/main" id="{9E39B3C1-F5A4-456A-819A-D32F1E320A69}"/>
                </a:ext>
              </a:extLst>
            </p:cNvPr>
            <p:cNvSpPr/>
            <p:nvPr/>
          </p:nvSpPr>
          <p:spPr>
            <a:xfrm>
              <a:off x="4761725" y="2963521"/>
              <a:ext cx="0" cy="50800"/>
            </a:xfrm>
            <a:custGeom>
              <a:avLst/>
              <a:gdLst/>
              <a:ahLst/>
              <a:cxnLst/>
              <a:rect l="l" t="t" r="r" b="b"/>
              <a:pathLst>
                <a:path h="50800">
                  <a:moveTo>
                    <a:pt x="0" y="0"/>
                  </a:moveTo>
                  <a:lnTo>
                    <a:pt x="0" y="50761"/>
                  </a:lnTo>
                </a:path>
              </a:pathLst>
            </a:custGeom>
            <a:ln w="5759">
              <a:solidFill>
                <a:srgbClr val="E6E3C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4" name="object 417">
              <a:extLst>
                <a:ext uri="{FF2B5EF4-FFF2-40B4-BE49-F238E27FC236}">
                  <a16:creationId xmlns:a16="http://schemas.microsoft.com/office/drawing/2014/main" id="{7EF09166-7419-448C-9948-4873FB570374}"/>
                </a:ext>
              </a:extLst>
            </p:cNvPr>
            <p:cNvSpPr/>
            <p:nvPr/>
          </p:nvSpPr>
          <p:spPr>
            <a:xfrm>
              <a:off x="4758842" y="2958847"/>
              <a:ext cx="6350" cy="60960"/>
            </a:xfrm>
            <a:custGeom>
              <a:avLst/>
              <a:gdLst/>
              <a:ahLst/>
              <a:cxnLst/>
              <a:rect l="l" t="t" r="r" b="b"/>
              <a:pathLst>
                <a:path w="6350" h="60960">
                  <a:moveTo>
                    <a:pt x="5753" y="55079"/>
                  </a:moveTo>
                  <a:lnTo>
                    <a:pt x="0" y="55079"/>
                  </a:lnTo>
                  <a:lnTo>
                    <a:pt x="0" y="57950"/>
                  </a:lnTo>
                  <a:lnTo>
                    <a:pt x="355" y="58674"/>
                  </a:lnTo>
                  <a:lnTo>
                    <a:pt x="723" y="59753"/>
                  </a:lnTo>
                  <a:lnTo>
                    <a:pt x="1803" y="60109"/>
                  </a:lnTo>
                  <a:lnTo>
                    <a:pt x="2882" y="60477"/>
                  </a:lnTo>
                  <a:lnTo>
                    <a:pt x="3962" y="60109"/>
                  </a:lnTo>
                  <a:lnTo>
                    <a:pt x="5041" y="59753"/>
                  </a:lnTo>
                  <a:lnTo>
                    <a:pt x="5397" y="58674"/>
                  </a:lnTo>
                  <a:lnTo>
                    <a:pt x="5753" y="57950"/>
                  </a:lnTo>
                  <a:lnTo>
                    <a:pt x="5753" y="55079"/>
                  </a:lnTo>
                  <a:close/>
                </a:path>
                <a:path w="6350" h="60960">
                  <a:moveTo>
                    <a:pt x="5753" y="2514"/>
                  </a:moveTo>
                  <a:lnTo>
                    <a:pt x="5397" y="1435"/>
                  </a:lnTo>
                  <a:lnTo>
                    <a:pt x="5041" y="711"/>
                  </a:lnTo>
                  <a:lnTo>
                    <a:pt x="3962" y="0"/>
                  </a:lnTo>
                  <a:lnTo>
                    <a:pt x="1803" y="0"/>
                  </a:lnTo>
                  <a:lnTo>
                    <a:pt x="723" y="711"/>
                  </a:lnTo>
                  <a:lnTo>
                    <a:pt x="355" y="1435"/>
                  </a:lnTo>
                  <a:lnTo>
                    <a:pt x="0" y="2514"/>
                  </a:lnTo>
                  <a:lnTo>
                    <a:pt x="0" y="5029"/>
                  </a:lnTo>
                  <a:lnTo>
                    <a:pt x="5753" y="5029"/>
                  </a:lnTo>
                  <a:lnTo>
                    <a:pt x="5753" y="2514"/>
                  </a:lnTo>
                  <a:close/>
                </a:path>
              </a:pathLst>
            </a:custGeom>
            <a:solidFill>
              <a:srgbClr val="E6E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5" name="object 418">
              <a:extLst>
                <a:ext uri="{FF2B5EF4-FFF2-40B4-BE49-F238E27FC236}">
                  <a16:creationId xmlns:a16="http://schemas.microsoft.com/office/drawing/2014/main" id="{B50FC44D-A593-4365-BD83-32D0FBF7106F}"/>
                </a:ext>
              </a:extLst>
            </p:cNvPr>
            <p:cNvSpPr/>
            <p:nvPr/>
          </p:nvSpPr>
          <p:spPr>
            <a:xfrm>
              <a:off x="4822913" y="2936876"/>
              <a:ext cx="0" cy="53340"/>
            </a:xfrm>
            <a:custGeom>
              <a:avLst/>
              <a:gdLst/>
              <a:ahLst/>
              <a:cxnLst/>
              <a:rect l="l" t="t" r="r" b="b"/>
              <a:pathLst>
                <a:path h="53339">
                  <a:moveTo>
                    <a:pt x="0" y="0"/>
                  </a:moveTo>
                  <a:lnTo>
                    <a:pt x="0" y="52920"/>
                  </a:lnTo>
                </a:path>
              </a:pathLst>
            </a:custGeom>
            <a:ln w="5759">
              <a:solidFill>
                <a:srgbClr val="E6E3C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6" name="object 419">
              <a:extLst>
                <a:ext uri="{FF2B5EF4-FFF2-40B4-BE49-F238E27FC236}">
                  <a16:creationId xmlns:a16="http://schemas.microsoft.com/office/drawing/2014/main" id="{90A7F927-7216-4B3B-A20F-0B92B17C6C9D}"/>
                </a:ext>
              </a:extLst>
            </p:cNvPr>
            <p:cNvSpPr/>
            <p:nvPr/>
          </p:nvSpPr>
          <p:spPr>
            <a:xfrm>
              <a:off x="4820043" y="2932203"/>
              <a:ext cx="6350" cy="62865"/>
            </a:xfrm>
            <a:custGeom>
              <a:avLst/>
              <a:gdLst/>
              <a:ahLst/>
              <a:cxnLst/>
              <a:rect l="l" t="t" r="r" b="b"/>
              <a:pathLst>
                <a:path w="6350" h="62864">
                  <a:moveTo>
                    <a:pt x="5753" y="57238"/>
                  </a:moveTo>
                  <a:lnTo>
                    <a:pt x="0" y="57238"/>
                  </a:lnTo>
                  <a:lnTo>
                    <a:pt x="0" y="59753"/>
                  </a:lnTo>
                  <a:lnTo>
                    <a:pt x="355" y="60833"/>
                  </a:lnTo>
                  <a:lnTo>
                    <a:pt x="711" y="61556"/>
                  </a:lnTo>
                  <a:lnTo>
                    <a:pt x="1790" y="62280"/>
                  </a:lnTo>
                  <a:lnTo>
                    <a:pt x="2870" y="62636"/>
                  </a:lnTo>
                  <a:lnTo>
                    <a:pt x="3962" y="62280"/>
                  </a:lnTo>
                  <a:lnTo>
                    <a:pt x="5041" y="61556"/>
                  </a:lnTo>
                  <a:lnTo>
                    <a:pt x="5397" y="60833"/>
                  </a:lnTo>
                  <a:lnTo>
                    <a:pt x="5753" y="59753"/>
                  </a:lnTo>
                  <a:lnTo>
                    <a:pt x="5753" y="57238"/>
                  </a:lnTo>
                  <a:close/>
                </a:path>
                <a:path w="6350" h="62864">
                  <a:moveTo>
                    <a:pt x="5753" y="2514"/>
                  </a:moveTo>
                  <a:lnTo>
                    <a:pt x="5397" y="1435"/>
                  </a:lnTo>
                  <a:lnTo>
                    <a:pt x="5041" y="723"/>
                  </a:lnTo>
                  <a:lnTo>
                    <a:pt x="3962" y="0"/>
                  </a:lnTo>
                  <a:lnTo>
                    <a:pt x="1790" y="0"/>
                  </a:lnTo>
                  <a:lnTo>
                    <a:pt x="711" y="723"/>
                  </a:lnTo>
                  <a:lnTo>
                    <a:pt x="355" y="1435"/>
                  </a:lnTo>
                  <a:lnTo>
                    <a:pt x="0" y="2514"/>
                  </a:lnTo>
                  <a:lnTo>
                    <a:pt x="0" y="5041"/>
                  </a:lnTo>
                  <a:lnTo>
                    <a:pt x="5753" y="5041"/>
                  </a:lnTo>
                  <a:lnTo>
                    <a:pt x="5753" y="2514"/>
                  </a:lnTo>
                  <a:close/>
                </a:path>
              </a:pathLst>
            </a:custGeom>
            <a:solidFill>
              <a:srgbClr val="E6E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7" name="object 420">
              <a:extLst>
                <a:ext uri="{FF2B5EF4-FFF2-40B4-BE49-F238E27FC236}">
                  <a16:creationId xmlns:a16="http://schemas.microsoft.com/office/drawing/2014/main" id="{13AE653B-4A8E-4373-937A-DA22EF014CA0}"/>
                </a:ext>
              </a:extLst>
            </p:cNvPr>
            <p:cNvSpPr/>
            <p:nvPr/>
          </p:nvSpPr>
          <p:spPr>
            <a:xfrm>
              <a:off x="4886274" y="2916366"/>
              <a:ext cx="0" cy="49530"/>
            </a:xfrm>
            <a:custGeom>
              <a:avLst/>
              <a:gdLst/>
              <a:ahLst/>
              <a:cxnLst/>
              <a:rect l="l" t="t" r="r" b="b"/>
              <a:pathLst>
                <a:path h="49530">
                  <a:moveTo>
                    <a:pt x="0" y="0"/>
                  </a:moveTo>
                  <a:lnTo>
                    <a:pt x="0" y="48958"/>
                  </a:lnTo>
                </a:path>
              </a:pathLst>
            </a:custGeom>
            <a:ln w="5759">
              <a:solidFill>
                <a:srgbClr val="E6E3C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8" name="object 421">
              <a:extLst>
                <a:ext uri="{FF2B5EF4-FFF2-40B4-BE49-F238E27FC236}">
                  <a16:creationId xmlns:a16="http://schemas.microsoft.com/office/drawing/2014/main" id="{0A81BE00-8DCD-460A-ADD6-653C97D93910}"/>
                </a:ext>
              </a:extLst>
            </p:cNvPr>
            <p:cNvSpPr/>
            <p:nvPr/>
          </p:nvSpPr>
          <p:spPr>
            <a:xfrm>
              <a:off x="4883404" y="2911680"/>
              <a:ext cx="6350" cy="58419"/>
            </a:xfrm>
            <a:custGeom>
              <a:avLst/>
              <a:gdLst/>
              <a:ahLst/>
              <a:cxnLst/>
              <a:rect l="l" t="t" r="r" b="b"/>
              <a:pathLst>
                <a:path w="6350" h="58419">
                  <a:moveTo>
                    <a:pt x="5753" y="53276"/>
                  </a:moveTo>
                  <a:lnTo>
                    <a:pt x="0" y="53276"/>
                  </a:lnTo>
                  <a:lnTo>
                    <a:pt x="0" y="55803"/>
                  </a:lnTo>
                  <a:lnTo>
                    <a:pt x="355" y="56883"/>
                  </a:lnTo>
                  <a:lnTo>
                    <a:pt x="1790" y="58318"/>
                  </a:lnTo>
                  <a:lnTo>
                    <a:pt x="3949" y="58318"/>
                  </a:lnTo>
                  <a:lnTo>
                    <a:pt x="5041" y="57607"/>
                  </a:lnTo>
                  <a:lnTo>
                    <a:pt x="5753" y="56883"/>
                  </a:lnTo>
                  <a:lnTo>
                    <a:pt x="5753" y="53276"/>
                  </a:lnTo>
                  <a:close/>
                </a:path>
                <a:path w="6350" h="58419">
                  <a:moveTo>
                    <a:pt x="5753" y="1447"/>
                  </a:moveTo>
                  <a:lnTo>
                    <a:pt x="5041" y="723"/>
                  </a:lnTo>
                  <a:lnTo>
                    <a:pt x="2870" y="0"/>
                  </a:lnTo>
                  <a:lnTo>
                    <a:pt x="1790" y="355"/>
                  </a:lnTo>
                  <a:lnTo>
                    <a:pt x="1079" y="723"/>
                  </a:lnTo>
                  <a:lnTo>
                    <a:pt x="355" y="1447"/>
                  </a:lnTo>
                  <a:lnTo>
                    <a:pt x="0" y="2527"/>
                  </a:lnTo>
                  <a:lnTo>
                    <a:pt x="0" y="5041"/>
                  </a:lnTo>
                  <a:lnTo>
                    <a:pt x="5753" y="5041"/>
                  </a:lnTo>
                  <a:lnTo>
                    <a:pt x="5753" y="1447"/>
                  </a:lnTo>
                  <a:close/>
                </a:path>
              </a:pathLst>
            </a:custGeom>
            <a:solidFill>
              <a:srgbClr val="E6E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9" name="object 422">
              <a:extLst>
                <a:ext uri="{FF2B5EF4-FFF2-40B4-BE49-F238E27FC236}">
                  <a16:creationId xmlns:a16="http://schemas.microsoft.com/office/drawing/2014/main" id="{973C40F3-0452-4E4B-BC88-4B6280195207}"/>
                </a:ext>
              </a:extLst>
            </p:cNvPr>
            <p:cNvSpPr/>
            <p:nvPr/>
          </p:nvSpPr>
          <p:spPr>
            <a:xfrm>
              <a:off x="4761725" y="2850847"/>
              <a:ext cx="0" cy="49530"/>
            </a:xfrm>
            <a:custGeom>
              <a:avLst/>
              <a:gdLst/>
              <a:ahLst/>
              <a:cxnLst/>
              <a:rect l="l" t="t" r="r" b="b"/>
              <a:pathLst>
                <a:path h="49530">
                  <a:moveTo>
                    <a:pt x="0" y="0"/>
                  </a:moveTo>
                  <a:lnTo>
                    <a:pt x="0" y="48958"/>
                  </a:lnTo>
                </a:path>
              </a:pathLst>
            </a:custGeom>
            <a:ln w="5759">
              <a:solidFill>
                <a:srgbClr val="E6E3C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0" name="object 423">
              <a:extLst>
                <a:ext uri="{FF2B5EF4-FFF2-40B4-BE49-F238E27FC236}">
                  <a16:creationId xmlns:a16="http://schemas.microsoft.com/office/drawing/2014/main" id="{29CDCEC5-B393-4B28-AB42-2B16D6EBD285}"/>
                </a:ext>
              </a:extLst>
            </p:cNvPr>
            <p:cNvSpPr/>
            <p:nvPr/>
          </p:nvSpPr>
          <p:spPr>
            <a:xfrm>
              <a:off x="4758842" y="2846160"/>
              <a:ext cx="6350" cy="58419"/>
            </a:xfrm>
            <a:custGeom>
              <a:avLst/>
              <a:gdLst/>
              <a:ahLst/>
              <a:cxnLst/>
              <a:rect l="l" t="t" r="r" b="b"/>
              <a:pathLst>
                <a:path w="6350" h="58419">
                  <a:moveTo>
                    <a:pt x="5753" y="53276"/>
                  </a:moveTo>
                  <a:lnTo>
                    <a:pt x="0" y="53276"/>
                  </a:lnTo>
                  <a:lnTo>
                    <a:pt x="0" y="55803"/>
                  </a:lnTo>
                  <a:lnTo>
                    <a:pt x="355" y="56883"/>
                  </a:lnTo>
                  <a:lnTo>
                    <a:pt x="723" y="57607"/>
                  </a:lnTo>
                  <a:lnTo>
                    <a:pt x="1803" y="58318"/>
                  </a:lnTo>
                  <a:lnTo>
                    <a:pt x="3962" y="58318"/>
                  </a:lnTo>
                  <a:lnTo>
                    <a:pt x="5041" y="57607"/>
                  </a:lnTo>
                  <a:lnTo>
                    <a:pt x="5397" y="56883"/>
                  </a:lnTo>
                  <a:lnTo>
                    <a:pt x="5753" y="55803"/>
                  </a:lnTo>
                  <a:lnTo>
                    <a:pt x="5753" y="53276"/>
                  </a:lnTo>
                  <a:close/>
                </a:path>
                <a:path w="6350" h="58419">
                  <a:moveTo>
                    <a:pt x="5753" y="2527"/>
                  </a:moveTo>
                  <a:lnTo>
                    <a:pt x="5397" y="1435"/>
                  </a:lnTo>
                  <a:lnTo>
                    <a:pt x="5041" y="723"/>
                  </a:lnTo>
                  <a:lnTo>
                    <a:pt x="3962" y="355"/>
                  </a:lnTo>
                  <a:lnTo>
                    <a:pt x="2882" y="0"/>
                  </a:lnTo>
                  <a:lnTo>
                    <a:pt x="1803" y="355"/>
                  </a:lnTo>
                  <a:lnTo>
                    <a:pt x="723" y="723"/>
                  </a:lnTo>
                  <a:lnTo>
                    <a:pt x="355" y="1435"/>
                  </a:lnTo>
                  <a:lnTo>
                    <a:pt x="0" y="2527"/>
                  </a:lnTo>
                  <a:lnTo>
                    <a:pt x="0" y="5041"/>
                  </a:lnTo>
                  <a:lnTo>
                    <a:pt x="5753" y="5041"/>
                  </a:lnTo>
                  <a:lnTo>
                    <a:pt x="5753" y="2527"/>
                  </a:lnTo>
                  <a:close/>
                </a:path>
              </a:pathLst>
            </a:custGeom>
            <a:solidFill>
              <a:srgbClr val="E6E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1" name="object 424">
              <a:extLst>
                <a:ext uri="{FF2B5EF4-FFF2-40B4-BE49-F238E27FC236}">
                  <a16:creationId xmlns:a16="http://schemas.microsoft.com/office/drawing/2014/main" id="{B49E743A-8634-4C65-A42D-002A6990DB1C}"/>
                </a:ext>
              </a:extLst>
            </p:cNvPr>
            <p:cNvSpPr/>
            <p:nvPr/>
          </p:nvSpPr>
          <p:spPr>
            <a:xfrm>
              <a:off x="4822913" y="2826361"/>
              <a:ext cx="0" cy="50800"/>
            </a:xfrm>
            <a:custGeom>
              <a:avLst/>
              <a:gdLst/>
              <a:ahLst/>
              <a:cxnLst/>
              <a:rect l="l" t="t" r="r" b="b"/>
              <a:pathLst>
                <a:path h="50800">
                  <a:moveTo>
                    <a:pt x="0" y="0"/>
                  </a:moveTo>
                  <a:lnTo>
                    <a:pt x="0" y="50761"/>
                  </a:lnTo>
                </a:path>
              </a:pathLst>
            </a:custGeom>
            <a:ln w="5759">
              <a:solidFill>
                <a:srgbClr val="E6E3C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2" name="object 425">
              <a:extLst>
                <a:ext uri="{FF2B5EF4-FFF2-40B4-BE49-F238E27FC236}">
                  <a16:creationId xmlns:a16="http://schemas.microsoft.com/office/drawing/2014/main" id="{6FB3821C-BBFA-4B53-A44C-0DAE81BD9588}"/>
                </a:ext>
              </a:extLst>
            </p:cNvPr>
            <p:cNvSpPr/>
            <p:nvPr/>
          </p:nvSpPr>
          <p:spPr>
            <a:xfrm>
              <a:off x="4820043" y="2821687"/>
              <a:ext cx="6350" cy="60960"/>
            </a:xfrm>
            <a:custGeom>
              <a:avLst/>
              <a:gdLst/>
              <a:ahLst/>
              <a:cxnLst/>
              <a:rect l="l" t="t" r="r" b="b"/>
              <a:pathLst>
                <a:path w="6350" h="60960">
                  <a:moveTo>
                    <a:pt x="5753" y="55079"/>
                  </a:moveTo>
                  <a:lnTo>
                    <a:pt x="0" y="55079"/>
                  </a:lnTo>
                  <a:lnTo>
                    <a:pt x="0" y="57950"/>
                  </a:lnTo>
                  <a:lnTo>
                    <a:pt x="355" y="58674"/>
                  </a:lnTo>
                  <a:lnTo>
                    <a:pt x="711" y="59753"/>
                  </a:lnTo>
                  <a:lnTo>
                    <a:pt x="1790" y="60109"/>
                  </a:lnTo>
                  <a:lnTo>
                    <a:pt x="2870" y="60477"/>
                  </a:lnTo>
                  <a:lnTo>
                    <a:pt x="5041" y="59753"/>
                  </a:lnTo>
                  <a:lnTo>
                    <a:pt x="5397" y="58674"/>
                  </a:lnTo>
                  <a:lnTo>
                    <a:pt x="5753" y="57950"/>
                  </a:lnTo>
                  <a:lnTo>
                    <a:pt x="5753" y="55079"/>
                  </a:lnTo>
                  <a:close/>
                </a:path>
                <a:path w="6350" h="60960">
                  <a:moveTo>
                    <a:pt x="5753" y="2514"/>
                  </a:moveTo>
                  <a:lnTo>
                    <a:pt x="5397" y="1435"/>
                  </a:lnTo>
                  <a:lnTo>
                    <a:pt x="5041" y="711"/>
                  </a:lnTo>
                  <a:lnTo>
                    <a:pt x="3962" y="0"/>
                  </a:lnTo>
                  <a:lnTo>
                    <a:pt x="1790" y="0"/>
                  </a:lnTo>
                  <a:lnTo>
                    <a:pt x="711" y="711"/>
                  </a:lnTo>
                  <a:lnTo>
                    <a:pt x="355" y="1435"/>
                  </a:lnTo>
                  <a:lnTo>
                    <a:pt x="0" y="2514"/>
                  </a:lnTo>
                  <a:lnTo>
                    <a:pt x="0" y="5029"/>
                  </a:lnTo>
                  <a:lnTo>
                    <a:pt x="5753" y="5029"/>
                  </a:lnTo>
                  <a:lnTo>
                    <a:pt x="5753" y="2514"/>
                  </a:lnTo>
                  <a:close/>
                </a:path>
              </a:pathLst>
            </a:custGeom>
            <a:solidFill>
              <a:srgbClr val="E6E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3" name="object 426">
              <a:extLst>
                <a:ext uri="{FF2B5EF4-FFF2-40B4-BE49-F238E27FC236}">
                  <a16:creationId xmlns:a16="http://schemas.microsoft.com/office/drawing/2014/main" id="{4C7D16EA-BF17-41B1-B661-E0C945C9EF3B}"/>
                </a:ext>
              </a:extLst>
            </p:cNvPr>
            <p:cNvSpPr/>
            <p:nvPr/>
          </p:nvSpPr>
          <p:spPr>
            <a:xfrm>
              <a:off x="4761725" y="2740319"/>
              <a:ext cx="0" cy="49530"/>
            </a:xfrm>
            <a:custGeom>
              <a:avLst/>
              <a:gdLst/>
              <a:ahLst/>
              <a:cxnLst/>
              <a:rect l="l" t="t" r="r" b="b"/>
              <a:pathLst>
                <a:path h="49530">
                  <a:moveTo>
                    <a:pt x="0" y="0"/>
                  </a:moveTo>
                  <a:lnTo>
                    <a:pt x="0" y="48958"/>
                  </a:lnTo>
                </a:path>
              </a:pathLst>
            </a:custGeom>
            <a:ln w="5759">
              <a:solidFill>
                <a:srgbClr val="E6E3C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4" name="object 427">
              <a:extLst>
                <a:ext uri="{FF2B5EF4-FFF2-40B4-BE49-F238E27FC236}">
                  <a16:creationId xmlns:a16="http://schemas.microsoft.com/office/drawing/2014/main" id="{CC50B6CD-85F8-472B-9DAD-52E8B7A2312B}"/>
                </a:ext>
              </a:extLst>
            </p:cNvPr>
            <p:cNvSpPr/>
            <p:nvPr/>
          </p:nvSpPr>
          <p:spPr>
            <a:xfrm>
              <a:off x="4758842" y="2735645"/>
              <a:ext cx="6350" cy="58419"/>
            </a:xfrm>
            <a:custGeom>
              <a:avLst/>
              <a:gdLst/>
              <a:ahLst/>
              <a:cxnLst/>
              <a:rect l="l" t="t" r="r" b="b"/>
              <a:pathLst>
                <a:path w="6350" h="58419">
                  <a:moveTo>
                    <a:pt x="5753" y="53276"/>
                  </a:moveTo>
                  <a:lnTo>
                    <a:pt x="0" y="53276"/>
                  </a:lnTo>
                  <a:lnTo>
                    <a:pt x="0" y="55791"/>
                  </a:lnTo>
                  <a:lnTo>
                    <a:pt x="355" y="56870"/>
                  </a:lnTo>
                  <a:lnTo>
                    <a:pt x="723" y="57594"/>
                  </a:lnTo>
                  <a:lnTo>
                    <a:pt x="1803" y="58318"/>
                  </a:lnTo>
                  <a:lnTo>
                    <a:pt x="3962" y="58318"/>
                  </a:lnTo>
                  <a:lnTo>
                    <a:pt x="5041" y="57594"/>
                  </a:lnTo>
                  <a:lnTo>
                    <a:pt x="5397" y="56870"/>
                  </a:lnTo>
                  <a:lnTo>
                    <a:pt x="5753" y="55791"/>
                  </a:lnTo>
                  <a:lnTo>
                    <a:pt x="5753" y="53276"/>
                  </a:lnTo>
                  <a:close/>
                </a:path>
                <a:path w="6350" h="58419">
                  <a:moveTo>
                    <a:pt x="5753" y="2514"/>
                  </a:moveTo>
                  <a:lnTo>
                    <a:pt x="5397" y="1435"/>
                  </a:lnTo>
                  <a:lnTo>
                    <a:pt x="5041" y="711"/>
                  </a:lnTo>
                  <a:lnTo>
                    <a:pt x="3962" y="0"/>
                  </a:lnTo>
                  <a:lnTo>
                    <a:pt x="1803" y="0"/>
                  </a:lnTo>
                  <a:lnTo>
                    <a:pt x="723" y="711"/>
                  </a:lnTo>
                  <a:lnTo>
                    <a:pt x="355" y="1435"/>
                  </a:lnTo>
                  <a:lnTo>
                    <a:pt x="0" y="2514"/>
                  </a:lnTo>
                  <a:lnTo>
                    <a:pt x="0" y="5041"/>
                  </a:lnTo>
                  <a:lnTo>
                    <a:pt x="5753" y="5041"/>
                  </a:lnTo>
                  <a:lnTo>
                    <a:pt x="5753" y="2514"/>
                  </a:lnTo>
                  <a:close/>
                </a:path>
              </a:pathLst>
            </a:custGeom>
            <a:solidFill>
              <a:srgbClr val="E6E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5" name="object 428">
              <a:extLst>
                <a:ext uri="{FF2B5EF4-FFF2-40B4-BE49-F238E27FC236}">
                  <a16:creationId xmlns:a16="http://schemas.microsoft.com/office/drawing/2014/main" id="{061B8CF3-CA14-4C24-B8F5-C94D5CEF6BB1}"/>
                </a:ext>
              </a:extLst>
            </p:cNvPr>
            <p:cNvSpPr/>
            <p:nvPr/>
          </p:nvSpPr>
          <p:spPr>
            <a:xfrm>
              <a:off x="4698364" y="2656448"/>
              <a:ext cx="340360" cy="511809"/>
            </a:xfrm>
            <a:custGeom>
              <a:avLst/>
              <a:gdLst/>
              <a:ahLst/>
              <a:cxnLst/>
              <a:rect l="l" t="t" r="r" b="b"/>
              <a:pathLst>
                <a:path w="340360" h="511810">
                  <a:moveTo>
                    <a:pt x="0" y="380517"/>
                  </a:moveTo>
                  <a:lnTo>
                    <a:pt x="249110" y="511556"/>
                  </a:lnTo>
                  <a:lnTo>
                    <a:pt x="339839" y="464756"/>
                  </a:lnTo>
                  <a:lnTo>
                    <a:pt x="339839" y="129959"/>
                  </a:lnTo>
                  <a:lnTo>
                    <a:pt x="90716" y="0"/>
                  </a:lnTo>
                  <a:lnTo>
                    <a:pt x="0" y="46799"/>
                  </a:lnTo>
                  <a:lnTo>
                    <a:pt x="0" y="380517"/>
                  </a:lnTo>
                  <a:close/>
                </a:path>
              </a:pathLst>
            </a:custGeom>
            <a:ln w="1199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6" name="object 429">
              <a:extLst>
                <a:ext uri="{FF2B5EF4-FFF2-40B4-BE49-F238E27FC236}">
                  <a16:creationId xmlns:a16="http://schemas.microsoft.com/office/drawing/2014/main" id="{6FF14AAC-1D5C-496B-A817-349435099BA5}"/>
                </a:ext>
              </a:extLst>
            </p:cNvPr>
            <p:cNvSpPr/>
            <p:nvPr/>
          </p:nvSpPr>
          <p:spPr>
            <a:xfrm>
              <a:off x="4349165" y="2914563"/>
              <a:ext cx="489584" cy="229870"/>
            </a:xfrm>
            <a:custGeom>
              <a:avLst/>
              <a:gdLst/>
              <a:ahLst/>
              <a:cxnLst/>
              <a:rect l="l" t="t" r="r" b="b"/>
              <a:pathLst>
                <a:path w="489585" h="229869">
                  <a:moveTo>
                    <a:pt x="489229" y="0"/>
                  </a:moveTo>
                  <a:lnTo>
                    <a:pt x="0" y="229323"/>
                  </a:lnTo>
                </a:path>
              </a:pathLst>
            </a:custGeom>
            <a:ln w="2843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7" name="object 430">
              <a:extLst>
                <a:ext uri="{FF2B5EF4-FFF2-40B4-BE49-F238E27FC236}">
                  <a16:creationId xmlns:a16="http://schemas.microsoft.com/office/drawing/2014/main" id="{0D57159F-7E5F-476A-9E0D-7DB8C1CD6E4C}"/>
                </a:ext>
              </a:extLst>
            </p:cNvPr>
            <p:cNvSpPr/>
            <p:nvPr/>
          </p:nvSpPr>
          <p:spPr>
            <a:xfrm>
              <a:off x="4228922" y="3075484"/>
              <a:ext cx="159385" cy="128905"/>
            </a:xfrm>
            <a:custGeom>
              <a:avLst/>
              <a:gdLst/>
              <a:ahLst/>
              <a:cxnLst/>
              <a:rect l="l" t="t" r="r" b="b"/>
              <a:pathLst>
                <a:path w="159385" h="128905">
                  <a:moveTo>
                    <a:pt x="98640" y="0"/>
                  </a:moveTo>
                  <a:lnTo>
                    <a:pt x="0" y="124917"/>
                  </a:lnTo>
                  <a:lnTo>
                    <a:pt x="158762" y="128879"/>
                  </a:lnTo>
                  <a:lnTo>
                    <a:pt x="77393" y="88557"/>
                  </a:lnTo>
                  <a:lnTo>
                    <a:pt x="9864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8" name="object 431">
              <a:extLst>
                <a:ext uri="{FF2B5EF4-FFF2-40B4-BE49-F238E27FC236}">
                  <a16:creationId xmlns:a16="http://schemas.microsoft.com/office/drawing/2014/main" id="{827BA0D1-352F-4D21-9A7B-8F34419E48F7}"/>
                </a:ext>
              </a:extLst>
            </p:cNvPr>
            <p:cNvSpPr/>
            <p:nvPr/>
          </p:nvSpPr>
          <p:spPr>
            <a:xfrm>
              <a:off x="3419538" y="2507045"/>
              <a:ext cx="190500" cy="9525"/>
            </a:xfrm>
            <a:custGeom>
              <a:avLst/>
              <a:gdLst/>
              <a:ahLst/>
              <a:cxnLst/>
              <a:rect l="l" t="t" r="r" b="b"/>
              <a:pathLst>
                <a:path w="190500" h="9525">
                  <a:moveTo>
                    <a:pt x="190258" y="0"/>
                  </a:moveTo>
                  <a:lnTo>
                    <a:pt x="0" y="0"/>
                  </a:lnTo>
                  <a:lnTo>
                    <a:pt x="12763" y="3962"/>
                  </a:lnTo>
                  <a:lnTo>
                    <a:pt x="17386" y="5397"/>
                  </a:lnTo>
                  <a:lnTo>
                    <a:pt x="30162" y="9359"/>
                  </a:lnTo>
                  <a:lnTo>
                    <a:pt x="160096" y="9359"/>
                  </a:lnTo>
                  <a:lnTo>
                    <a:pt x="172859" y="5397"/>
                  </a:lnTo>
                  <a:lnTo>
                    <a:pt x="177368" y="4000"/>
                  </a:lnTo>
                  <a:lnTo>
                    <a:pt x="177495" y="3962"/>
                  </a:lnTo>
                  <a:lnTo>
                    <a:pt x="190258" y="0"/>
                  </a:lnTo>
                  <a:close/>
                </a:path>
              </a:pathLst>
            </a:custGeom>
            <a:solidFill>
              <a:srgbClr val="FCFCF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9" name="object 432">
              <a:extLst>
                <a:ext uri="{FF2B5EF4-FFF2-40B4-BE49-F238E27FC236}">
                  <a16:creationId xmlns:a16="http://schemas.microsoft.com/office/drawing/2014/main" id="{8593D6D4-A747-4A07-BBBA-C7F9C185580F}"/>
                </a:ext>
              </a:extLst>
            </p:cNvPr>
            <p:cNvSpPr/>
            <p:nvPr/>
          </p:nvSpPr>
          <p:spPr>
            <a:xfrm>
              <a:off x="3398151" y="2499120"/>
              <a:ext cx="233045" cy="9525"/>
            </a:xfrm>
            <a:custGeom>
              <a:avLst/>
              <a:gdLst/>
              <a:ahLst/>
              <a:cxnLst/>
              <a:rect l="l" t="t" r="r" b="b"/>
              <a:pathLst>
                <a:path w="233045" h="9525">
                  <a:moveTo>
                    <a:pt x="233032" y="0"/>
                  </a:moveTo>
                  <a:lnTo>
                    <a:pt x="0" y="0"/>
                  </a:lnTo>
                  <a:lnTo>
                    <a:pt x="4445" y="2679"/>
                  </a:lnTo>
                  <a:lnTo>
                    <a:pt x="13233" y="5397"/>
                  </a:lnTo>
                  <a:lnTo>
                    <a:pt x="26009" y="9359"/>
                  </a:lnTo>
                  <a:lnTo>
                    <a:pt x="207022" y="9359"/>
                  </a:lnTo>
                  <a:lnTo>
                    <a:pt x="219786" y="5397"/>
                  </a:lnTo>
                  <a:lnTo>
                    <a:pt x="228587" y="2679"/>
                  </a:lnTo>
                  <a:lnTo>
                    <a:pt x="233032" y="0"/>
                  </a:lnTo>
                  <a:close/>
                </a:path>
              </a:pathLst>
            </a:custGeom>
            <a:solidFill>
              <a:srgbClr val="FBFBF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0" name="object 433">
              <a:extLst>
                <a:ext uri="{FF2B5EF4-FFF2-40B4-BE49-F238E27FC236}">
                  <a16:creationId xmlns:a16="http://schemas.microsoft.com/office/drawing/2014/main" id="{94EC108A-ADD3-42F8-8FB7-0E2898B90784}"/>
                </a:ext>
              </a:extLst>
            </p:cNvPr>
            <p:cNvSpPr/>
            <p:nvPr/>
          </p:nvSpPr>
          <p:spPr>
            <a:xfrm>
              <a:off x="3391550" y="2495158"/>
              <a:ext cx="246379" cy="5715"/>
            </a:xfrm>
            <a:custGeom>
              <a:avLst/>
              <a:gdLst/>
              <a:ahLst/>
              <a:cxnLst/>
              <a:rect l="l" t="t" r="r" b="b"/>
              <a:pathLst>
                <a:path w="246379" h="5714">
                  <a:moveTo>
                    <a:pt x="246248" y="0"/>
                  </a:moveTo>
                  <a:lnTo>
                    <a:pt x="0" y="0"/>
                  </a:lnTo>
                  <a:lnTo>
                    <a:pt x="8995" y="5397"/>
                  </a:lnTo>
                  <a:lnTo>
                    <a:pt x="237252" y="5397"/>
                  </a:lnTo>
                  <a:lnTo>
                    <a:pt x="246248" y="0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1" name="object 434">
              <a:extLst>
                <a:ext uri="{FF2B5EF4-FFF2-40B4-BE49-F238E27FC236}">
                  <a16:creationId xmlns:a16="http://schemas.microsoft.com/office/drawing/2014/main" id="{D875CD51-8614-4B35-905A-5873D15663CF}"/>
                </a:ext>
              </a:extLst>
            </p:cNvPr>
            <p:cNvSpPr/>
            <p:nvPr/>
          </p:nvSpPr>
          <p:spPr>
            <a:xfrm>
              <a:off x="3377742" y="2486877"/>
              <a:ext cx="274320" cy="10160"/>
            </a:xfrm>
            <a:custGeom>
              <a:avLst/>
              <a:gdLst/>
              <a:ahLst/>
              <a:cxnLst/>
              <a:rect l="l" t="t" r="r" b="b"/>
              <a:pathLst>
                <a:path w="274320" h="10160">
                  <a:moveTo>
                    <a:pt x="273850" y="0"/>
                  </a:moveTo>
                  <a:lnTo>
                    <a:pt x="0" y="0"/>
                  </a:lnTo>
                  <a:lnTo>
                    <a:pt x="9613" y="5765"/>
                  </a:lnTo>
                  <a:lnTo>
                    <a:pt x="16217" y="9728"/>
                  </a:lnTo>
                  <a:lnTo>
                    <a:pt x="257632" y="9728"/>
                  </a:lnTo>
                  <a:lnTo>
                    <a:pt x="264236" y="5765"/>
                  </a:lnTo>
                  <a:lnTo>
                    <a:pt x="266649" y="4318"/>
                  </a:lnTo>
                  <a:lnTo>
                    <a:pt x="273850" y="0"/>
                  </a:lnTo>
                  <a:close/>
                </a:path>
              </a:pathLst>
            </a:custGeom>
            <a:solidFill>
              <a:srgbClr val="F9F9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2" name="object 435">
              <a:extLst>
                <a:ext uri="{FF2B5EF4-FFF2-40B4-BE49-F238E27FC236}">
                  <a16:creationId xmlns:a16="http://schemas.microsoft.com/office/drawing/2014/main" id="{778D8512-3975-4A2F-B245-AE1B16DDA3A2}"/>
                </a:ext>
              </a:extLst>
            </p:cNvPr>
            <p:cNvSpPr/>
            <p:nvPr/>
          </p:nvSpPr>
          <p:spPr>
            <a:xfrm>
              <a:off x="3364560" y="2478965"/>
              <a:ext cx="300355" cy="10160"/>
            </a:xfrm>
            <a:custGeom>
              <a:avLst/>
              <a:gdLst/>
              <a:ahLst/>
              <a:cxnLst/>
              <a:rect l="l" t="t" r="r" b="b"/>
              <a:pathLst>
                <a:path w="300354" h="10160">
                  <a:moveTo>
                    <a:pt x="300215" y="0"/>
                  </a:moveTo>
                  <a:lnTo>
                    <a:pt x="0" y="0"/>
                  </a:lnTo>
                  <a:lnTo>
                    <a:pt x="6604" y="3962"/>
                  </a:lnTo>
                  <a:lnTo>
                    <a:pt x="9588" y="5753"/>
                  </a:lnTo>
                  <a:lnTo>
                    <a:pt x="16192" y="9715"/>
                  </a:lnTo>
                  <a:lnTo>
                    <a:pt x="284022" y="9715"/>
                  </a:lnTo>
                  <a:lnTo>
                    <a:pt x="290626" y="5753"/>
                  </a:lnTo>
                  <a:lnTo>
                    <a:pt x="293611" y="3962"/>
                  </a:lnTo>
                  <a:lnTo>
                    <a:pt x="300215" y="0"/>
                  </a:lnTo>
                  <a:close/>
                </a:path>
              </a:pathLst>
            </a:custGeom>
            <a:solidFill>
              <a:srgbClr val="F8F8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3" name="object 436">
              <a:extLst>
                <a:ext uri="{FF2B5EF4-FFF2-40B4-BE49-F238E27FC236}">
                  <a16:creationId xmlns:a16="http://schemas.microsoft.com/office/drawing/2014/main" id="{A1CC5CE1-A7CA-481C-80DC-51F63EAFF618}"/>
                </a:ext>
              </a:extLst>
            </p:cNvPr>
            <p:cNvSpPr/>
            <p:nvPr/>
          </p:nvSpPr>
          <p:spPr>
            <a:xfrm>
              <a:off x="3356254" y="2471040"/>
              <a:ext cx="316865" cy="10160"/>
            </a:xfrm>
            <a:custGeom>
              <a:avLst/>
              <a:gdLst/>
              <a:ahLst/>
              <a:cxnLst/>
              <a:rect l="l" t="t" r="r" b="b"/>
              <a:pathLst>
                <a:path w="316864" h="10160">
                  <a:moveTo>
                    <a:pt x="316826" y="0"/>
                  </a:moveTo>
                  <a:lnTo>
                    <a:pt x="0" y="0"/>
                  </a:lnTo>
                  <a:lnTo>
                    <a:pt x="3416" y="3962"/>
                  </a:lnTo>
                  <a:lnTo>
                    <a:pt x="5270" y="6108"/>
                  </a:lnTo>
                  <a:lnTo>
                    <a:pt x="11290" y="9715"/>
                  </a:lnTo>
                  <a:lnTo>
                    <a:pt x="305536" y="9715"/>
                  </a:lnTo>
                  <a:lnTo>
                    <a:pt x="311556" y="6108"/>
                  </a:lnTo>
                  <a:lnTo>
                    <a:pt x="312166" y="5397"/>
                  </a:lnTo>
                  <a:lnTo>
                    <a:pt x="313410" y="3962"/>
                  </a:lnTo>
                  <a:lnTo>
                    <a:pt x="316826" y="0"/>
                  </a:lnTo>
                  <a:close/>
                </a:path>
              </a:pathLst>
            </a:custGeom>
            <a:solidFill>
              <a:srgbClr val="F7F7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4" name="object 437">
              <a:extLst>
                <a:ext uri="{FF2B5EF4-FFF2-40B4-BE49-F238E27FC236}">
                  <a16:creationId xmlns:a16="http://schemas.microsoft.com/office/drawing/2014/main" id="{631607AE-32FC-4C80-9EEC-402A0397DB18}"/>
                </a:ext>
              </a:extLst>
            </p:cNvPr>
            <p:cNvSpPr/>
            <p:nvPr/>
          </p:nvSpPr>
          <p:spPr>
            <a:xfrm>
              <a:off x="3352849" y="2467078"/>
              <a:ext cx="323850" cy="5715"/>
            </a:xfrm>
            <a:custGeom>
              <a:avLst/>
              <a:gdLst/>
              <a:ahLst/>
              <a:cxnLst/>
              <a:rect l="l" t="t" r="r" b="b"/>
              <a:pathLst>
                <a:path w="323850" h="5714">
                  <a:moveTo>
                    <a:pt x="323649" y="0"/>
                  </a:moveTo>
                  <a:lnTo>
                    <a:pt x="0" y="0"/>
                  </a:lnTo>
                  <a:lnTo>
                    <a:pt x="4652" y="5397"/>
                  </a:lnTo>
                  <a:lnTo>
                    <a:pt x="318996" y="5397"/>
                  </a:lnTo>
                  <a:lnTo>
                    <a:pt x="323649" y="0"/>
                  </a:lnTo>
                  <a:close/>
                </a:path>
              </a:pathLst>
            </a:custGeom>
            <a:solidFill>
              <a:srgbClr val="F6F6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5" name="object 438">
              <a:extLst>
                <a:ext uri="{FF2B5EF4-FFF2-40B4-BE49-F238E27FC236}">
                  <a16:creationId xmlns:a16="http://schemas.microsoft.com/office/drawing/2014/main" id="{7CD6ED77-180C-4E9A-B519-6C3A62FA9C12}"/>
                </a:ext>
              </a:extLst>
            </p:cNvPr>
            <p:cNvSpPr/>
            <p:nvPr/>
          </p:nvSpPr>
          <p:spPr>
            <a:xfrm>
              <a:off x="3346018" y="2459166"/>
              <a:ext cx="337820" cy="9525"/>
            </a:xfrm>
            <a:custGeom>
              <a:avLst/>
              <a:gdLst/>
              <a:ahLst/>
              <a:cxnLst/>
              <a:rect l="l" t="t" r="r" b="b"/>
              <a:pathLst>
                <a:path w="337820" h="9525">
                  <a:moveTo>
                    <a:pt x="337299" y="0"/>
                  </a:moveTo>
                  <a:lnTo>
                    <a:pt x="0" y="0"/>
                  </a:lnTo>
                  <a:lnTo>
                    <a:pt x="3403" y="3949"/>
                  </a:lnTo>
                  <a:lnTo>
                    <a:pt x="8077" y="9359"/>
                  </a:lnTo>
                  <a:lnTo>
                    <a:pt x="329222" y="9359"/>
                  </a:lnTo>
                  <a:lnTo>
                    <a:pt x="332638" y="5397"/>
                  </a:lnTo>
                  <a:lnTo>
                    <a:pt x="333895" y="3949"/>
                  </a:lnTo>
                  <a:lnTo>
                    <a:pt x="337299" y="0"/>
                  </a:lnTo>
                  <a:close/>
                </a:path>
              </a:pathLst>
            </a:custGeom>
            <a:solidFill>
              <a:srgbClr val="F5F5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6" name="object 439">
              <a:extLst>
                <a:ext uri="{FF2B5EF4-FFF2-40B4-BE49-F238E27FC236}">
                  <a16:creationId xmlns:a16="http://schemas.microsoft.com/office/drawing/2014/main" id="{33FD4584-3EF9-4ED9-9E73-A2C5842F124D}"/>
                </a:ext>
              </a:extLst>
            </p:cNvPr>
            <p:cNvSpPr/>
            <p:nvPr/>
          </p:nvSpPr>
          <p:spPr>
            <a:xfrm>
              <a:off x="3339198" y="2451241"/>
              <a:ext cx="351155" cy="9525"/>
            </a:xfrm>
            <a:custGeom>
              <a:avLst/>
              <a:gdLst/>
              <a:ahLst/>
              <a:cxnLst/>
              <a:rect l="l" t="t" r="r" b="b"/>
              <a:pathLst>
                <a:path w="351154" h="9525">
                  <a:moveTo>
                    <a:pt x="350939" y="0"/>
                  </a:moveTo>
                  <a:lnTo>
                    <a:pt x="0" y="0"/>
                  </a:lnTo>
                  <a:lnTo>
                    <a:pt x="3403" y="3962"/>
                  </a:lnTo>
                  <a:lnTo>
                    <a:pt x="8064" y="9359"/>
                  </a:lnTo>
                  <a:lnTo>
                    <a:pt x="342874" y="9359"/>
                  </a:lnTo>
                  <a:lnTo>
                    <a:pt x="346290" y="5397"/>
                  </a:lnTo>
                  <a:lnTo>
                    <a:pt x="347535" y="3962"/>
                  </a:lnTo>
                  <a:lnTo>
                    <a:pt x="350939" y="0"/>
                  </a:lnTo>
                  <a:close/>
                </a:path>
              </a:pathLst>
            </a:custGeom>
            <a:solidFill>
              <a:srgbClr val="F4F4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7" name="object 440">
              <a:extLst>
                <a:ext uri="{FF2B5EF4-FFF2-40B4-BE49-F238E27FC236}">
                  <a16:creationId xmlns:a16="http://schemas.microsoft.com/office/drawing/2014/main" id="{45147FD6-D886-4D52-8E39-ACB696E297E8}"/>
                </a:ext>
              </a:extLst>
            </p:cNvPr>
            <p:cNvSpPr/>
            <p:nvPr/>
          </p:nvSpPr>
          <p:spPr>
            <a:xfrm>
              <a:off x="3335477" y="2446923"/>
              <a:ext cx="358775" cy="6350"/>
            </a:xfrm>
            <a:custGeom>
              <a:avLst/>
              <a:gdLst/>
              <a:ahLst/>
              <a:cxnLst/>
              <a:rect l="l" t="t" r="r" b="b"/>
              <a:pathLst>
                <a:path w="358775" h="6350">
                  <a:moveTo>
                    <a:pt x="358394" y="0"/>
                  </a:moveTo>
                  <a:lnTo>
                    <a:pt x="0" y="0"/>
                  </a:lnTo>
                  <a:lnTo>
                    <a:pt x="4958" y="5753"/>
                  </a:lnTo>
                  <a:lnTo>
                    <a:pt x="353435" y="5753"/>
                  </a:lnTo>
                  <a:lnTo>
                    <a:pt x="358394" y="0"/>
                  </a:lnTo>
                  <a:close/>
                </a:path>
              </a:pathLst>
            </a:custGeom>
            <a:solidFill>
              <a:srgbClr val="F3F3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8" name="object 441">
              <a:extLst>
                <a:ext uri="{FF2B5EF4-FFF2-40B4-BE49-F238E27FC236}">
                  <a16:creationId xmlns:a16="http://schemas.microsoft.com/office/drawing/2014/main" id="{E88A2939-6518-434A-BCDF-98194732277B}"/>
                </a:ext>
              </a:extLst>
            </p:cNvPr>
            <p:cNvSpPr/>
            <p:nvPr/>
          </p:nvSpPr>
          <p:spPr>
            <a:xfrm>
              <a:off x="3332721" y="2438998"/>
              <a:ext cx="364490" cy="10160"/>
            </a:xfrm>
            <a:custGeom>
              <a:avLst/>
              <a:gdLst/>
              <a:ahLst/>
              <a:cxnLst/>
              <a:rect l="l" t="t" r="r" b="b"/>
              <a:pathLst>
                <a:path w="364489" h="10160">
                  <a:moveTo>
                    <a:pt x="363893" y="0"/>
                  </a:moveTo>
                  <a:lnTo>
                    <a:pt x="0" y="0"/>
                  </a:lnTo>
                  <a:lnTo>
                    <a:pt x="1435" y="5346"/>
                  </a:lnTo>
                  <a:lnTo>
                    <a:pt x="1435" y="7200"/>
                  </a:lnTo>
                  <a:lnTo>
                    <a:pt x="3225" y="7200"/>
                  </a:lnTo>
                  <a:lnTo>
                    <a:pt x="3225" y="9740"/>
                  </a:lnTo>
                  <a:lnTo>
                    <a:pt x="360667" y="9740"/>
                  </a:lnTo>
                  <a:lnTo>
                    <a:pt x="360667" y="7200"/>
                  </a:lnTo>
                  <a:lnTo>
                    <a:pt x="362458" y="7200"/>
                  </a:lnTo>
                  <a:lnTo>
                    <a:pt x="362458" y="5346"/>
                  </a:lnTo>
                  <a:lnTo>
                    <a:pt x="363893" y="0"/>
                  </a:lnTo>
                  <a:close/>
                </a:path>
              </a:pathLst>
            </a:custGeom>
            <a:solidFill>
              <a:srgbClr val="F2F2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9" name="object 442">
              <a:extLst>
                <a:ext uri="{FF2B5EF4-FFF2-40B4-BE49-F238E27FC236}">
                  <a16:creationId xmlns:a16="http://schemas.microsoft.com/office/drawing/2014/main" id="{808C9B2B-9B8F-4B52-BDE9-A3295B5A9CE2}"/>
                </a:ext>
              </a:extLst>
            </p:cNvPr>
            <p:cNvSpPr/>
            <p:nvPr/>
          </p:nvSpPr>
          <p:spPr>
            <a:xfrm>
              <a:off x="3330600" y="2431086"/>
              <a:ext cx="368300" cy="10160"/>
            </a:xfrm>
            <a:custGeom>
              <a:avLst/>
              <a:gdLst/>
              <a:ahLst/>
              <a:cxnLst/>
              <a:rect l="l" t="t" r="r" b="b"/>
              <a:pathLst>
                <a:path w="368300" h="10160">
                  <a:moveTo>
                    <a:pt x="368134" y="0"/>
                  </a:moveTo>
                  <a:lnTo>
                    <a:pt x="0" y="0"/>
                  </a:lnTo>
                  <a:lnTo>
                    <a:pt x="1447" y="5397"/>
                  </a:lnTo>
                  <a:lnTo>
                    <a:pt x="2616" y="9715"/>
                  </a:lnTo>
                  <a:lnTo>
                    <a:pt x="365518" y="9715"/>
                  </a:lnTo>
                  <a:lnTo>
                    <a:pt x="366674" y="5397"/>
                  </a:lnTo>
                  <a:lnTo>
                    <a:pt x="367068" y="3949"/>
                  </a:lnTo>
                  <a:lnTo>
                    <a:pt x="368134" y="0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0" name="object 443">
              <a:extLst>
                <a:ext uri="{FF2B5EF4-FFF2-40B4-BE49-F238E27FC236}">
                  <a16:creationId xmlns:a16="http://schemas.microsoft.com/office/drawing/2014/main" id="{33FA1B9B-ED20-4196-B710-26BD3CD68726}"/>
                </a:ext>
              </a:extLst>
            </p:cNvPr>
            <p:cNvSpPr/>
            <p:nvPr/>
          </p:nvSpPr>
          <p:spPr>
            <a:xfrm>
              <a:off x="3328466" y="2423161"/>
              <a:ext cx="372745" cy="9525"/>
            </a:xfrm>
            <a:custGeom>
              <a:avLst/>
              <a:gdLst/>
              <a:ahLst/>
              <a:cxnLst/>
              <a:rect l="l" t="t" r="r" b="b"/>
              <a:pathLst>
                <a:path w="372745" h="9525">
                  <a:moveTo>
                    <a:pt x="372402" y="0"/>
                  </a:moveTo>
                  <a:lnTo>
                    <a:pt x="0" y="0"/>
                  </a:lnTo>
                  <a:lnTo>
                    <a:pt x="1447" y="5397"/>
                  </a:lnTo>
                  <a:lnTo>
                    <a:pt x="2514" y="9359"/>
                  </a:lnTo>
                  <a:lnTo>
                    <a:pt x="369887" y="9359"/>
                  </a:lnTo>
                  <a:lnTo>
                    <a:pt x="370941" y="5397"/>
                  </a:lnTo>
                  <a:lnTo>
                    <a:pt x="371335" y="3962"/>
                  </a:lnTo>
                  <a:lnTo>
                    <a:pt x="372402" y="0"/>
                  </a:lnTo>
                  <a:close/>
                </a:path>
              </a:pathLst>
            </a:custGeom>
            <a:solidFill>
              <a:srgbClr val="F0F0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1" name="object 444">
              <a:extLst>
                <a:ext uri="{FF2B5EF4-FFF2-40B4-BE49-F238E27FC236}">
                  <a16:creationId xmlns:a16="http://schemas.microsoft.com/office/drawing/2014/main" id="{F691570D-C668-4476-BBEC-E5BA54413EC5}"/>
                </a:ext>
              </a:extLst>
            </p:cNvPr>
            <p:cNvSpPr/>
            <p:nvPr/>
          </p:nvSpPr>
          <p:spPr>
            <a:xfrm>
              <a:off x="3327410" y="2419199"/>
              <a:ext cx="374650" cy="5715"/>
            </a:xfrm>
            <a:custGeom>
              <a:avLst/>
              <a:gdLst/>
              <a:ahLst/>
              <a:cxnLst/>
              <a:rect l="l" t="t" r="r" b="b"/>
              <a:pathLst>
                <a:path w="374650" h="5714">
                  <a:moveTo>
                    <a:pt x="374528" y="0"/>
                  </a:moveTo>
                  <a:lnTo>
                    <a:pt x="0" y="0"/>
                  </a:lnTo>
                  <a:lnTo>
                    <a:pt x="1451" y="5397"/>
                  </a:lnTo>
                  <a:lnTo>
                    <a:pt x="373077" y="5397"/>
                  </a:lnTo>
                  <a:lnTo>
                    <a:pt x="374528" y="0"/>
                  </a:lnTo>
                  <a:close/>
                </a:path>
              </a:pathLst>
            </a:custGeom>
            <a:solidFill>
              <a:srgbClr val="EFEF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2" name="object 445">
              <a:extLst>
                <a:ext uri="{FF2B5EF4-FFF2-40B4-BE49-F238E27FC236}">
                  <a16:creationId xmlns:a16="http://schemas.microsoft.com/office/drawing/2014/main" id="{28E9E8DD-9EA1-434C-8A15-87D7B0318363}"/>
                </a:ext>
              </a:extLst>
            </p:cNvPr>
            <p:cNvSpPr/>
            <p:nvPr/>
          </p:nvSpPr>
          <p:spPr>
            <a:xfrm>
              <a:off x="3325279" y="2411287"/>
              <a:ext cx="379095" cy="9525"/>
            </a:xfrm>
            <a:custGeom>
              <a:avLst/>
              <a:gdLst/>
              <a:ahLst/>
              <a:cxnLst/>
              <a:rect l="l" t="t" r="r" b="b"/>
              <a:pathLst>
                <a:path w="379095" h="9525">
                  <a:moveTo>
                    <a:pt x="378777" y="0"/>
                  </a:moveTo>
                  <a:lnTo>
                    <a:pt x="0" y="0"/>
                  </a:lnTo>
                  <a:lnTo>
                    <a:pt x="1054" y="3949"/>
                  </a:lnTo>
                  <a:lnTo>
                    <a:pt x="2514" y="9359"/>
                  </a:lnTo>
                  <a:lnTo>
                    <a:pt x="376262" y="9359"/>
                  </a:lnTo>
                  <a:lnTo>
                    <a:pt x="377329" y="5397"/>
                  </a:lnTo>
                  <a:lnTo>
                    <a:pt x="377723" y="3949"/>
                  </a:lnTo>
                  <a:lnTo>
                    <a:pt x="378777" y="0"/>
                  </a:lnTo>
                  <a:close/>
                </a:path>
              </a:pathLst>
            </a:custGeom>
            <a:solidFill>
              <a:srgbClr val="EEEE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3" name="object 446">
              <a:extLst>
                <a:ext uri="{FF2B5EF4-FFF2-40B4-BE49-F238E27FC236}">
                  <a16:creationId xmlns:a16="http://schemas.microsoft.com/office/drawing/2014/main" id="{D48C704E-DB8E-4A19-BB2A-A9AE96C55B65}"/>
                </a:ext>
              </a:extLst>
            </p:cNvPr>
            <p:cNvSpPr/>
            <p:nvPr/>
          </p:nvSpPr>
          <p:spPr>
            <a:xfrm>
              <a:off x="3325215" y="2403006"/>
              <a:ext cx="379095" cy="10795"/>
            </a:xfrm>
            <a:custGeom>
              <a:avLst/>
              <a:gdLst/>
              <a:ahLst/>
              <a:cxnLst/>
              <a:rect l="l" t="t" r="r" b="b"/>
              <a:pathLst>
                <a:path w="379095" h="10794">
                  <a:moveTo>
                    <a:pt x="378904" y="5753"/>
                  </a:moveTo>
                  <a:lnTo>
                    <a:pt x="378726" y="5092"/>
                  </a:lnTo>
                  <a:lnTo>
                    <a:pt x="378726" y="3822"/>
                  </a:lnTo>
                  <a:lnTo>
                    <a:pt x="378383" y="3822"/>
                  </a:lnTo>
                  <a:lnTo>
                    <a:pt x="377367" y="0"/>
                  </a:lnTo>
                  <a:lnTo>
                    <a:pt x="1536" y="0"/>
                  </a:lnTo>
                  <a:lnTo>
                    <a:pt x="508" y="3822"/>
                  </a:lnTo>
                  <a:lnTo>
                    <a:pt x="177" y="3822"/>
                  </a:lnTo>
                  <a:lnTo>
                    <a:pt x="177" y="5092"/>
                  </a:lnTo>
                  <a:lnTo>
                    <a:pt x="0" y="5753"/>
                  </a:lnTo>
                  <a:lnTo>
                    <a:pt x="177" y="5753"/>
                  </a:lnTo>
                  <a:lnTo>
                    <a:pt x="177" y="6362"/>
                  </a:lnTo>
                  <a:lnTo>
                    <a:pt x="63" y="10172"/>
                  </a:lnTo>
                  <a:lnTo>
                    <a:pt x="378841" y="10172"/>
                  </a:lnTo>
                  <a:lnTo>
                    <a:pt x="378841" y="6362"/>
                  </a:lnTo>
                  <a:lnTo>
                    <a:pt x="378726" y="5753"/>
                  </a:lnTo>
                  <a:lnTo>
                    <a:pt x="378904" y="5753"/>
                  </a:lnTo>
                  <a:close/>
                </a:path>
              </a:pathLst>
            </a:custGeom>
            <a:solidFill>
              <a:srgbClr val="EDED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4" name="object 447">
              <a:extLst>
                <a:ext uri="{FF2B5EF4-FFF2-40B4-BE49-F238E27FC236}">
                  <a16:creationId xmlns:a16="http://schemas.microsoft.com/office/drawing/2014/main" id="{1CF6ABB7-C6E1-490B-8FEB-1537E5ADEE5D}"/>
                </a:ext>
              </a:extLst>
            </p:cNvPr>
            <p:cNvSpPr/>
            <p:nvPr/>
          </p:nvSpPr>
          <p:spPr>
            <a:xfrm>
              <a:off x="3326282" y="2395082"/>
              <a:ext cx="377190" cy="10160"/>
            </a:xfrm>
            <a:custGeom>
              <a:avLst/>
              <a:gdLst/>
              <a:ahLst/>
              <a:cxnLst/>
              <a:rect l="l" t="t" r="r" b="b"/>
              <a:pathLst>
                <a:path w="377189" h="10160">
                  <a:moveTo>
                    <a:pt x="376770" y="9715"/>
                  </a:moveTo>
                  <a:lnTo>
                    <a:pt x="375704" y="5765"/>
                  </a:lnTo>
                  <a:lnTo>
                    <a:pt x="375564" y="5219"/>
                  </a:lnTo>
                  <a:lnTo>
                    <a:pt x="375234" y="3962"/>
                  </a:lnTo>
                  <a:lnTo>
                    <a:pt x="374167" y="0"/>
                  </a:lnTo>
                  <a:lnTo>
                    <a:pt x="2603" y="0"/>
                  </a:lnTo>
                  <a:lnTo>
                    <a:pt x="1536" y="3962"/>
                  </a:lnTo>
                  <a:lnTo>
                    <a:pt x="1193" y="5219"/>
                  </a:lnTo>
                  <a:lnTo>
                    <a:pt x="1054" y="5765"/>
                  </a:lnTo>
                  <a:lnTo>
                    <a:pt x="0" y="9715"/>
                  </a:lnTo>
                  <a:lnTo>
                    <a:pt x="376770" y="9715"/>
                  </a:lnTo>
                  <a:close/>
                </a:path>
              </a:pathLst>
            </a:custGeom>
            <a:solidFill>
              <a:srgbClr val="ECEC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5" name="object 448">
              <a:extLst>
                <a:ext uri="{FF2B5EF4-FFF2-40B4-BE49-F238E27FC236}">
                  <a16:creationId xmlns:a16="http://schemas.microsoft.com/office/drawing/2014/main" id="{D9CAEFD5-D860-40D9-9BE9-F53742D8B55B}"/>
                </a:ext>
              </a:extLst>
            </p:cNvPr>
            <p:cNvSpPr/>
            <p:nvPr/>
          </p:nvSpPr>
          <p:spPr>
            <a:xfrm>
              <a:off x="3328509" y="2391119"/>
              <a:ext cx="372745" cy="5715"/>
            </a:xfrm>
            <a:custGeom>
              <a:avLst/>
              <a:gdLst/>
              <a:ahLst/>
              <a:cxnLst/>
              <a:rect l="l" t="t" r="r" b="b"/>
              <a:pathLst>
                <a:path w="372745" h="5714">
                  <a:moveTo>
                    <a:pt x="370878" y="0"/>
                  </a:moveTo>
                  <a:lnTo>
                    <a:pt x="1451" y="0"/>
                  </a:lnTo>
                  <a:lnTo>
                    <a:pt x="0" y="5397"/>
                  </a:lnTo>
                  <a:lnTo>
                    <a:pt x="372329" y="5397"/>
                  </a:lnTo>
                  <a:lnTo>
                    <a:pt x="370878" y="0"/>
                  </a:lnTo>
                  <a:close/>
                </a:path>
              </a:pathLst>
            </a:custGeom>
            <a:solidFill>
              <a:srgbClr val="EBEB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6" name="object 449">
              <a:extLst>
                <a:ext uri="{FF2B5EF4-FFF2-40B4-BE49-F238E27FC236}">
                  <a16:creationId xmlns:a16="http://schemas.microsoft.com/office/drawing/2014/main" id="{24A4BCAC-48D6-4FF4-A543-4A53465C60E3}"/>
                </a:ext>
              </a:extLst>
            </p:cNvPr>
            <p:cNvSpPr/>
            <p:nvPr/>
          </p:nvSpPr>
          <p:spPr>
            <a:xfrm>
              <a:off x="3329559" y="2383207"/>
              <a:ext cx="370840" cy="9525"/>
            </a:xfrm>
            <a:custGeom>
              <a:avLst/>
              <a:gdLst/>
              <a:ahLst/>
              <a:cxnLst/>
              <a:rect l="l" t="t" r="r" b="b"/>
              <a:pathLst>
                <a:path w="370839" h="9525">
                  <a:moveTo>
                    <a:pt x="370217" y="9359"/>
                  </a:moveTo>
                  <a:lnTo>
                    <a:pt x="369138" y="5397"/>
                  </a:lnTo>
                  <a:lnTo>
                    <a:pt x="368757" y="3949"/>
                  </a:lnTo>
                  <a:lnTo>
                    <a:pt x="367690" y="0"/>
                  </a:lnTo>
                  <a:lnTo>
                    <a:pt x="2527" y="0"/>
                  </a:lnTo>
                  <a:lnTo>
                    <a:pt x="1460" y="3949"/>
                  </a:lnTo>
                  <a:lnTo>
                    <a:pt x="1066" y="5397"/>
                  </a:lnTo>
                  <a:lnTo>
                    <a:pt x="0" y="9359"/>
                  </a:lnTo>
                  <a:lnTo>
                    <a:pt x="370217" y="9359"/>
                  </a:lnTo>
                  <a:close/>
                </a:path>
              </a:pathLst>
            </a:custGeom>
            <a:solidFill>
              <a:srgbClr val="EAEA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7" name="object 450">
              <a:extLst>
                <a:ext uri="{FF2B5EF4-FFF2-40B4-BE49-F238E27FC236}">
                  <a16:creationId xmlns:a16="http://schemas.microsoft.com/office/drawing/2014/main" id="{7CBE3AF8-CD36-44A2-866F-E2BC63837033}"/>
                </a:ext>
              </a:extLst>
            </p:cNvPr>
            <p:cNvSpPr/>
            <p:nvPr/>
          </p:nvSpPr>
          <p:spPr>
            <a:xfrm>
              <a:off x="3331692" y="2375282"/>
              <a:ext cx="366395" cy="9525"/>
            </a:xfrm>
            <a:custGeom>
              <a:avLst/>
              <a:gdLst/>
              <a:ahLst/>
              <a:cxnLst/>
              <a:rect l="l" t="t" r="r" b="b"/>
              <a:pathLst>
                <a:path w="366395" h="9525">
                  <a:moveTo>
                    <a:pt x="365950" y="9359"/>
                  </a:moveTo>
                  <a:lnTo>
                    <a:pt x="364883" y="5397"/>
                  </a:lnTo>
                  <a:lnTo>
                    <a:pt x="364502" y="3962"/>
                  </a:lnTo>
                  <a:lnTo>
                    <a:pt x="363435" y="0"/>
                  </a:lnTo>
                  <a:lnTo>
                    <a:pt x="2514" y="0"/>
                  </a:lnTo>
                  <a:lnTo>
                    <a:pt x="1447" y="3962"/>
                  </a:lnTo>
                  <a:lnTo>
                    <a:pt x="0" y="9359"/>
                  </a:lnTo>
                  <a:lnTo>
                    <a:pt x="365950" y="9359"/>
                  </a:lnTo>
                  <a:close/>
                </a:path>
              </a:pathLst>
            </a:custGeom>
            <a:solidFill>
              <a:srgbClr val="E9E9E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8" name="object 451">
              <a:extLst>
                <a:ext uri="{FF2B5EF4-FFF2-40B4-BE49-F238E27FC236}">
                  <a16:creationId xmlns:a16="http://schemas.microsoft.com/office/drawing/2014/main" id="{779982F7-2599-4755-B19B-A458A14356C4}"/>
                </a:ext>
              </a:extLst>
            </p:cNvPr>
            <p:cNvSpPr/>
            <p:nvPr/>
          </p:nvSpPr>
          <p:spPr>
            <a:xfrm>
              <a:off x="3333826" y="2367002"/>
              <a:ext cx="361950" cy="10160"/>
            </a:xfrm>
            <a:custGeom>
              <a:avLst/>
              <a:gdLst/>
              <a:ahLst/>
              <a:cxnLst/>
              <a:rect l="l" t="t" r="r" b="b"/>
              <a:pathLst>
                <a:path w="361950" h="10160">
                  <a:moveTo>
                    <a:pt x="361683" y="9715"/>
                  </a:moveTo>
                  <a:lnTo>
                    <a:pt x="360934" y="6921"/>
                  </a:lnTo>
                  <a:lnTo>
                    <a:pt x="359918" y="5753"/>
                  </a:lnTo>
                  <a:lnTo>
                    <a:pt x="358686" y="4318"/>
                  </a:lnTo>
                  <a:lnTo>
                    <a:pt x="354965" y="0"/>
                  </a:lnTo>
                  <a:lnTo>
                    <a:pt x="6718" y="0"/>
                  </a:lnTo>
                  <a:lnTo>
                    <a:pt x="2997" y="4318"/>
                  </a:lnTo>
                  <a:lnTo>
                    <a:pt x="1752" y="5753"/>
                  </a:lnTo>
                  <a:lnTo>
                    <a:pt x="749" y="6921"/>
                  </a:lnTo>
                  <a:lnTo>
                    <a:pt x="0" y="9715"/>
                  </a:lnTo>
                  <a:lnTo>
                    <a:pt x="361683" y="9715"/>
                  </a:lnTo>
                  <a:close/>
                </a:path>
              </a:pathLst>
            </a:custGeom>
            <a:solidFill>
              <a:srgbClr val="E8E8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9" name="object 452">
              <a:extLst>
                <a:ext uri="{FF2B5EF4-FFF2-40B4-BE49-F238E27FC236}">
                  <a16:creationId xmlns:a16="http://schemas.microsoft.com/office/drawing/2014/main" id="{A4201E90-9A6D-4203-8D7A-BC306D49BA29}"/>
                </a:ext>
              </a:extLst>
            </p:cNvPr>
            <p:cNvSpPr/>
            <p:nvPr/>
          </p:nvSpPr>
          <p:spPr>
            <a:xfrm>
              <a:off x="3338990" y="2363040"/>
              <a:ext cx="351790" cy="6350"/>
            </a:xfrm>
            <a:custGeom>
              <a:avLst/>
              <a:gdLst/>
              <a:ahLst/>
              <a:cxnLst/>
              <a:rect l="l" t="t" r="r" b="b"/>
              <a:pathLst>
                <a:path w="351789" h="6350">
                  <a:moveTo>
                    <a:pt x="346396" y="0"/>
                  </a:moveTo>
                  <a:lnTo>
                    <a:pt x="4969" y="0"/>
                  </a:lnTo>
                  <a:lnTo>
                    <a:pt x="0" y="5765"/>
                  </a:lnTo>
                  <a:lnTo>
                    <a:pt x="351366" y="5765"/>
                  </a:lnTo>
                  <a:lnTo>
                    <a:pt x="346396" y="0"/>
                  </a:lnTo>
                  <a:close/>
                </a:path>
              </a:pathLst>
            </a:custGeom>
            <a:solidFill>
              <a:srgbClr val="E7E7E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0" name="object 453">
              <a:extLst>
                <a:ext uri="{FF2B5EF4-FFF2-40B4-BE49-F238E27FC236}">
                  <a16:creationId xmlns:a16="http://schemas.microsoft.com/office/drawing/2014/main" id="{B728EC77-2329-409E-A1B5-F5122BB4AF7F}"/>
                </a:ext>
              </a:extLst>
            </p:cNvPr>
            <p:cNvSpPr/>
            <p:nvPr/>
          </p:nvSpPr>
          <p:spPr>
            <a:xfrm>
              <a:off x="3342398" y="2355127"/>
              <a:ext cx="344805" cy="10160"/>
            </a:xfrm>
            <a:custGeom>
              <a:avLst/>
              <a:gdLst/>
              <a:ahLst/>
              <a:cxnLst/>
              <a:rect l="l" t="t" r="r" b="b"/>
              <a:pathLst>
                <a:path w="344804" h="10160">
                  <a:moveTo>
                    <a:pt x="344538" y="9715"/>
                  </a:moveTo>
                  <a:lnTo>
                    <a:pt x="341122" y="5753"/>
                  </a:lnTo>
                  <a:lnTo>
                    <a:pt x="339572" y="3949"/>
                  </a:lnTo>
                  <a:lnTo>
                    <a:pt x="336169" y="0"/>
                  </a:lnTo>
                  <a:lnTo>
                    <a:pt x="8369" y="0"/>
                  </a:lnTo>
                  <a:lnTo>
                    <a:pt x="4965" y="3949"/>
                  </a:lnTo>
                  <a:lnTo>
                    <a:pt x="3416" y="5753"/>
                  </a:lnTo>
                  <a:lnTo>
                    <a:pt x="0" y="9715"/>
                  </a:lnTo>
                  <a:lnTo>
                    <a:pt x="344538" y="9715"/>
                  </a:lnTo>
                  <a:close/>
                </a:path>
              </a:pathLst>
            </a:custGeom>
            <a:solidFill>
              <a:srgbClr val="E6E6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1" name="object 454">
              <a:extLst>
                <a:ext uri="{FF2B5EF4-FFF2-40B4-BE49-F238E27FC236}">
                  <a16:creationId xmlns:a16="http://schemas.microsoft.com/office/drawing/2014/main" id="{9209392B-F701-4B4C-8A0D-538AF311D7A8}"/>
                </a:ext>
              </a:extLst>
            </p:cNvPr>
            <p:cNvSpPr/>
            <p:nvPr/>
          </p:nvSpPr>
          <p:spPr>
            <a:xfrm>
              <a:off x="3349536" y="2347203"/>
              <a:ext cx="330835" cy="9525"/>
            </a:xfrm>
            <a:custGeom>
              <a:avLst/>
              <a:gdLst/>
              <a:ahLst/>
              <a:cxnLst/>
              <a:rect l="l" t="t" r="r" b="b"/>
              <a:pathLst>
                <a:path w="330835" h="9525">
                  <a:moveTo>
                    <a:pt x="330263" y="9359"/>
                  </a:moveTo>
                  <a:lnTo>
                    <a:pt x="326847" y="5397"/>
                  </a:lnTo>
                  <a:lnTo>
                    <a:pt x="325615" y="3962"/>
                  </a:lnTo>
                  <a:lnTo>
                    <a:pt x="322199" y="0"/>
                  </a:lnTo>
                  <a:lnTo>
                    <a:pt x="8064" y="0"/>
                  </a:lnTo>
                  <a:lnTo>
                    <a:pt x="4648" y="3962"/>
                  </a:lnTo>
                  <a:lnTo>
                    <a:pt x="3416" y="5397"/>
                  </a:lnTo>
                  <a:lnTo>
                    <a:pt x="0" y="9359"/>
                  </a:lnTo>
                  <a:lnTo>
                    <a:pt x="330263" y="9359"/>
                  </a:lnTo>
                  <a:close/>
                </a:path>
              </a:pathLst>
            </a:custGeom>
            <a:solidFill>
              <a:srgbClr val="E5E5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2" name="object 455">
              <a:extLst>
                <a:ext uri="{FF2B5EF4-FFF2-40B4-BE49-F238E27FC236}">
                  <a16:creationId xmlns:a16="http://schemas.microsoft.com/office/drawing/2014/main" id="{8335AFD8-C81E-4C45-B35E-8DE8E28F9540}"/>
                </a:ext>
              </a:extLst>
            </p:cNvPr>
            <p:cNvSpPr/>
            <p:nvPr/>
          </p:nvSpPr>
          <p:spPr>
            <a:xfrm>
              <a:off x="3356374" y="2343240"/>
              <a:ext cx="316865" cy="5715"/>
            </a:xfrm>
            <a:custGeom>
              <a:avLst/>
              <a:gdLst/>
              <a:ahLst/>
              <a:cxnLst/>
              <a:rect l="l" t="t" r="r" b="b"/>
              <a:pathLst>
                <a:path w="316864" h="5714">
                  <a:moveTo>
                    <a:pt x="311947" y="0"/>
                  </a:moveTo>
                  <a:lnTo>
                    <a:pt x="4652" y="0"/>
                  </a:lnTo>
                  <a:lnTo>
                    <a:pt x="0" y="5397"/>
                  </a:lnTo>
                  <a:lnTo>
                    <a:pt x="316599" y="5397"/>
                  </a:lnTo>
                  <a:lnTo>
                    <a:pt x="311947" y="0"/>
                  </a:lnTo>
                  <a:close/>
                </a:path>
              </a:pathLst>
            </a:custGeom>
            <a:solidFill>
              <a:srgbClr val="E4E4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3" name="object 456">
              <a:extLst>
                <a:ext uri="{FF2B5EF4-FFF2-40B4-BE49-F238E27FC236}">
                  <a16:creationId xmlns:a16="http://schemas.microsoft.com/office/drawing/2014/main" id="{13CC9C12-7628-4C9D-B344-A9F8C1DD468E}"/>
                </a:ext>
              </a:extLst>
            </p:cNvPr>
            <p:cNvSpPr/>
            <p:nvPr/>
          </p:nvSpPr>
          <p:spPr>
            <a:xfrm>
              <a:off x="3359785" y="2335315"/>
              <a:ext cx="309880" cy="9525"/>
            </a:xfrm>
            <a:custGeom>
              <a:avLst/>
              <a:gdLst/>
              <a:ahLst/>
              <a:cxnLst/>
              <a:rect l="l" t="t" r="r" b="b"/>
              <a:pathLst>
                <a:path w="309879" h="9525">
                  <a:moveTo>
                    <a:pt x="309765" y="9359"/>
                  </a:moveTo>
                  <a:lnTo>
                    <a:pt x="308025" y="7353"/>
                  </a:lnTo>
                  <a:lnTo>
                    <a:pt x="304787" y="5410"/>
                  </a:lnTo>
                  <a:lnTo>
                    <a:pt x="302387" y="3962"/>
                  </a:lnTo>
                  <a:lnTo>
                    <a:pt x="295783" y="0"/>
                  </a:lnTo>
                  <a:lnTo>
                    <a:pt x="13982" y="0"/>
                  </a:lnTo>
                  <a:lnTo>
                    <a:pt x="7378" y="3962"/>
                  </a:lnTo>
                  <a:lnTo>
                    <a:pt x="4965" y="5410"/>
                  </a:lnTo>
                  <a:lnTo>
                    <a:pt x="1739" y="7353"/>
                  </a:lnTo>
                  <a:lnTo>
                    <a:pt x="0" y="9359"/>
                  </a:lnTo>
                  <a:lnTo>
                    <a:pt x="309765" y="9359"/>
                  </a:lnTo>
                  <a:close/>
                </a:path>
              </a:pathLst>
            </a:custGeom>
            <a:solidFill>
              <a:srgbClr val="E3E3E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4" name="object 457">
              <a:extLst>
                <a:ext uri="{FF2B5EF4-FFF2-40B4-BE49-F238E27FC236}">
                  <a16:creationId xmlns:a16="http://schemas.microsoft.com/office/drawing/2014/main" id="{0E5D01FD-3602-46C5-B435-13FABE18E520}"/>
                </a:ext>
              </a:extLst>
            </p:cNvPr>
            <p:cNvSpPr/>
            <p:nvPr/>
          </p:nvSpPr>
          <p:spPr>
            <a:xfrm>
              <a:off x="3371354" y="2327035"/>
              <a:ext cx="287020" cy="10160"/>
            </a:xfrm>
            <a:custGeom>
              <a:avLst/>
              <a:gdLst/>
              <a:ahLst/>
              <a:cxnLst/>
              <a:rect l="l" t="t" r="r" b="b"/>
              <a:pathLst>
                <a:path w="287020" h="10160">
                  <a:moveTo>
                    <a:pt x="286626" y="9728"/>
                  </a:moveTo>
                  <a:lnTo>
                    <a:pt x="280022" y="5765"/>
                  </a:lnTo>
                  <a:lnTo>
                    <a:pt x="277634" y="4330"/>
                  </a:lnTo>
                  <a:lnTo>
                    <a:pt x="270421" y="0"/>
                  </a:lnTo>
                  <a:lnTo>
                    <a:pt x="16205" y="0"/>
                  </a:lnTo>
                  <a:lnTo>
                    <a:pt x="8991" y="4330"/>
                  </a:lnTo>
                  <a:lnTo>
                    <a:pt x="6604" y="5765"/>
                  </a:lnTo>
                  <a:lnTo>
                    <a:pt x="0" y="9728"/>
                  </a:lnTo>
                  <a:lnTo>
                    <a:pt x="286626" y="9728"/>
                  </a:lnTo>
                  <a:close/>
                </a:path>
              </a:pathLst>
            </a:custGeom>
            <a:solidFill>
              <a:srgbClr val="E2E2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5" name="object 458">
              <a:extLst>
                <a:ext uri="{FF2B5EF4-FFF2-40B4-BE49-F238E27FC236}">
                  <a16:creationId xmlns:a16="http://schemas.microsoft.com/office/drawing/2014/main" id="{F14821A3-855E-4DFB-B3FE-A59DDE90EA5C}"/>
                </a:ext>
              </a:extLst>
            </p:cNvPr>
            <p:cNvSpPr/>
            <p:nvPr/>
          </p:nvSpPr>
          <p:spPr>
            <a:xfrm>
              <a:off x="3384562" y="2319123"/>
              <a:ext cx="260350" cy="10160"/>
            </a:xfrm>
            <a:custGeom>
              <a:avLst/>
              <a:gdLst/>
              <a:ahLst/>
              <a:cxnLst/>
              <a:rect l="l" t="t" r="r" b="b"/>
              <a:pathLst>
                <a:path w="260350" h="10160">
                  <a:moveTo>
                    <a:pt x="260210" y="9715"/>
                  </a:moveTo>
                  <a:lnTo>
                    <a:pt x="253606" y="5753"/>
                  </a:lnTo>
                  <a:lnTo>
                    <a:pt x="250621" y="3962"/>
                  </a:lnTo>
                  <a:lnTo>
                    <a:pt x="244017" y="0"/>
                  </a:lnTo>
                  <a:lnTo>
                    <a:pt x="16192" y="0"/>
                  </a:lnTo>
                  <a:lnTo>
                    <a:pt x="9588" y="3962"/>
                  </a:lnTo>
                  <a:lnTo>
                    <a:pt x="6604" y="5753"/>
                  </a:lnTo>
                  <a:lnTo>
                    <a:pt x="0" y="9715"/>
                  </a:lnTo>
                  <a:lnTo>
                    <a:pt x="260210" y="9715"/>
                  </a:lnTo>
                  <a:close/>
                </a:path>
              </a:pathLst>
            </a:custGeom>
            <a:solidFill>
              <a:srgbClr val="E1E1E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6" name="object 459">
              <a:extLst>
                <a:ext uri="{FF2B5EF4-FFF2-40B4-BE49-F238E27FC236}">
                  <a16:creationId xmlns:a16="http://schemas.microsoft.com/office/drawing/2014/main" id="{942C438B-3283-4824-A385-66597DBDDBA5}"/>
                </a:ext>
              </a:extLst>
            </p:cNvPr>
            <p:cNvSpPr/>
            <p:nvPr/>
          </p:nvSpPr>
          <p:spPr>
            <a:xfrm>
              <a:off x="3397752" y="2315161"/>
              <a:ext cx="234315" cy="6350"/>
            </a:xfrm>
            <a:custGeom>
              <a:avLst/>
              <a:gdLst/>
              <a:ahLst/>
              <a:cxnLst/>
              <a:rect l="l" t="t" r="r" b="b"/>
              <a:pathLst>
                <a:path w="234314" h="6350">
                  <a:moveTo>
                    <a:pt x="219792" y="0"/>
                  </a:moveTo>
                  <a:lnTo>
                    <a:pt x="14052" y="0"/>
                  </a:lnTo>
                  <a:lnTo>
                    <a:pt x="4851" y="2854"/>
                  </a:lnTo>
                  <a:lnTo>
                    <a:pt x="0" y="5765"/>
                  </a:lnTo>
                  <a:lnTo>
                    <a:pt x="233844" y="5765"/>
                  </a:lnTo>
                  <a:lnTo>
                    <a:pt x="228992" y="2854"/>
                  </a:lnTo>
                  <a:lnTo>
                    <a:pt x="219792" y="0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7" name="object 460">
              <a:extLst>
                <a:ext uri="{FF2B5EF4-FFF2-40B4-BE49-F238E27FC236}">
                  <a16:creationId xmlns:a16="http://schemas.microsoft.com/office/drawing/2014/main" id="{3FC00A81-F689-4EBA-991E-CF4C0C841920}"/>
                </a:ext>
              </a:extLst>
            </p:cNvPr>
            <p:cNvSpPr/>
            <p:nvPr/>
          </p:nvSpPr>
          <p:spPr>
            <a:xfrm>
              <a:off x="3407168" y="2307236"/>
              <a:ext cx="215265" cy="9525"/>
            </a:xfrm>
            <a:custGeom>
              <a:avLst/>
              <a:gdLst/>
              <a:ahLst/>
              <a:cxnLst/>
              <a:rect l="l" t="t" r="r" b="b"/>
              <a:pathLst>
                <a:path w="215264" h="9525">
                  <a:moveTo>
                    <a:pt x="214998" y="9359"/>
                  </a:moveTo>
                  <a:lnTo>
                    <a:pt x="202260" y="5410"/>
                  </a:lnTo>
                  <a:lnTo>
                    <a:pt x="197599" y="3962"/>
                  </a:lnTo>
                  <a:lnTo>
                    <a:pt x="184823" y="0"/>
                  </a:lnTo>
                  <a:lnTo>
                    <a:pt x="30175" y="0"/>
                  </a:lnTo>
                  <a:lnTo>
                    <a:pt x="17399" y="3962"/>
                  </a:lnTo>
                  <a:lnTo>
                    <a:pt x="12738" y="5410"/>
                  </a:lnTo>
                  <a:lnTo>
                    <a:pt x="0" y="9359"/>
                  </a:lnTo>
                  <a:lnTo>
                    <a:pt x="214998" y="9359"/>
                  </a:lnTo>
                  <a:close/>
                </a:path>
              </a:pathLst>
            </a:custGeom>
            <a:solidFill>
              <a:srgbClr val="DFDFD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8" name="object 461">
              <a:extLst>
                <a:ext uri="{FF2B5EF4-FFF2-40B4-BE49-F238E27FC236}">
                  <a16:creationId xmlns:a16="http://schemas.microsoft.com/office/drawing/2014/main" id="{D50D8A48-C140-4947-95B1-4ADA88C49F6C}"/>
                </a:ext>
              </a:extLst>
            </p:cNvPr>
            <p:cNvSpPr/>
            <p:nvPr/>
          </p:nvSpPr>
          <p:spPr>
            <a:xfrm>
              <a:off x="3432670" y="2299324"/>
              <a:ext cx="164465" cy="9525"/>
            </a:xfrm>
            <a:custGeom>
              <a:avLst/>
              <a:gdLst/>
              <a:ahLst/>
              <a:cxnLst/>
              <a:rect l="l" t="t" r="r" b="b"/>
              <a:pathLst>
                <a:path w="164464" h="9525">
                  <a:moveTo>
                    <a:pt x="163995" y="9359"/>
                  </a:moveTo>
                  <a:lnTo>
                    <a:pt x="151218" y="5397"/>
                  </a:lnTo>
                  <a:lnTo>
                    <a:pt x="146596" y="3962"/>
                  </a:lnTo>
                  <a:lnTo>
                    <a:pt x="141973" y="2540"/>
                  </a:lnTo>
                  <a:lnTo>
                    <a:pt x="115849" y="0"/>
                  </a:lnTo>
                  <a:lnTo>
                    <a:pt x="48145" y="0"/>
                  </a:lnTo>
                  <a:lnTo>
                    <a:pt x="22021" y="2540"/>
                  </a:lnTo>
                  <a:lnTo>
                    <a:pt x="17411" y="3962"/>
                  </a:lnTo>
                  <a:lnTo>
                    <a:pt x="12776" y="5397"/>
                  </a:lnTo>
                  <a:lnTo>
                    <a:pt x="0" y="9359"/>
                  </a:lnTo>
                  <a:lnTo>
                    <a:pt x="163995" y="9359"/>
                  </a:lnTo>
                  <a:close/>
                </a:path>
              </a:pathLst>
            </a:custGeom>
            <a:solidFill>
              <a:srgbClr val="DEDE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9" name="object 462">
              <a:extLst>
                <a:ext uri="{FF2B5EF4-FFF2-40B4-BE49-F238E27FC236}">
                  <a16:creationId xmlns:a16="http://schemas.microsoft.com/office/drawing/2014/main" id="{AC851E63-0719-4335-884B-1AA9A1F08682}"/>
                </a:ext>
              </a:extLst>
            </p:cNvPr>
            <p:cNvSpPr/>
            <p:nvPr/>
          </p:nvSpPr>
          <p:spPr>
            <a:xfrm>
              <a:off x="3465982" y="2296047"/>
              <a:ext cx="97790" cy="5080"/>
            </a:xfrm>
            <a:custGeom>
              <a:avLst/>
              <a:gdLst/>
              <a:ahLst/>
              <a:cxnLst/>
              <a:rect l="l" t="t" r="r" b="b"/>
              <a:pathLst>
                <a:path w="97789" h="5080">
                  <a:moveTo>
                    <a:pt x="97370" y="4711"/>
                  </a:moveTo>
                  <a:lnTo>
                    <a:pt x="56426" y="749"/>
                  </a:lnTo>
                  <a:lnTo>
                    <a:pt x="48691" y="0"/>
                  </a:lnTo>
                  <a:lnTo>
                    <a:pt x="40944" y="749"/>
                  </a:lnTo>
                  <a:lnTo>
                    <a:pt x="0" y="4711"/>
                  </a:lnTo>
                  <a:lnTo>
                    <a:pt x="97370" y="4711"/>
                  </a:lnTo>
                  <a:close/>
                </a:path>
              </a:pathLst>
            </a:custGeom>
            <a:solidFill>
              <a:srgbClr val="DDDD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0" name="object 463">
              <a:extLst>
                <a:ext uri="{FF2B5EF4-FFF2-40B4-BE49-F238E27FC236}">
                  <a16:creationId xmlns:a16="http://schemas.microsoft.com/office/drawing/2014/main" id="{6A070040-62F6-46C3-A273-231D7EEE3CB6}"/>
                </a:ext>
              </a:extLst>
            </p:cNvPr>
            <p:cNvSpPr/>
            <p:nvPr/>
          </p:nvSpPr>
          <p:spPr>
            <a:xfrm>
              <a:off x="3324961" y="2296085"/>
              <a:ext cx="379730" cy="227965"/>
            </a:xfrm>
            <a:custGeom>
              <a:avLst/>
              <a:gdLst/>
              <a:ahLst/>
              <a:cxnLst/>
              <a:rect l="l" t="t" r="r" b="b"/>
              <a:pathLst>
                <a:path w="379729" h="227964">
                  <a:moveTo>
                    <a:pt x="379437" y="113753"/>
                  </a:moveTo>
                  <a:lnTo>
                    <a:pt x="342826" y="46499"/>
                  </a:lnTo>
                  <a:lnTo>
                    <a:pt x="301753" y="21899"/>
                  </a:lnTo>
                  <a:lnTo>
                    <a:pt x="249672" y="5783"/>
                  </a:lnTo>
                  <a:lnTo>
                    <a:pt x="189712" y="0"/>
                  </a:lnTo>
                  <a:lnTo>
                    <a:pt x="129758" y="5783"/>
                  </a:lnTo>
                  <a:lnTo>
                    <a:pt x="77681" y="21899"/>
                  </a:lnTo>
                  <a:lnTo>
                    <a:pt x="36610" y="46499"/>
                  </a:lnTo>
                  <a:lnTo>
                    <a:pt x="9674" y="77734"/>
                  </a:lnTo>
                  <a:lnTo>
                    <a:pt x="0" y="113753"/>
                  </a:lnTo>
                  <a:lnTo>
                    <a:pt x="9674" y="149779"/>
                  </a:lnTo>
                  <a:lnTo>
                    <a:pt x="36610" y="181017"/>
                  </a:lnTo>
                  <a:lnTo>
                    <a:pt x="77681" y="205620"/>
                  </a:lnTo>
                  <a:lnTo>
                    <a:pt x="129758" y="221737"/>
                  </a:lnTo>
                  <a:lnTo>
                    <a:pt x="189712" y="227520"/>
                  </a:lnTo>
                  <a:lnTo>
                    <a:pt x="249672" y="221737"/>
                  </a:lnTo>
                  <a:lnTo>
                    <a:pt x="301753" y="205620"/>
                  </a:lnTo>
                  <a:lnTo>
                    <a:pt x="342826" y="181017"/>
                  </a:lnTo>
                  <a:lnTo>
                    <a:pt x="369763" y="149779"/>
                  </a:lnTo>
                  <a:lnTo>
                    <a:pt x="379437" y="113753"/>
                  </a:lnTo>
                  <a:close/>
                </a:path>
              </a:pathLst>
            </a:custGeom>
            <a:ln w="385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01" name="object 464">
              <a:extLst>
                <a:ext uri="{FF2B5EF4-FFF2-40B4-BE49-F238E27FC236}">
                  <a16:creationId xmlns:a16="http://schemas.microsoft.com/office/drawing/2014/main" id="{30A0BDE9-8700-4016-A956-CC8774401B07}"/>
                </a:ext>
              </a:extLst>
            </p:cNvPr>
            <p:cNvPicPr/>
            <p:nvPr/>
          </p:nvPicPr>
          <p:blipFill>
            <a:blip r:embed="rId39" cstate="print"/>
            <a:stretch>
              <a:fillRect/>
            </a:stretch>
          </p:blipFill>
          <p:spPr>
            <a:xfrm>
              <a:off x="3324910" y="2329644"/>
              <a:ext cx="379526" cy="345674"/>
            </a:xfrm>
            <a:prstGeom prst="rect">
              <a:avLst/>
            </a:prstGeom>
          </p:spPr>
        </p:pic>
        <p:sp>
          <p:nvSpPr>
            <p:cNvPr id="1402" name="object 465">
              <a:extLst>
                <a:ext uri="{FF2B5EF4-FFF2-40B4-BE49-F238E27FC236}">
                  <a16:creationId xmlns:a16="http://schemas.microsoft.com/office/drawing/2014/main" id="{F367D80B-A265-445E-B0AA-05FE0EFF8C94}"/>
                </a:ext>
              </a:extLst>
            </p:cNvPr>
            <p:cNvSpPr/>
            <p:nvPr/>
          </p:nvSpPr>
          <p:spPr>
            <a:xfrm>
              <a:off x="3324961" y="2409839"/>
              <a:ext cx="379730" cy="266065"/>
            </a:xfrm>
            <a:custGeom>
              <a:avLst/>
              <a:gdLst/>
              <a:ahLst/>
              <a:cxnLst/>
              <a:rect l="l" t="t" r="r" b="b"/>
              <a:pathLst>
                <a:path w="379729" h="266064">
                  <a:moveTo>
                    <a:pt x="0" y="0"/>
                  </a:moveTo>
                  <a:lnTo>
                    <a:pt x="0" y="151917"/>
                  </a:lnTo>
                  <a:lnTo>
                    <a:pt x="9674" y="187942"/>
                  </a:lnTo>
                  <a:lnTo>
                    <a:pt x="36610" y="219181"/>
                  </a:lnTo>
                  <a:lnTo>
                    <a:pt x="77681" y="243783"/>
                  </a:lnTo>
                  <a:lnTo>
                    <a:pt x="129758" y="259900"/>
                  </a:lnTo>
                  <a:lnTo>
                    <a:pt x="189712" y="265684"/>
                  </a:lnTo>
                  <a:lnTo>
                    <a:pt x="249672" y="259900"/>
                  </a:lnTo>
                  <a:lnTo>
                    <a:pt x="301753" y="243783"/>
                  </a:lnTo>
                  <a:lnTo>
                    <a:pt x="342826" y="219181"/>
                  </a:lnTo>
                  <a:lnTo>
                    <a:pt x="369763" y="187942"/>
                  </a:lnTo>
                  <a:lnTo>
                    <a:pt x="379437" y="151917"/>
                  </a:lnTo>
                  <a:lnTo>
                    <a:pt x="379437" y="0"/>
                  </a:lnTo>
                  <a:lnTo>
                    <a:pt x="369763" y="36025"/>
                  </a:lnTo>
                  <a:lnTo>
                    <a:pt x="342826" y="67263"/>
                  </a:lnTo>
                  <a:lnTo>
                    <a:pt x="301753" y="91866"/>
                  </a:lnTo>
                  <a:lnTo>
                    <a:pt x="249672" y="107983"/>
                  </a:lnTo>
                  <a:lnTo>
                    <a:pt x="189712" y="113766"/>
                  </a:lnTo>
                  <a:lnTo>
                    <a:pt x="129758" y="107983"/>
                  </a:lnTo>
                  <a:lnTo>
                    <a:pt x="77681" y="91866"/>
                  </a:lnTo>
                  <a:lnTo>
                    <a:pt x="36610" y="67263"/>
                  </a:lnTo>
                  <a:lnTo>
                    <a:pt x="9674" y="36025"/>
                  </a:lnTo>
                  <a:lnTo>
                    <a:pt x="0" y="0"/>
                  </a:lnTo>
                  <a:close/>
                </a:path>
              </a:pathLst>
            </a:custGeom>
            <a:ln w="385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3" name="object 466">
              <a:extLst>
                <a:ext uri="{FF2B5EF4-FFF2-40B4-BE49-F238E27FC236}">
                  <a16:creationId xmlns:a16="http://schemas.microsoft.com/office/drawing/2014/main" id="{0EEF2AF1-7C14-434B-AB98-F94739C3AB09}"/>
                </a:ext>
              </a:extLst>
            </p:cNvPr>
            <p:cNvSpPr/>
            <p:nvPr/>
          </p:nvSpPr>
          <p:spPr>
            <a:xfrm>
              <a:off x="3324961" y="2296085"/>
              <a:ext cx="379730" cy="379730"/>
            </a:xfrm>
            <a:custGeom>
              <a:avLst/>
              <a:gdLst/>
              <a:ahLst/>
              <a:cxnLst/>
              <a:rect l="l" t="t" r="r" b="b"/>
              <a:pathLst>
                <a:path w="379729" h="379730">
                  <a:moveTo>
                    <a:pt x="379437" y="113753"/>
                  </a:moveTo>
                  <a:lnTo>
                    <a:pt x="342826" y="46499"/>
                  </a:lnTo>
                  <a:lnTo>
                    <a:pt x="301753" y="21899"/>
                  </a:lnTo>
                  <a:lnTo>
                    <a:pt x="249672" y="5783"/>
                  </a:lnTo>
                  <a:lnTo>
                    <a:pt x="189712" y="0"/>
                  </a:lnTo>
                  <a:lnTo>
                    <a:pt x="129758" y="5783"/>
                  </a:lnTo>
                  <a:lnTo>
                    <a:pt x="77681" y="21899"/>
                  </a:lnTo>
                  <a:lnTo>
                    <a:pt x="36610" y="46499"/>
                  </a:lnTo>
                  <a:lnTo>
                    <a:pt x="9674" y="77734"/>
                  </a:lnTo>
                  <a:lnTo>
                    <a:pt x="0" y="113753"/>
                  </a:lnTo>
                  <a:lnTo>
                    <a:pt x="0" y="265671"/>
                  </a:lnTo>
                  <a:lnTo>
                    <a:pt x="9674" y="301696"/>
                  </a:lnTo>
                  <a:lnTo>
                    <a:pt x="36610" y="332935"/>
                  </a:lnTo>
                  <a:lnTo>
                    <a:pt x="77681" y="357537"/>
                  </a:lnTo>
                  <a:lnTo>
                    <a:pt x="129758" y="373654"/>
                  </a:lnTo>
                  <a:lnTo>
                    <a:pt x="189712" y="379437"/>
                  </a:lnTo>
                  <a:lnTo>
                    <a:pt x="249672" y="373654"/>
                  </a:lnTo>
                  <a:lnTo>
                    <a:pt x="301753" y="357537"/>
                  </a:lnTo>
                  <a:lnTo>
                    <a:pt x="342826" y="332935"/>
                  </a:lnTo>
                  <a:lnTo>
                    <a:pt x="369763" y="301696"/>
                  </a:lnTo>
                  <a:lnTo>
                    <a:pt x="379437" y="265671"/>
                  </a:lnTo>
                  <a:lnTo>
                    <a:pt x="379437" y="113753"/>
                  </a:lnTo>
                  <a:close/>
                </a:path>
              </a:pathLst>
            </a:custGeom>
            <a:ln w="803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3924345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Picture 24_0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115" name="CustomShape 1"/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6" name="CustomShape 2"/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17" name="Picture 4_0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118" name="TextShape 3"/>
          <p:cNvSpPr txBox="1"/>
          <p:nvPr/>
        </p:nvSpPr>
        <p:spPr>
          <a:xfrm>
            <a:off x="654147" y="747692"/>
            <a:ext cx="808189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r>
              <a:rPr lang="en-US" sz="4000" b="1" spc="-1" dirty="0"/>
              <a:t>Policy Framework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spc="-1" dirty="0"/>
              <a:t>Why are policies important?</a:t>
            </a:r>
          </a:p>
          <a:p>
            <a:pPr algn="just"/>
            <a:r>
              <a:rPr lang="en-US" sz="2400" spc="-1" dirty="0"/>
              <a:t>– It is part of the basic and foundational infrastructure of your institution</a:t>
            </a:r>
          </a:p>
          <a:p>
            <a:pPr algn="just"/>
            <a:r>
              <a:rPr lang="en-US" sz="2400" spc="-1" dirty="0"/>
              <a:t>– You must have policies to guide how cybersecurity operates</a:t>
            </a:r>
          </a:p>
          <a:p>
            <a:pPr algn="just"/>
            <a:r>
              <a:rPr lang="en-US" sz="2400" spc="-1" dirty="0"/>
              <a:t>– These policies need to be developed and approved by the institutional leadership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spc="-1" dirty="0"/>
              <a:t>What kind of policies do you include?</a:t>
            </a:r>
          </a:p>
          <a:p>
            <a:pPr algn="just"/>
            <a:r>
              <a:rPr lang="en-US" sz="2400" spc="-1" dirty="0"/>
              <a:t>– Policy to form cybersecurity group</a:t>
            </a:r>
          </a:p>
          <a:p>
            <a:pPr algn="just"/>
            <a:r>
              <a:rPr lang="en-US" sz="2400" spc="-1" dirty="0"/>
              <a:t>– Policy to describe types or categories of data your institution holds and who is responsible for this data</a:t>
            </a:r>
          </a:p>
          <a:p>
            <a:pPr algn="just"/>
            <a:r>
              <a:rPr lang="en-US" sz="2400" spc="-1" dirty="0"/>
              <a:t>– Policy to describe how to respond to security incidents</a:t>
            </a:r>
          </a:p>
          <a:p>
            <a:pPr algn="just"/>
            <a:r>
              <a:rPr lang="en-US" sz="2400" spc="-1" dirty="0"/>
              <a:t>– You need to have procedures to handle common cases</a:t>
            </a:r>
            <a:endParaRPr lang="en-US" sz="24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1F6968DA-DB32-4331-B8DC-B593DA43B7D0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EB8440DC-B68D-4E7E-A2AD-90A90A83D25B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74B2CC08-AA26-4E2F-AC9E-7E635EA9F8B9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D9345F5D-9419-4BD4-8604-EC7FEED37A40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FAA4D380-AEE4-4770-843F-D260A09D3F76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2F5AE644-4932-4FCC-8ADA-6B23D2752280}"/>
              </a:ext>
            </a:extLst>
          </p:cNvPr>
          <p:cNvSpPr txBox="1"/>
          <p:nvPr/>
        </p:nvSpPr>
        <p:spPr>
          <a:xfrm>
            <a:off x="711968" y="2314760"/>
            <a:ext cx="12065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52AF10FE-3DA0-4B42-A0E1-7779D9C31DD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810869" y="1228534"/>
            <a:ext cx="3905542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dirty="0"/>
              <a:t>Newer</a:t>
            </a:r>
            <a:r>
              <a:rPr b="1" spc="-5" dirty="0"/>
              <a:t> </a:t>
            </a:r>
            <a:r>
              <a:rPr b="1" spc="-10" dirty="0"/>
              <a:t>Design</a:t>
            </a:r>
          </a:p>
        </p:txBody>
      </p:sp>
      <p:grpSp>
        <p:nvGrpSpPr>
          <p:cNvPr id="11" name="object 4">
            <a:extLst>
              <a:ext uri="{FF2B5EF4-FFF2-40B4-BE49-F238E27FC236}">
                <a16:creationId xmlns:a16="http://schemas.microsoft.com/office/drawing/2014/main" id="{351253AC-0ED6-48A3-B725-BAB759ADABC0}"/>
              </a:ext>
            </a:extLst>
          </p:cNvPr>
          <p:cNvGrpSpPr/>
          <p:nvPr/>
        </p:nvGrpSpPr>
        <p:grpSpPr>
          <a:xfrm>
            <a:off x="5893657" y="2450472"/>
            <a:ext cx="1506220" cy="1143000"/>
            <a:chOff x="5717273" y="1325056"/>
            <a:chExt cx="1506220" cy="1143000"/>
          </a:xfrm>
        </p:grpSpPr>
        <p:pic>
          <p:nvPicPr>
            <p:cNvPr id="12" name="object 5">
              <a:extLst>
                <a:ext uri="{FF2B5EF4-FFF2-40B4-BE49-F238E27FC236}">
                  <a16:creationId xmlns:a16="http://schemas.microsoft.com/office/drawing/2014/main" id="{152F2654-43E2-4AA4-8455-37275D580039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705571" y="1621436"/>
              <a:ext cx="290213" cy="186673"/>
            </a:xfrm>
            <a:prstGeom prst="rect">
              <a:avLst/>
            </a:prstGeom>
          </p:spPr>
        </p:pic>
        <p:sp>
          <p:nvSpPr>
            <p:cNvPr id="13" name="object 6">
              <a:extLst>
                <a:ext uri="{FF2B5EF4-FFF2-40B4-BE49-F238E27FC236}">
                  <a16:creationId xmlns:a16="http://schemas.microsoft.com/office/drawing/2014/main" id="{D01234E4-7BAC-493B-B530-2E16AE81AE4C}"/>
                </a:ext>
              </a:extLst>
            </p:cNvPr>
            <p:cNvSpPr/>
            <p:nvPr/>
          </p:nvSpPr>
          <p:spPr>
            <a:xfrm>
              <a:off x="6704634" y="1621436"/>
              <a:ext cx="264795" cy="161925"/>
            </a:xfrm>
            <a:custGeom>
              <a:avLst/>
              <a:gdLst/>
              <a:ahLst/>
              <a:cxnLst/>
              <a:rect l="l" t="t" r="r" b="b"/>
              <a:pathLst>
                <a:path w="264795" h="161925">
                  <a:moveTo>
                    <a:pt x="0" y="56883"/>
                  </a:moveTo>
                  <a:lnTo>
                    <a:pt x="80645" y="0"/>
                  </a:lnTo>
                  <a:lnTo>
                    <a:pt x="264248" y="106210"/>
                  </a:lnTo>
                  <a:lnTo>
                    <a:pt x="180009" y="161645"/>
                  </a:lnTo>
                  <a:lnTo>
                    <a:pt x="0" y="56883"/>
                  </a:lnTo>
                  <a:close/>
                </a:path>
              </a:pathLst>
            </a:custGeom>
            <a:ln w="685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7">
              <a:extLst>
                <a:ext uri="{FF2B5EF4-FFF2-40B4-BE49-F238E27FC236}">
                  <a16:creationId xmlns:a16="http://schemas.microsoft.com/office/drawing/2014/main" id="{3EA90414-8843-425B-8ACE-E2ABD9015FF2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873893" y="1567359"/>
              <a:ext cx="349100" cy="152361"/>
            </a:xfrm>
            <a:prstGeom prst="rect">
              <a:avLst/>
            </a:prstGeom>
          </p:spPr>
        </p:pic>
        <p:sp>
          <p:nvSpPr>
            <p:cNvPr id="15" name="object 8">
              <a:extLst>
                <a:ext uri="{FF2B5EF4-FFF2-40B4-BE49-F238E27FC236}">
                  <a16:creationId xmlns:a16="http://schemas.microsoft.com/office/drawing/2014/main" id="{A629BD13-B683-47FD-9905-A6AA59E94258}"/>
                </a:ext>
              </a:extLst>
            </p:cNvPr>
            <p:cNvSpPr/>
            <p:nvPr/>
          </p:nvSpPr>
          <p:spPr>
            <a:xfrm>
              <a:off x="6865785" y="1562762"/>
              <a:ext cx="271780" cy="5080"/>
            </a:xfrm>
            <a:custGeom>
              <a:avLst/>
              <a:gdLst/>
              <a:ahLst/>
              <a:cxnLst/>
              <a:rect l="l" t="t" r="r" b="b"/>
              <a:pathLst>
                <a:path w="271779" h="5080">
                  <a:moveTo>
                    <a:pt x="271411" y="0"/>
                  </a:moveTo>
                  <a:lnTo>
                    <a:pt x="0" y="0"/>
                  </a:lnTo>
                  <a:lnTo>
                    <a:pt x="4610" y="4064"/>
                  </a:lnTo>
                  <a:lnTo>
                    <a:pt x="4610" y="4597"/>
                  </a:lnTo>
                  <a:lnTo>
                    <a:pt x="5219" y="4597"/>
                  </a:lnTo>
                  <a:lnTo>
                    <a:pt x="5727" y="5041"/>
                  </a:lnTo>
                  <a:lnTo>
                    <a:pt x="262750" y="5041"/>
                  </a:lnTo>
                  <a:lnTo>
                    <a:pt x="263512" y="4597"/>
                  </a:lnTo>
                  <a:lnTo>
                    <a:pt x="264604" y="4597"/>
                  </a:lnTo>
                  <a:lnTo>
                    <a:pt x="264604" y="3975"/>
                  </a:lnTo>
                  <a:lnTo>
                    <a:pt x="271411" y="0"/>
                  </a:lnTo>
                  <a:close/>
                </a:path>
              </a:pathLst>
            </a:custGeom>
            <a:solidFill>
              <a:srgbClr val="F2F2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9">
              <a:extLst>
                <a:ext uri="{FF2B5EF4-FFF2-40B4-BE49-F238E27FC236}">
                  <a16:creationId xmlns:a16="http://schemas.microsoft.com/office/drawing/2014/main" id="{D6931B3A-DF6B-4F0A-AC92-DA83C681BFC0}"/>
                </a:ext>
              </a:extLst>
            </p:cNvPr>
            <p:cNvSpPr/>
            <p:nvPr/>
          </p:nvSpPr>
          <p:spPr>
            <a:xfrm>
              <a:off x="6856996" y="1555205"/>
              <a:ext cx="293370" cy="9525"/>
            </a:xfrm>
            <a:custGeom>
              <a:avLst/>
              <a:gdLst/>
              <a:ahLst/>
              <a:cxnLst/>
              <a:rect l="l" t="t" r="r" b="b"/>
              <a:pathLst>
                <a:path w="293370" h="9525">
                  <a:moveTo>
                    <a:pt x="293204" y="0"/>
                  </a:moveTo>
                  <a:lnTo>
                    <a:pt x="0" y="0"/>
                  </a:lnTo>
                  <a:lnTo>
                    <a:pt x="6273" y="5397"/>
                  </a:lnTo>
                  <a:lnTo>
                    <a:pt x="10452" y="8991"/>
                  </a:lnTo>
                  <a:lnTo>
                    <a:pt x="277736" y="8991"/>
                  </a:lnTo>
                  <a:lnTo>
                    <a:pt x="283908" y="5397"/>
                  </a:lnTo>
                  <a:lnTo>
                    <a:pt x="286385" y="3962"/>
                  </a:lnTo>
                  <a:lnTo>
                    <a:pt x="293204" y="0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64C52685-DB8D-4142-AC47-335AAC2A6D2B}"/>
                </a:ext>
              </a:extLst>
            </p:cNvPr>
            <p:cNvSpPr/>
            <p:nvPr/>
          </p:nvSpPr>
          <p:spPr>
            <a:xfrm>
              <a:off x="6848614" y="1548004"/>
              <a:ext cx="314325" cy="9525"/>
            </a:xfrm>
            <a:custGeom>
              <a:avLst/>
              <a:gdLst/>
              <a:ahLst/>
              <a:cxnLst/>
              <a:rect l="l" t="t" r="r" b="b"/>
              <a:pathLst>
                <a:path w="314325" h="9525">
                  <a:moveTo>
                    <a:pt x="313969" y="0"/>
                  </a:moveTo>
                  <a:lnTo>
                    <a:pt x="0" y="0"/>
                  </a:lnTo>
                  <a:lnTo>
                    <a:pt x="4178" y="3594"/>
                  </a:lnTo>
                  <a:lnTo>
                    <a:pt x="10464" y="8991"/>
                  </a:lnTo>
                  <a:lnTo>
                    <a:pt x="298500" y="8991"/>
                  </a:lnTo>
                  <a:lnTo>
                    <a:pt x="305282" y="5041"/>
                  </a:lnTo>
                  <a:lnTo>
                    <a:pt x="307784" y="3594"/>
                  </a:lnTo>
                  <a:lnTo>
                    <a:pt x="313969" y="0"/>
                  </a:lnTo>
                  <a:close/>
                </a:path>
              </a:pathLst>
            </a:custGeom>
            <a:solidFill>
              <a:srgbClr val="F0F0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1">
              <a:extLst>
                <a:ext uri="{FF2B5EF4-FFF2-40B4-BE49-F238E27FC236}">
                  <a16:creationId xmlns:a16="http://schemas.microsoft.com/office/drawing/2014/main" id="{FEBB0EC7-BF46-4D59-B0AA-88F673991A26}"/>
                </a:ext>
              </a:extLst>
            </p:cNvPr>
            <p:cNvSpPr/>
            <p:nvPr/>
          </p:nvSpPr>
          <p:spPr>
            <a:xfrm>
              <a:off x="6844423" y="1544398"/>
              <a:ext cx="324485" cy="5080"/>
            </a:xfrm>
            <a:custGeom>
              <a:avLst/>
              <a:gdLst/>
              <a:ahLst/>
              <a:cxnLst/>
              <a:rect l="l" t="t" r="r" b="b"/>
              <a:pathLst>
                <a:path w="324484" h="5080">
                  <a:moveTo>
                    <a:pt x="324372" y="0"/>
                  </a:moveTo>
                  <a:lnTo>
                    <a:pt x="0" y="0"/>
                  </a:lnTo>
                  <a:lnTo>
                    <a:pt x="5865" y="5041"/>
                  </a:lnTo>
                  <a:lnTo>
                    <a:pt x="315700" y="5041"/>
                  </a:lnTo>
                  <a:lnTo>
                    <a:pt x="324372" y="0"/>
                  </a:lnTo>
                  <a:close/>
                </a:path>
              </a:pathLst>
            </a:custGeom>
            <a:solidFill>
              <a:srgbClr val="EFEF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2">
              <a:extLst>
                <a:ext uri="{FF2B5EF4-FFF2-40B4-BE49-F238E27FC236}">
                  <a16:creationId xmlns:a16="http://schemas.microsoft.com/office/drawing/2014/main" id="{F984889D-4767-45D5-9015-F394C08EE7A7}"/>
                </a:ext>
              </a:extLst>
            </p:cNvPr>
            <p:cNvSpPr/>
            <p:nvPr/>
          </p:nvSpPr>
          <p:spPr>
            <a:xfrm>
              <a:off x="6837146" y="1536879"/>
              <a:ext cx="338455" cy="9525"/>
            </a:xfrm>
            <a:custGeom>
              <a:avLst/>
              <a:gdLst/>
              <a:ahLst/>
              <a:cxnLst/>
              <a:rect l="l" t="t" r="r" b="b"/>
              <a:pathLst>
                <a:path w="338454" h="9525">
                  <a:moveTo>
                    <a:pt x="338023" y="2540"/>
                  </a:moveTo>
                  <a:lnTo>
                    <a:pt x="336384" y="2540"/>
                  </a:lnTo>
                  <a:lnTo>
                    <a:pt x="336384" y="0"/>
                  </a:lnTo>
                  <a:lnTo>
                    <a:pt x="0" y="0"/>
                  </a:lnTo>
                  <a:lnTo>
                    <a:pt x="0" y="2540"/>
                  </a:lnTo>
                  <a:lnTo>
                    <a:pt x="2959" y="2540"/>
                  </a:lnTo>
                  <a:lnTo>
                    <a:pt x="2959" y="5080"/>
                  </a:lnTo>
                  <a:lnTo>
                    <a:pt x="4419" y="5080"/>
                  </a:lnTo>
                  <a:lnTo>
                    <a:pt x="8953" y="8966"/>
                  </a:lnTo>
                  <a:lnTo>
                    <a:pt x="329158" y="8966"/>
                  </a:lnTo>
                  <a:lnTo>
                    <a:pt x="335826" y="5080"/>
                  </a:lnTo>
                  <a:lnTo>
                    <a:pt x="338023" y="5080"/>
                  </a:lnTo>
                  <a:lnTo>
                    <a:pt x="338023" y="2540"/>
                  </a:lnTo>
                  <a:close/>
                </a:path>
              </a:pathLst>
            </a:custGeom>
            <a:solidFill>
              <a:srgbClr val="EEEE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13">
              <a:extLst>
                <a:ext uri="{FF2B5EF4-FFF2-40B4-BE49-F238E27FC236}">
                  <a16:creationId xmlns:a16="http://schemas.microsoft.com/office/drawing/2014/main" id="{5009E14D-F053-488E-94C8-47A8B3945124}"/>
                </a:ext>
              </a:extLst>
            </p:cNvPr>
            <p:cNvSpPr/>
            <p:nvPr/>
          </p:nvSpPr>
          <p:spPr>
            <a:xfrm>
              <a:off x="6832117" y="1529259"/>
              <a:ext cx="338455" cy="8890"/>
            </a:xfrm>
            <a:custGeom>
              <a:avLst/>
              <a:gdLst/>
              <a:ahLst/>
              <a:cxnLst/>
              <a:rect l="l" t="t" r="r" b="b"/>
              <a:pathLst>
                <a:path w="338454" h="8890">
                  <a:moveTo>
                    <a:pt x="338150" y="5080"/>
                  </a:moveTo>
                  <a:lnTo>
                    <a:pt x="335991" y="5080"/>
                  </a:lnTo>
                  <a:lnTo>
                    <a:pt x="333819" y="5080"/>
                  </a:lnTo>
                  <a:lnTo>
                    <a:pt x="333819" y="3810"/>
                  </a:lnTo>
                  <a:lnTo>
                    <a:pt x="330568" y="3810"/>
                  </a:lnTo>
                  <a:lnTo>
                    <a:pt x="330568" y="0"/>
                  </a:lnTo>
                  <a:lnTo>
                    <a:pt x="3213" y="0"/>
                  </a:lnTo>
                  <a:lnTo>
                    <a:pt x="3213" y="3810"/>
                  </a:lnTo>
                  <a:lnTo>
                    <a:pt x="0" y="3810"/>
                  </a:lnTo>
                  <a:lnTo>
                    <a:pt x="0" y="5080"/>
                  </a:lnTo>
                  <a:lnTo>
                    <a:pt x="1333" y="5080"/>
                  </a:lnTo>
                  <a:lnTo>
                    <a:pt x="1333" y="6350"/>
                  </a:lnTo>
                  <a:lnTo>
                    <a:pt x="2819" y="6350"/>
                  </a:lnTo>
                  <a:lnTo>
                    <a:pt x="2819" y="8890"/>
                  </a:lnTo>
                  <a:lnTo>
                    <a:pt x="338150" y="8890"/>
                  </a:lnTo>
                  <a:lnTo>
                    <a:pt x="338150" y="5080"/>
                  </a:lnTo>
                  <a:close/>
                </a:path>
              </a:pathLst>
            </a:custGeom>
            <a:solidFill>
              <a:srgbClr val="EDED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14">
              <a:extLst>
                <a:ext uri="{FF2B5EF4-FFF2-40B4-BE49-F238E27FC236}">
                  <a16:creationId xmlns:a16="http://schemas.microsoft.com/office/drawing/2014/main" id="{1A536211-A052-4468-9018-F5019FA98E71}"/>
                </a:ext>
              </a:extLst>
            </p:cNvPr>
            <p:cNvSpPr/>
            <p:nvPr/>
          </p:nvSpPr>
          <p:spPr>
            <a:xfrm>
              <a:off x="6835927" y="1522439"/>
              <a:ext cx="326390" cy="9525"/>
            </a:xfrm>
            <a:custGeom>
              <a:avLst/>
              <a:gdLst/>
              <a:ahLst/>
              <a:cxnLst/>
              <a:rect l="l" t="t" r="r" b="b"/>
              <a:pathLst>
                <a:path w="326390" h="9525">
                  <a:moveTo>
                    <a:pt x="326148" y="9004"/>
                  </a:moveTo>
                  <a:lnTo>
                    <a:pt x="319379" y="5041"/>
                  </a:lnTo>
                  <a:lnTo>
                    <a:pt x="316928" y="3606"/>
                  </a:lnTo>
                  <a:lnTo>
                    <a:pt x="310756" y="0"/>
                  </a:lnTo>
                  <a:lnTo>
                    <a:pt x="15151" y="0"/>
                  </a:lnTo>
                  <a:lnTo>
                    <a:pt x="9080" y="3606"/>
                  </a:lnTo>
                  <a:lnTo>
                    <a:pt x="6667" y="5041"/>
                  </a:lnTo>
                  <a:lnTo>
                    <a:pt x="0" y="9004"/>
                  </a:lnTo>
                  <a:lnTo>
                    <a:pt x="326148" y="9004"/>
                  </a:lnTo>
                  <a:close/>
                </a:path>
              </a:pathLst>
            </a:custGeom>
            <a:solidFill>
              <a:srgbClr val="ECEC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15">
              <a:extLst>
                <a:ext uri="{FF2B5EF4-FFF2-40B4-BE49-F238E27FC236}">
                  <a16:creationId xmlns:a16="http://schemas.microsoft.com/office/drawing/2014/main" id="{9186A7AB-64CA-4B72-84EB-39BC71B0760A}"/>
                </a:ext>
              </a:extLst>
            </p:cNvPr>
            <p:cNvSpPr/>
            <p:nvPr/>
          </p:nvSpPr>
          <p:spPr>
            <a:xfrm>
              <a:off x="6848649" y="1518845"/>
              <a:ext cx="300990" cy="5080"/>
            </a:xfrm>
            <a:custGeom>
              <a:avLst/>
              <a:gdLst/>
              <a:ahLst/>
              <a:cxnLst/>
              <a:rect l="l" t="t" r="r" b="b"/>
              <a:pathLst>
                <a:path w="300990" h="5080">
                  <a:moveTo>
                    <a:pt x="291904" y="0"/>
                  </a:moveTo>
                  <a:lnTo>
                    <a:pt x="8486" y="0"/>
                  </a:lnTo>
                  <a:lnTo>
                    <a:pt x="0" y="5041"/>
                  </a:lnTo>
                  <a:lnTo>
                    <a:pt x="300518" y="5041"/>
                  </a:lnTo>
                  <a:lnTo>
                    <a:pt x="291904" y="0"/>
                  </a:lnTo>
                  <a:close/>
                </a:path>
              </a:pathLst>
            </a:custGeom>
            <a:solidFill>
              <a:srgbClr val="EBEB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16">
              <a:extLst>
                <a:ext uri="{FF2B5EF4-FFF2-40B4-BE49-F238E27FC236}">
                  <a16:creationId xmlns:a16="http://schemas.microsoft.com/office/drawing/2014/main" id="{D81F637D-D0A1-40D4-8753-86195DF5BCB9}"/>
                </a:ext>
              </a:extLst>
            </p:cNvPr>
            <p:cNvSpPr/>
            <p:nvPr/>
          </p:nvSpPr>
          <p:spPr>
            <a:xfrm>
              <a:off x="6854710" y="1511644"/>
              <a:ext cx="288290" cy="8890"/>
            </a:xfrm>
            <a:custGeom>
              <a:avLst/>
              <a:gdLst/>
              <a:ahLst/>
              <a:cxnLst/>
              <a:rect l="l" t="t" r="r" b="b"/>
              <a:pathLst>
                <a:path w="288290" h="8890">
                  <a:moveTo>
                    <a:pt x="288290" y="8636"/>
                  </a:moveTo>
                  <a:lnTo>
                    <a:pt x="282143" y="5041"/>
                  </a:lnTo>
                  <a:lnTo>
                    <a:pt x="279679" y="3594"/>
                  </a:lnTo>
                  <a:lnTo>
                    <a:pt x="273532" y="0"/>
                  </a:lnTo>
                  <a:lnTo>
                    <a:pt x="14541" y="0"/>
                  </a:lnTo>
                  <a:lnTo>
                    <a:pt x="8496" y="3594"/>
                  </a:lnTo>
                  <a:lnTo>
                    <a:pt x="6946" y="4508"/>
                  </a:lnTo>
                  <a:lnTo>
                    <a:pt x="6057" y="5041"/>
                  </a:lnTo>
                  <a:lnTo>
                    <a:pt x="0" y="8636"/>
                  </a:lnTo>
                  <a:lnTo>
                    <a:pt x="288290" y="8636"/>
                  </a:lnTo>
                  <a:close/>
                </a:path>
              </a:pathLst>
            </a:custGeom>
            <a:solidFill>
              <a:srgbClr val="EAEA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17">
              <a:extLst>
                <a:ext uri="{FF2B5EF4-FFF2-40B4-BE49-F238E27FC236}">
                  <a16:creationId xmlns:a16="http://schemas.microsoft.com/office/drawing/2014/main" id="{F98F3679-875C-4368-9FC1-F03515F14CE9}"/>
                </a:ext>
              </a:extLst>
            </p:cNvPr>
            <p:cNvSpPr/>
            <p:nvPr/>
          </p:nvSpPr>
          <p:spPr>
            <a:xfrm>
              <a:off x="6866840" y="1507682"/>
              <a:ext cx="264160" cy="5715"/>
            </a:xfrm>
            <a:custGeom>
              <a:avLst/>
              <a:gdLst/>
              <a:ahLst/>
              <a:cxnLst/>
              <a:rect l="l" t="t" r="r" b="b"/>
              <a:pathLst>
                <a:path w="264159" h="5715">
                  <a:moveTo>
                    <a:pt x="254642" y="0"/>
                  </a:moveTo>
                  <a:lnTo>
                    <a:pt x="9084" y="0"/>
                  </a:lnTo>
                  <a:lnTo>
                    <a:pt x="0" y="5397"/>
                  </a:lnTo>
                  <a:lnTo>
                    <a:pt x="263863" y="5397"/>
                  </a:lnTo>
                  <a:lnTo>
                    <a:pt x="254642" y="0"/>
                  </a:lnTo>
                  <a:close/>
                </a:path>
              </a:pathLst>
            </a:custGeom>
            <a:solidFill>
              <a:srgbClr val="E9E9E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5" name="object 18">
              <a:extLst>
                <a:ext uri="{FF2B5EF4-FFF2-40B4-BE49-F238E27FC236}">
                  <a16:creationId xmlns:a16="http://schemas.microsoft.com/office/drawing/2014/main" id="{6E9B0469-D2E9-4170-AD1B-525A7DAB010E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872890" y="1435279"/>
              <a:ext cx="251674" cy="74206"/>
            </a:xfrm>
            <a:prstGeom prst="rect">
              <a:avLst/>
            </a:prstGeom>
          </p:spPr>
        </p:pic>
        <p:sp>
          <p:nvSpPr>
            <p:cNvPr id="26" name="object 19">
              <a:extLst>
                <a:ext uri="{FF2B5EF4-FFF2-40B4-BE49-F238E27FC236}">
                  <a16:creationId xmlns:a16="http://schemas.microsoft.com/office/drawing/2014/main" id="{58A16C7C-45B7-486E-B2CF-A1FC593FEDA7}"/>
                </a:ext>
              </a:extLst>
            </p:cNvPr>
            <p:cNvSpPr/>
            <p:nvPr/>
          </p:nvSpPr>
          <p:spPr>
            <a:xfrm>
              <a:off x="6832079" y="1435317"/>
              <a:ext cx="344805" cy="201295"/>
            </a:xfrm>
            <a:custGeom>
              <a:avLst/>
              <a:gdLst/>
              <a:ahLst/>
              <a:cxnLst/>
              <a:rect l="l" t="t" r="r" b="b"/>
              <a:pathLst>
                <a:path w="344804" h="201294">
                  <a:moveTo>
                    <a:pt x="177838" y="201244"/>
                  </a:moveTo>
                  <a:lnTo>
                    <a:pt x="344525" y="104406"/>
                  </a:lnTo>
                  <a:lnTo>
                    <a:pt x="165595" y="0"/>
                  </a:lnTo>
                  <a:lnTo>
                    <a:pt x="0" y="98285"/>
                  </a:lnTo>
                  <a:lnTo>
                    <a:pt x="39531" y="132244"/>
                  </a:lnTo>
                  <a:lnTo>
                    <a:pt x="82708" y="160970"/>
                  </a:lnTo>
                  <a:lnTo>
                    <a:pt x="128991" y="184094"/>
                  </a:lnTo>
                  <a:lnTo>
                    <a:pt x="177838" y="201244"/>
                  </a:lnTo>
                  <a:close/>
                </a:path>
              </a:pathLst>
            </a:custGeom>
            <a:ln w="685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7" name="object 20">
              <a:extLst>
                <a:ext uri="{FF2B5EF4-FFF2-40B4-BE49-F238E27FC236}">
                  <a16:creationId xmlns:a16="http://schemas.microsoft.com/office/drawing/2014/main" id="{6FE01277-8418-4868-AA77-90E359D2F6A0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701208" y="1328933"/>
              <a:ext cx="478821" cy="479176"/>
            </a:xfrm>
            <a:prstGeom prst="rect">
              <a:avLst/>
            </a:prstGeom>
          </p:spPr>
        </p:pic>
        <p:sp>
          <p:nvSpPr>
            <p:cNvPr id="28" name="object 21">
              <a:extLst>
                <a:ext uri="{FF2B5EF4-FFF2-40B4-BE49-F238E27FC236}">
                  <a16:creationId xmlns:a16="http://schemas.microsoft.com/office/drawing/2014/main" id="{CD4C0E82-2798-4AA1-B886-B97B413E2F91}"/>
                </a:ext>
              </a:extLst>
            </p:cNvPr>
            <p:cNvSpPr/>
            <p:nvPr/>
          </p:nvSpPr>
          <p:spPr>
            <a:xfrm>
              <a:off x="6832041" y="1349135"/>
              <a:ext cx="190500" cy="361950"/>
            </a:xfrm>
            <a:custGeom>
              <a:avLst/>
              <a:gdLst/>
              <a:ahLst/>
              <a:cxnLst/>
              <a:rect l="l" t="t" r="r" b="b"/>
              <a:pathLst>
                <a:path w="190500" h="361950">
                  <a:moveTo>
                    <a:pt x="0" y="184619"/>
                  </a:moveTo>
                  <a:lnTo>
                    <a:pt x="0" y="258457"/>
                  </a:lnTo>
                  <a:lnTo>
                    <a:pt x="39345" y="292608"/>
                  </a:lnTo>
                  <a:lnTo>
                    <a:pt x="82481" y="321376"/>
                  </a:lnTo>
                  <a:lnTo>
                    <a:pt x="128867" y="344454"/>
                  </a:lnTo>
                  <a:lnTo>
                    <a:pt x="177965" y="361530"/>
                  </a:lnTo>
                  <a:lnTo>
                    <a:pt x="177965" y="287578"/>
                  </a:lnTo>
                  <a:lnTo>
                    <a:pt x="128901" y="270468"/>
                  </a:lnTo>
                  <a:lnTo>
                    <a:pt x="82534" y="247400"/>
                  </a:lnTo>
                  <a:lnTo>
                    <a:pt x="39390" y="218682"/>
                  </a:lnTo>
                  <a:lnTo>
                    <a:pt x="0" y="184619"/>
                  </a:lnTo>
                  <a:close/>
                </a:path>
                <a:path w="190500" h="361950">
                  <a:moveTo>
                    <a:pt x="40474" y="0"/>
                  </a:moveTo>
                  <a:lnTo>
                    <a:pt x="40474" y="173850"/>
                  </a:lnTo>
                  <a:lnTo>
                    <a:pt x="73635" y="202120"/>
                  </a:lnTo>
                  <a:lnTo>
                    <a:pt x="109947" y="225817"/>
                  </a:lnTo>
                  <a:lnTo>
                    <a:pt x="148949" y="244682"/>
                  </a:lnTo>
                  <a:lnTo>
                    <a:pt x="190182" y="258457"/>
                  </a:lnTo>
                  <a:lnTo>
                    <a:pt x="190182" y="86144"/>
                  </a:lnTo>
                  <a:lnTo>
                    <a:pt x="149522" y="70676"/>
                  </a:lnTo>
                  <a:lnTo>
                    <a:pt x="110809" y="51044"/>
                  </a:lnTo>
                  <a:lnTo>
                    <a:pt x="74355" y="27426"/>
                  </a:lnTo>
                  <a:lnTo>
                    <a:pt x="40474" y="0"/>
                  </a:lnTo>
                  <a:close/>
                </a:path>
              </a:pathLst>
            </a:custGeom>
            <a:solidFill>
              <a:srgbClr val="BFBF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9" name="object 22">
              <a:extLst>
                <a:ext uri="{FF2B5EF4-FFF2-40B4-BE49-F238E27FC236}">
                  <a16:creationId xmlns:a16="http://schemas.microsoft.com/office/drawing/2014/main" id="{780C06AC-5CCB-406B-8C62-5B4B9310FC4D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907225" y="1377098"/>
              <a:ext cx="114998" cy="208413"/>
            </a:xfrm>
            <a:prstGeom prst="rect">
              <a:avLst/>
            </a:prstGeom>
          </p:spPr>
        </p:pic>
        <p:sp>
          <p:nvSpPr>
            <p:cNvPr id="30" name="object 23">
              <a:extLst>
                <a:ext uri="{FF2B5EF4-FFF2-40B4-BE49-F238E27FC236}">
                  <a16:creationId xmlns:a16="http://schemas.microsoft.com/office/drawing/2014/main" id="{8449C3B6-A420-4B09-B392-A1ACE1990C92}"/>
                </a:ext>
              </a:extLst>
            </p:cNvPr>
            <p:cNvSpPr/>
            <p:nvPr/>
          </p:nvSpPr>
          <p:spPr>
            <a:xfrm>
              <a:off x="6872401" y="1349288"/>
              <a:ext cx="149860" cy="259079"/>
            </a:xfrm>
            <a:custGeom>
              <a:avLst/>
              <a:gdLst/>
              <a:ahLst/>
              <a:cxnLst/>
              <a:rect l="l" t="t" r="r" b="b"/>
              <a:pathLst>
                <a:path w="149859" h="259080">
                  <a:moveTo>
                    <a:pt x="149758" y="258470"/>
                  </a:moveTo>
                  <a:lnTo>
                    <a:pt x="108588" y="244541"/>
                  </a:lnTo>
                  <a:lnTo>
                    <a:pt x="69611" y="225582"/>
                  </a:lnTo>
                  <a:lnTo>
                    <a:pt x="33268" y="201829"/>
                  </a:lnTo>
                  <a:lnTo>
                    <a:pt x="0" y="173520"/>
                  </a:lnTo>
                  <a:lnTo>
                    <a:pt x="0" y="0"/>
                  </a:lnTo>
                  <a:lnTo>
                    <a:pt x="33981" y="27361"/>
                  </a:lnTo>
                  <a:lnTo>
                    <a:pt x="70426" y="50977"/>
                  </a:lnTo>
                  <a:lnTo>
                    <a:pt x="109097" y="70612"/>
                  </a:lnTo>
                  <a:lnTo>
                    <a:pt x="149758" y="86029"/>
                  </a:lnTo>
                  <a:lnTo>
                    <a:pt x="149758" y="258470"/>
                  </a:lnTo>
                  <a:close/>
                </a:path>
              </a:pathLst>
            </a:custGeom>
            <a:ln w="68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1" name="object 24">
              <a:extLst>
                <a:ext uri="{FF2B5EF4-FFF2-40B4-BE49-F238E27FC236}">
                  <a16:creationId xmlns:a16="http://schemas.microsoft.com/office/drawing/2014/main" id="{1B510684-EE2E-4FF0-BC34-96C867A1B561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828653" y="1355765"/>
              <a:ext cx="261184" cy="358377"/>
            </a:xfrm>
            <a:prstGeom prst="rect">
              <a:avLst/>
            </a:prstGeom>
          </p:spPr>
        </p:pic>
        <p:sp>
          <p:nvSpPr>
            <p:cNvPr id="32" name="object 25">
              <a:extLst>
                <a:ext uri="{FF2B5EF4-FFF2-40B4-BE49-F238E27FC236}">
                  <a16:creationId xmlns:a16="http://schemas.microsoft.com/office/drawing/2014/main" id="{213D1441-8000-43A3-ADA8-95649CC1807F}"/>
                </a:ext>
              </a:extLst>
            </p:cNvPr>
            <p:cNvSpPr/>
            <p:nvPr/>
          </p:nvSpPr>
          <p:spPr>
            <a:xfrm>
              <a:off x="6704634" y="1332359"/>
              <a:ext cx="472440" cy="472440"/>
            </a:xfrm>
            <a:custGeom>
              <a:avLst/>
              <a:gdLst/>
              <a:ahLst/>
              <a:cxnLst/>
              <a:rect l="l" t="t" r="r" b="b"/>
              <a:pathLst>
                <a:path w="472440" h="472439">
                  <a:moveTo>
                    <a:pt x="305282" y="378358"/>
                  </a:moveTo>
                  <a:lnTo>
                    <a:pt x="471970" y="281520"/>
                  </a:lnTo>
                  <a:lnTo>
                    <a:pt x="471970" y="207365"/>
                  </a:lnTo>
                  <a:lnTo>
                    <a:pt x="416890" y="175323"/>
                  </a:lnTo>
                  <a:lnTo>
                    <a:pt x="416890" y="73799"/>
                  </a:lnTo>
                  <a:lnTo>
                    <a:pt x="300964" y="6121"/>
                  </a:lnTo>
                  <a:lnTo>
                    <a:pt x="247319" y="21247"/>
                  </a:lnTo>
                  <a:lnTo>
                    <a:pt x="210604" y="0"/>
                  </a:lnTo>
                  <a:lnTo>
                    <a:pt x="167767" y="16929"/>
                  </a:lnTo>
                  <a:lnTo>
                    <a:pt x="167767" y="178206"/>
                  </a:lnTo>
                  <a:lnTo>
                    <a:pt x="127444" y="201244"/>
                  </a:lnTo>
                  <a:lnTo>
                    <a:pt x="127444" y="275399"/>
                  </a:lnTo>
                  <a:lnTo>
                    <a:pt x="166776" y="309308"/>
                  </a:lnTo>
                  <a:lnTo>
                    <a:pt x="209886" y="337951"/>
                  </a:lnTo>
                  <a:lnTo>
                    <a:pt x="256235" y="361058"/>
                  </a:lnTo>
                  <a:lnTo>
                    <a:pt x="305282" y="378358"/>
                  </a:lnTo>
                  <a:close/>
                </a:path>
                <a:path w="472440" h="472439">
                  <a:moveTo>
                    <a:pt x="0" y="345960"/>
                  </a:moveTo>
                  <a:lnTo>
                    <a:pt x="80645" y="289077"/>
                  </a:lnTo>
                  <a:lnTo>
                    <a:pt x="264248" y="395287"/>
                  </a:lnTo>
                  <a:lnTo>
                    <a:pt x="264248" y="422998"/>
                  </a:lnTo>
                  <a:lnTo>
                    <a:pt x="180009" y="472325"/>
                  </a:lnTo>
                  <a:lnTo>
                    <a:pt x="0" y="367563"/>
                  </a:lnTo>
                  <a:lnTo>
                    <a:pt x="0" y="345960"/>
                  </a:lnTo>
                  <a:close/>
                </a:path>
              </a:pathLst>
            </a:custGeom>
            <a:ln w="1427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3" name="object 26">
              <a:extLst>
                <a:ext uri="{FF2B5EF4-FFF2-40B4-BE49-F238E27FC236}">
                  <a16:creationId xmlns:a16="http://schemas.microsoft.com/office/drawing/2014/main" id="{8938C946-A7BB-4623-B93F-758CDC44FCFF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924233" y="1614959"/>
              <a:ext cx="78697" cy="70052"/>
            </a:xfrm>
            <a:prstGeom prst="rect">
              <a:avLst/>
            </a:prstGeom>
          </p:spPr>
        </p:pic>
        <p:pic>
          <p:nvPicPr>
            <p:cNvPr id="34" name="object 27">
              <a:extLst>
                <a:ext uri="{FF2B5EF4-FFF2-40B4-BE49-F238E27FC236}">
                  <a16:creationId xmlns:a16="http://schemas.microsoft.com/office/drawing/2014/main" id="{AA35C3EB-BB01-4165-8D5E-015240ABA423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6887340" y="1384013"/>
              <a:ext cx="115563" cy="208123"/>
            </a:xfrm>
            <a:prstGeom prst="rect">
              <a:avLst/>
            </a:prstGeom>
          </p:spPr>
        </p:pic>
        <p:sp>
          <p:nvSpPr>
            <p:cNvPr id="35" name="object 28">
              <a:extLst>
                <a:ext uri="{FF2B5EF4-FFF2-40B4-BE49-F238E27FC236}">
                  <a16:creationId xmlns:a16="http://schemas.microsoft.com/office/drawing/2014/main" id="{C229BB61-E503-425A-B579-1E9E32064CE1}"/>
                </a:ext>
              </a:extLst>
            </p:cNvPr>
            <p:cNvSpPr/>
            <p:nvPr/>
          </p:nvSpPr>
          <p:spPr>
            <a:xfrm>
              <a:off x="5731560" y="1714324"/>
              <a:ext cx="1035050" cy="739775"/>
            </a:xfrm>
            <a:custGeom>
              <a:avLst/>
              <a:gdLst/>
              <a:ahLst/>
              <a:cxnLst/>
              <a:rect l="l" t="t" r="r" b="b"/>
              <a:pathLst>
                <a:path w="1035050" h="739775">
                  <a:moveTo>
                    <a:pt x="1034643" y="0"/>
                  </a:moveTo>
                  <a:lnTo>
                    <a:pt x="0" y="739432"/>
                  </a:lnTo>
                </a:path>
              </a:pathLst>
            </a:custGeom>
            <a:ln w="2843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6" name="object 29">
            <a:extLst>
              <a:ext uri="{FF2B5EF4-FFF2-40B4-BE49-F238E27FC236}">
                <a16:creationId xmlns:a16="http://schemas.microsoft.com/office/drawing/2014/main" id="{EDF469D7-B827-4112-A023-4687486DD033}"/>
              </a:ext>
            </a:extLst>
          </p:cNvPr>
          <p:cNvSpPr txBox="1"/>
          <p:nvPr/>
        </p:nvSpPr>
        <p:spPr>
          <a:xfrm>
            <a:off x="5229244" y="2186236"/>
            <a:ext cx="923290" cy="3454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2705" marR="5080" indent="-40640">
              <a:lnSpc>
                <a:spcPct val="100000"/>
              </a:lnSpc>
              <a:spcBef>
                <a:spcPts val="95"/>
              </a:spcBef>
            </a:pPr>
            <a:r>
              <a:rPr sz="1050" dirty="0">
                <a:latin typeface="Arial MT"/>
                <a:cs typeface="Arial MT"/>
              </a:rPr>
              <a:t>Port</a:t>
            </a:r>
            <a:r>
              <a:rPr sz="1050" spc="-45" dirty="0">
                <a:latin typeface="Arial MT"/>
                <a:cs typeface="Arial MT"/>
              </a:rPr>
              <a:t> </a:t>
            </a:r>
            <a:r>
              <a:rPr sz="1050" spc="-10" dirty="0">
                <a:latin typeface="Arial MT"/>
                <a:cs typeface="Arial MT"/>
              </a:rPr>
              <a:t>configured </a:t>
            </a:r>
            <a:r>
              <a:rPr sz="1050" dirty="0">
                <a:latin typeface="Arial MT"/>
                <a:cs typeface="Arial MT"/>
              </a:rPr>
              <a:t>on</a:t>
            </a:r>
            <a:r>
              <a:rPr sz="1050" spc="-40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router</a:t>
            </a:r>
            <a:r>
              <a:rPr sz="1050" spc="-35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as</a:t>
            </a:r>
            <a:r>
              <a:rPr sz="1050" spc="-35" dirty="0">
                <a:latin typeface="Arial MT"/>
                <a:cs typeface="Arial MT"/>
              </a:rPr>
              <a:t> </a:t>
            </a:r>
            <a:r>
              <a:rPr sz="1050" spc="-50" dirty="0">
                <a:latin typeface="Arial MT"/>
                <a:cs typeface="Arial MT"/>
              </a:rPr>
              <a:t>a</a:t>
            </a:r>
            <a:endParaRPr sz="1050">
              <a:latin typeface="Arial MT"/>
              <a:cs typeface="Arial MT"/>
            </a:endParaRPr>
          </a:p>
        </p:txBody>
      </p:sp>
      <p:sp>
        <p:nvSpPr>
          <p:cNvPr id="37" name="object 30">
            <a:extLst>
              <a:ext uri="{FF2B5EF4-FFF2-40B4-BE49-F238E27FC236}">
                <a16:creationId xmlns:a16="http://schemas.microsoft.com/office/drawing/2014/main" id="{64E813AD-BFCC-4EDB-ACC0-2545FC313ECA}"/>
              </a:ext>
            </a:extLst>
          </p:cNvPr>
          <p:cNvSpPr txBox="1"/>
          <p:nvPr/>
        </p:nvSpPr>
        <p:spPr>
          <a:xfrm>
            <a:off x="5354529" y="2505920"/>
            <a:ext cx="673100" cy="3454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7940" marR="5080" indent="-15875">
              <a:lnSpc>
                <a:spcPct val="100000"/>
              </a:lnSpc>
              <a:spcBef>
                <a:spcPts val="95"/>
              </a:spcBef>
            </a:pPr>
            <a:r>
              <a:rPr sz="1050" spc="-10" dirty="0">
                <a:latin typeface="Arial MT"/>
                <a:cs typeface="Arial MT"/>
              </a:rPr>
              <a:t>mirrored</a:t>
            </a:r>
            <a:r>
              <a:rPr sz="1050" spc="-15" dirty="0">
                <a:latin typeface="Arial MT"/>
                <a:cs typeface="Arial MT"/>
              </a:rPr>
              <a:t> </a:t>
            </a:r>
            <a:r>
              <a:rPr sz="1050" spc="-25" dirty="0">
                <a:latin typeface="Arial MT"/>
                <a:cs typeface="Arial MT"/>
              </a:rPr>
              <a:t>or SPAN</a:t>
            </a:r>
            <a:r>
              <a:rPr sz="1050" spc="-40" dirty="0">
                <a:latin typeface="Arial MT"/>
                <a:cs typeface="Arial MT"/>
              </a:rPr>
              <a:t> </a:t>
            </a:r>
            <a:r>
              <a:rPr sz="1050" spc="-20" dirty="0">
                <a:latin typeface="Arial MT"/>
                <a:cs typeface="Arial MT"/>
              </a:rPr>
              <a:t>port</a:t>
            </a:r>
            <a:endParaRPr sz="1050">
              <a:latin typeface="Arial MT"/>
              <a:cs typeface="Arial MT"/>
            </a:endParaRPr>
          </a:p>
        </p:txBody>
      </p:sp>
      <p:grpSp>
        <p:nvGrpSpPr>
          <p:cNvPr id="38" name="object 31">
            <a:extLst>
              <a:ext uri="{FF2B5EF4-FFF2-40B4-BE49-F238E27FC236}">
                <a16:creationId xmlns:a16="http://schemas.microsoft.com/office/drawing/2014/main" id="{D3AF4562-EBE4-4323-88CB-58E963D3F504}"/>
              </a:ext>
            </a:extLst>
          </p:cNvPr>
          <p:cNvGrpSpPr/>
          <p:nvPr/>
        </p:nvGrpSpPr>
        <p:grpSpPr>
          <a:xfrm>
            <a:off x="2733579" y="2841810"/>
            <a:ext cx="4305935" cy="1941830"/>
            <a:chOff x="2557195" y="1716394"/>
            <a:chExt cx="4305935" cy="1941830"/>
          </a:xfrm>
        </p:grpSpPr>
        <p:sp>
          <p:nvSpPr>
            <p:cNvPr id="39" name="object 32">
              <a:extLst>
                <a:ext uri="{FF2B5EF4-FFF2-40B4-BE49-F238E27FC236}">
                  <a16:creationId xmlns:a16="http://schemas.microsoft.com/office/drawing/2014/main" id="{526D698F-5EA1-456D-8928-595F0E4275A6}"/>
                </a:ext>
              </a:extLst>
            </p:cNvPr>
            <p:cNvSpPr/>
            <p:nvPr/>
          </p:nvSpPr>
          <p:spPr>
            <a:xfrm>
              <a:off x="5813996" y="1721156"/>
              <a:ext cx="293370" cy="292735"/>
            </a:xfrm>
            <a:custGeom>
              <a:avLst/>
              <a:gdLst/>
              <a:ahLst/>
              <a:cxnLst/>
              <a:rect l="l" t="t" r="r" b="b"/>
              <a:pathLst>
                <a:path w="293370" h="292735">
                  <a:moveTo>
                    <a:pt x="0" y="0"/>
                  </a:moveTo>
                  <a:lnTo>
                    <a:pt x="293039" y="292684"/>
                  </a:lnTo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33">
              <a:extLst>
                <a:ext uri="{FF2B5EF4-FFF2-40B4-BE49-F238E27FC236}">
                  <a16:creationId xmlns:a16="http://schemas.microsoft.com/office/drawing/2014/main" id="{905D3B76-0518-44EF-A3D0-26F8D64C1C08}"/>
                </a:ext>
              </a:extLst>
            </p:cNvPr>
            <p:cNvSpPr/>
            <p:nvPr/>
          </p:nvSpPr>
          <p:spPr>
            <a:xfrm>
              <a:off x="6076797" y="1983602"/>
              <a:ext cx="80645" cy="80645"/>
            </a:xfrm>
            <a:custGeom>
              <a:avLst/>
              <a:gdLst/>
              <a:ahLst/>
              <a:cxnLst/>
              <a:rect l="l" t="t" r="r" b="b"/>
              <a:pathLst>
                <a:path w="80645" h="80644">
                  <a:moveTo>
                    <a:pt x="53644" y="0"/>
                  </a:moveTo>
                  <a:lnTo>
                    <a:pt x="0" y="53644"/>
                  </a:lnTo>
                  <a:lnTo>
                    <a:pt x="80276" y="80276"/>
                  </a:lnTo>
                  <a:lnTo>
                    <a:pt x="5364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34">
              <a:extLst>
                <a:ext uri="{FF2B5EF4-FFF2-40B4-BE49-F238E27FC236}">
                  <a16:creationId xmlns:a16="http://schemas.microsoft.com/office/drawing/2014/main" id="{12D6B9C2-47D5-4BC0-A012-BB884583FCE7}"/>
                </a:ext>
              </a:extLst>
            </p:cNvPr>
            <p:cNvSpPr/>
            <p:nvPr/>
          </p:nvSpPr>
          <p:spPr>
            <a:xfrm>
              <a:off x="5539270" y="2551609"/>
              <a:ext cx="210820" cy="12065"/>
            </a:xfrm>
            <a:custGeom>
              <a:avLst/>
              <a:gdLst/>
              <a:ahLst/>
              <a:cxnLst/>
              <a:rect l="l" t="t" r="r" b="b"/>
              <a:pathLst>
                <a:path w="210820" h="12064">
                  <a:moveTo>
                    <a:pt x="210312" y="0"/>
                  </a:moveTo>
                  <a:lnTo>
                    <a:pt x="0" y="0"/>
                  </a:lnTo>
                  <a:lnTo>
                    <a:pt x="0" y="1270"/>
                  </a:lnTo>
                  <a:lnTo>
                    <a:pt x="9613" y="1270"/>
                  </a:lnTo>
                  <a:lnTo>
                    <a:pt x="9613" y="6350"/>
                  </a:lnTo>
                  <a:lnTo>
                    <a:pt x="18592" y="6350"/>
                  </a:lnTo>
                  <a:lnTo>
                    <a:pt x="37160" y="11595"/>
                  </a:lnTo>
                  <a:lnTo>
                    <a:pt x="173164" y="11595"/>
                  </a:lnTo>
                  <a:lnTo>
                    <a:pt x="191706" y="6350"/>
                  </a:lnTo>
                  <a:lnTo>
                    <a:pt x="200710" y="6350"/>
                  </a:lnTo>
                  <a:lnTo>
                    <a:pt x="200710" y="1270"/>
                  </a:lnTo>
                  <a:lnTo>
                    <a:pt x="210312" y="1270"/>
                  </a:lnTo>
                  <a:lnTo>
                    <a:pt x="210312" y="0"/>
                  </a:lnTo>
                  <a:close/>
                </a:path>
              </a:pathLst>
            </a:custGeom>
            <a:solidFill>
              <a:srgbClr val="FCFCF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35">
              <a:extLst>
                <a:ext uri="{FF2B5EF4-FFF2-40B4-BE49-F238E27FC236}">
                  <a16:creationId xmlns:a16="http://schemas.microsoft.com/office/drawing/2014/main" id="{37525DE4-8AA3-4945-A3DE-3314D1CB2C07}"/>
                </a:ext>
              </a:extLst>
            </p:cNvPr>
            <p:cNvSpPr/>
            <p:nvPr/>
          </p:nvSpPr>
          <p:spPr>
            <a:xfrm>
              <a:off x="5520106" y="2542325"/>
              <a:ext cx="248920" cy="11430"/>
            </a:xfrm>
            <a:custGeom>
              <a:avLst/>
              <a:gdLst/>
              <a:ahLst/>
              <a:cxnLst/>
              <a:rect l="l" t="t" r="r" b="b"/>
              <a:pathLst>
                <a:path w="248920" h="11430">
                  <a:moveTo>
                    <a:pt x="248640" y="0"/>
                  </a:moveTo>
                  <a:lnTo>
                    <a:pt x="0" y="0"/>
                  </a:lnTo>
                  <a:lnTo>
                    <a:pt x="9029" y="4673"/>
                  </a:lnTo>
                  <a:lnTo>
                    <a:pt x="21120" y="10934"/>
                  </a:lnTo>
                  <a:lnTo>
                    <a:pt x="21894" y="11150"/>
                  </a:lnTo>
                  <a:lnTo>
                    <a:pt x="226745" y="11150"/>
                  </a:lnTo>
                  <a:lnTo>
                    <a:pt x="227520" y="10934"/>
                  </a:lnTo>
                  <a:lnTo>
                    <a:pt x="236118" y="6477"/>
                  </a:lnTo>
                  <a:lnTo>
                    <a:pt x="239610" y="4673"/>
                  </a:lnTo>
                  <a:lnTo>
                    <a:pt x="248640" y="0"/>
                  </a:lnTo>
                  <a:close/>
                </a:path>
              </a:pathLst>
            </a:custGeom>
            <a:solidFill>
              <a:srgbClr val="FBFBF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36">
              <a:extLst>
                <a:ext uri="{FF2B5EF4-FFF2-40B4-BE49-F238E27FC236}">
                  <a16:creationId xmlns:a16="http://schemas.microsoft.com/office/drawing/2014/main" id="{00C0E78A-E969-4125-9728-65135D67FDDA}"/>
                </a:ext>
              </a:extLst>
            </p:cNvPr>
            <p:cNvSpPr/>
            <p:nvPr/>
          </p:nvSpPr>
          <p:spPr>
            <a:xfrm>
              <a:off x="5511056" y="2537639"/>
              <a:ext cx="267335" cy="6985"/>
            </a:xfrm>
            <a:custGeom>
              <a:avLst/>
              <a:gdLst/>
              <a:ahLst/>
              <a:cxnLst/>
              <a:rect l="l" t="t" r="r" b="b"/>
              <a:pathLst>
                <a:path w="267335" h="6985">
                  <a:moveTo>
                    <a:pt x="266754" y="0"/>
                  </a:moveTo>
                  <a:lnTo>
                    <a:pt x="0" y="0"/>
                  </a:lnTo>
                  <a:lnTo>
                    <a:pt x="12516" y="6476"/>
                  </a:lnTo>
                  <a:lnTo>
                    <a:pt x="254238" y="6476"/>
                  </a:lnTo>
                  <a:lnTo>
                    <a:pt x="266754" y="0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37">
              <a:extLst>
                <a:ext uri="{FF2B5EF4-FFF2-40B4-BE49-F238E27FC236}">
                  <a16:creationId xmlns:a16="http://schemas.microsoft.com/office/drawing/2014/main" id="{396755E8-05ED-4694-BC7A-35E88B00A686}"/>
                </a:ext>
              </a:extLst>
            </p:cNvPr>
            <p:cNvSpPr/>
            <p:nvPr/>
          </p:nvSpPr>
          <p:spPr>
            <a:xfrm>
              <a:off x="5495328" y="2527924"/>
              <a:ext cx="298450" cy="11430"/>
            </a:xfrm>
            <a:custGeom>
              <a:avLst/>
              <a:gdLst/>
              <a:ahLst/>
              <a:cxnLst/>
              <a:rect l="l" t="t" r="r" b="b"/>
              <a:pathLst>
                <a:path w="298450" h="11430">
                  <a:moveTo>
                    <a:pt x="298196" y="0"/>
                  </a:moveTo>
                  <a:lnTo>
                    <a:pt x="0" y="0"/>
                  </a:lnTo>
                  <a:lnTo>
                    <a:pt x="4521" y="3924"/>
                  </a:lnTo>
                  <a:lnTo>
                    <a:pt x="9461" y="6477"/>
                  </a:lnTo>
                  <a:lnTo>
                    <a:pt x="18516" y="11163"/>
                  </a:lnTo>
                  <a:lnTo>
                    <a:pt x="279679" y="11163"/>
                  </a:lnTo>
                  <a:lnTo>
                    <a:pt x="288721" y="6477"/>
                  </a:lnTo>
                  <a:lnTo>
                    <a:pt x="292214" y="4673"/>
                  </a:lnTo>
                  <a:lnTo>
                    <a:pt x="293674" y="3924"/>
                  </a:lnTo>
                  <a:lnTo>
                    <a:pt x="298196" y="0"/>
                  </a:lnTo>
                  <a:close/>
                </a:path>
              </a:pathLst>
            </a:custGeom>
            <a:solidFill>
              <a:srgbClr val="F9F9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38">
              <a:extLst>
                <a:ext uri="{FF2B5EF4-FFF2-40B4-BE49-F238E27FC236}">
                  <a16:creationId xmlns:a16="http://schemas.microsoft.com/office/drawing/2014/main" id="{54C71FA4-5920-4F89-A332-0D533C944C4F}"/>
                </a:ext>
              </a:extLst>
            </p:cNvPr>
            <p:cNvSpPr/>
            <p:nvPr/>
          </p:nvSpPr>
          <p:spPr>
            <a:xfrm>
              <a:off x="5484101" y="2518195"/>
              <a:ext cx="320675" cy="12065"/>
            </a:xfrm>
            <a:custGeom>
              <a:avLst/>
              <a:gdLst/>
              <a:ahLst/>
              <a:cxnLst/>
              <a:rect l="l" t="t" r="r" b="b"/>
              <a:pathLst>
                <a:path w="320675" h="12064">
                  <a:moveTo>
                    <a:pt x="320649" y="0"/>
                  </a:moveTo>
                  <a:lnTo>
                    <a:pt x="0" y="0"/>
                  </a:lnTo>
                  <a:lnTo>
                    <a:pt x="5410" y="4686"/>
                  </a:lnTo>
                  <a:lnTo>
                    <a:pt x="13309" y="11531"/>
                  </a:lnTo>
                  <a:lnTo>
                    <a:pt x="307340" y="11531"/>
                  </a:lnTo>
                  <a:lnTo>
                    <a:pt x="313156" y="6489"/>
                  </a:lnTo>
                  <a:lnTo>
                    <a:pt x="315239" y="4686"/>
                  </a:lnTo>
                  <a:lnTo>
                    <a:pt x="320649" y="0"/>
                  </a:lnTo>
                  <a:close/>
                </a:path>
              </a:pathLst>
            </a:custGeom>
            <a:solidFill>
              <a:srgbClr val="F8F8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39">
              <a:extLst>
                <a:ext uri="{FF2B5EF4-FFF2-40B4-BE49-F238E27FC236}">
                  <a16:creationId xmlns:a16="http://schemas.microsoft.com/office/drawing/2014/main" id="{BD48CE79-A51B-4808-A4C1-ED86C4FD9CCB}"/>
                </a:ext>
              </a:extLst>
            </p:cNvPr>
            <p:cNvSpPr/>
            <p:nvPr/>
          </p:nvSpPr>
          <p:spPr>
            <a:xfrm>
              <a:off x="5472900" y="2508480"/>
              <a:ext cx="343535" cy="12065"/>
            </a:xfrm>
            <a:custGeom>
              <a:avLst/>
              <a:gdLst/>
              <a:ahLst/>
              <a:cxnLst/>
              <a:rect l="l" t="t" r="r" b="b"/>
              <a:pathLst>
                <a:path w="343535" h="12064">
                  <a:moveTo>
                    <a:pt x="343052" y="0"/>
                  </a:moveTo>
                  <a:lnTo>
                    <a:pt x="0" y="0"/>
                  </a:lnTo>
                  <a:lnTo>
                    <a:pt x="5816" y="5041"/>
                  </a:lnTo>
                  <a:lnTo>
                    <a:pt x="13284" y="11518"/>
                  </a:lnTo>
                  <a:lnTo>
                    <a:pt x="329768" y="11518"/>
                  </a:lnTo>
                  <a:lnTo>
                    <a:pt x="335153" y="6845"/>
                  </a:lnTo>
                  <a:lnTo>
                    <a:pt x="337235" y="5041"/>
                  </a:lnTo>
                  <a:lnTo>
                    <a:pt x="343052" y="0"/>
                  </a:lnTo>
                  <a:close/>
                </a:path>
              </a:pathLst>
            </a:custGeom>
            <a:solidFill>
              <a:srgbClr val="F7F7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0">
              <a:extLst>
                <a:ext uri="{FF2B5EF4-FFF2-40B4-BE49-F238E27FC236}">
                  <a16:creationId xmlns:a16="http://schemas.microsoft.com/office/drawing/2014/main" id="{6ADD1C86-7519-4B83-9AA7-7E94D8F1B2D3}"/>
                </a:ext>
              </a:extLst>
            </p:cNvPr>
            <p:cNvSpPr/>
            <p:nvPr/>
          </p:nvSpPr>
          <p:spPr>
            <a:xfrm>
              <a:off x="5467782" y="2503349"/>
              <a:ext cx="353695" cy="6350"/>
            </a:xfrm>
            <a:custGeom>
              <a:avLst/>
              <a:gdLst/>
              <a:ahLst/>
              <a:cxnLst/>
              <a:rect l="l" t="t" r="r" b="b"/>
              <a:pathLst>
                <a:path w="353695" h="6350">
                  <a:moveTo>
                    <a:pt x="353288" y="0"/>
                  </a:moveTo>
                  <a:lnTo>
                    <a:pt x="0" y="0"/>
                  </a:lnTo>
                  <a:lnTo>
                    <a:pt x="0" y="1270"/>
                  </a:lnTo>
                  <a:lnTo>
                    <a:pt x="3594" y="1270"/>
                  </a:lnTo>
                  <a:lnTo>
                    <a:pt x="3594" y="6350"/>
                  </a:lnTo>
                  <a:lnTo>
                    <a:pt x="349694" y="6350"/>
                  </a:lnTo>
                  <a:lnTo>
                    <a:pt x="349694" y="1270"/>
                  </a:lnTo>
                  <a:lnTo>
                    <a:pt x="353288" y="1270"/>
                  </a:lnTo>
                  <a:lnTo>
                    <a:pt x="353288" y="0"/>
                  </a:lnTo>
                  <a:close/>
                </a:path>
              </a:pathLst>
            </a:custGeom>
            <a:solidFill>
              <a:srgbClr val="F6F6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1">
              <a:extLst>
                <a:ext uri="{FF2B5EF4-FFF2-40B4-BE49-F238E27FC236}">
                  <a16:creationId xmlns:a16="http://schemas.microsoft.com/office/drawing/2014/main" id="{05DD1572-0BF4-49C0-8C81-4131A0DF77C4}"/>
                </a:ext>
              </a:extLst>
            </p:cNvPr>
            <p:cNvSpPr/>
            <p:nvPr/>
          </p:nvSpPr>
          <p:spPr>
            <a:xfrm>
              <a:off x="5461546" y="2494078"/>
              <a:ext cx="365760" cy="12065"/>
            </a:xfrm>
            <a:custGeom>
              <a:avLst/>
              <a:gdLst/>
              <a:ahLst/>
              <a:cxnLst/>
              <a:rect l="l" t="t" r="r" b="b"/>
              <a:pathLst>
                <a:path w="365760" h="12064">
                  <a:moveTo>
                    <a:pt x="365760" y="0"/>
                  </a:moveTo>
                  <a:lnTo>
                    <a:pt x="0" y="0"/>
                  </a:lnTo>
                  <a:lnTo>
                    <a:pt x="3175" y="5041"/>
                  </a:lnTo>
                  <a:lnTo>
                    <a:pt x="6337" y="10058"/>
                  </a:lnTo>
                  <a:lnTo>
                    <a:pt x="8026" y="11518"/>
                  </a:lnTo>
                  <a:lnTo>
                    <a:pt x="357733" y="11518"/>
                  </a:lnTo>
                  <a:lnTo>
                    <a:pt x="359422" y="10058"/>
                  </a:lnTo>
                  <a:lnTo>
                    <a:pt x="361442" y="6845"/>
                  </a:lnTo>
                  <a:lnTo>
                    <a:pt x="362585" y="5041"/>
                  </a:lnTo>
                  <a:lnTo>
                    <a:pt x="365760" y="0"/>
                  </a:lnTo>
                  <a:close/>
                </a:path>
              </a:pathLst>
            </a:custGeom>
            <a:solidFill>
              <a:srgbClr val="F5F5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2">
              <a:extLst>
                <a:ext uri="{FF2B5EF4-FFF2-40B4-BE49-F238E27FC236}">
                  <a16:creationId xmlns:a16="http://schemas.microsoft.com/office/drawing/2014/main" id="{45FAADEB-4745-4039-BA2A-B006D3AF6104}"/>
                </a:ext>
              </a:extLst>
            </p:cNvPr>
            <p:cNvSpPr/>
            <p:nvPr/>
          </p:nvSpPr>
          <p:spPr>
            <a:xfrm>
              <a:off x="5455653" y="2484718"/>
              <a:ext cx="377825" cy="11430"/>
            </a:xfrm>
            <a:custGeom>
              <a:avLst/>
              <a:gdLst/>
              <a:ahLst/>
              <a:cxnLst/>
              <a:rect l="l" t="t" r="r" b="b"/>
              <a:pathLst>
                <a:path w="377825" h="11430">
                  <a:moveTo>
                    <a:pt x="377545" y="0"/>
                  </a:moveTo>
                  <a:lnTo>
                    <a:pt x="0" y="0"/>
                  </a:lnTo>
                  <a:lnTo>
                    <a:pt x="2946" y="4686"/>
                  </a:lnTo>
                  <a:lnTo>
                    <a:pt x="7023" y="11163"/>
                  </a:lnTo>
                  <a:lnTo>
                    <a:pt x="370522" y="11163"/>
                  </a:lnTo>
                  <a:lnTo>
                    <a:pt x="373468" y="6477"/>
                  </a:lnTo>
                  <a:lnTo>
                    <a:pt x="374599" y="4686"/>
                  </a:lnTo>
                  <a:lnTo>
                    <a:pt x="377545" y="0"/>
                  </a:lnTo>
                  <a:close/>
                </a:path>
              </a:pathLst>
            </a:custGeom>
            <a:solidFill>
              <a:srgbClr val="F4F4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43">
              <a:extLst>
                <a:ext uri="{FF2B5EF4-FFF2-40B4-BE49-F238E27FC236}">
                  <a16:creationId xmlns:a16="http://schemas.microsoft.com/office/drawing/2014/main" id="{932ED346-97C8-4B77-885C-984692AF36F0}"/>
                </a:ext>
              </a:extLst>
            </p:cNvPr>
            <p:cNvSpPr/>
            <p:nvPr/>
          </p:nvSpPr>
          <p:spPr>
            <a:xfrm>
              <a:off x="5452478" y="2479676"/>
              <a:ext cx="384175" cy="6985"/>
            </a:xfrm>
            <a:custGeom>
              <a:avLst/>
              <a:gdLst/>
              <a:ahLst/>
              <a:cxnLst/>
              <a:rect l="l" t="t" r="r" b="b"/>
              <a:pathLst>
                <a:path w="384175" h="6985">
                  <a:moveTo>
                    <a:pt x="383908" y="0"/>
                  </a:moveTo>
                  <a:lnTo>
                    <a:pt x="0" y="0"/>
                  </a:lnTo>
                  <a:lnTo>
                    <a:pt x="4089" y="6489"/>
                  </a:lnTo>
                  <a:lnTo>
                    <a:pt x="379819" y="6489"/>
                  </a:lnTo>
                  <a:lnTo>
                    <a:pt x="383908" y="0"/>
                  </a:lnTo>
                  <a:close/>
                </a:path>
              </a:pathLst>
            </a:custGeom>
            <a:solidFill>
              <a:srgbClr val="F3F3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44">
              <a:extLst>
                <a:ext uri="{FF2B5EF4-FFF2-40B4-BE49-F238E27FC236}">
                  <a16:creationId xmlns:a16="http://schemas.microsoft.com/office/drawing/2014/main" id="{D8889CFD-FDED-4CFB-A49B-3492D0FDD587}"/>
                </a:ext>
              </a:extLst>
            </p:cNvPr>
            <p:cNvSpPr/>
            <p:nvPr/>
          </p:nvSpPr>
          <p:spPr>
            <a:xfrm>
              <a:off x="5447170" y="2470329"/>
              <a:ext cx="394970" cy="11430"/>
            </a:xfrm>
            <a:custGeom>
              <a:avLst/>
              <a:gdLst/>
              <a:ahLst/>
              <a:cxnLst/>
              <a:rect l="l" t="t" r="r" b="b"/>
              <a:pathLst>
                <a:path w="394970" h="11430">
                  <a:moveTo>
                    <a:pt x="394512" y="0"/>
                  </a:moveTo>
                  <a:lnTo>
                    <a:pt x="0" y="0"/>
                  </a:lnTo>
                  <a:lnTo>
                    <a:pt x="0" y="1270"/>
                  </a:lnTo>
                  <a:lnTo>
                    <a:pt x="1816" y="1270"/>
                  </a:lnTo>
                  <a:lnTo>
                    <a:pt x="1816" y="6350"/>
                  </a:lnTo>
                  <a:lnTo>
                    <a:pt x="3416" y="6350"/>
                  </a:lnTo>
                  <a:lnTo>
                    <a:pt x="6438" y="11150"/>
                  </a:lnTo>
                  <a:lnTo>
                    <a:pt x="388073" y="11150"/>
                  </a:lnTo>
                  <a:lnTo>
                    <a:pt x="391083" y="6350"/>
                  </a:lnTo>
                  <a:lnTo>
                    <a:pt x="392696" y="6350"/>
                  </a:lnTo>
                  <a:lnTo>
                    <a:pt x="392696" y="1270"/>
                  </a:lnTo>
                  <a:lnTo>
                    <a:pt x="394512" y="1270"/>
                  </a:lnTo>
                  <a:lnTo>
                    <a:pt x="394512" y="0"/>
                  </a:lnTo>
                  <a:close/>
                </a:path>
              </a:pathLst>
            </a:custGeom>
            <a:solidFill>
              <a:srgbClr val="F2F2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45">
              <a:extLst>
                <a:ext uri="{FF2B5EF4-FFF2-40B4-BE49-F238E27FC236}">
                  <a16:creationId xmlns:a16="http://schemas.microsoft.com/office/drawing/2014/main" id="{A26C41FF-235F-45B1-A5E5-4E811FA7E574}"/>
                </a:ext>
              </a:extLst>
            </p:cNvPr>
            <p:cNvSpPr/>
            <p:nvPr/>
          </p:nvSpPr>
          <p:spPr>
            <a:xfrm>
              <a:off x="5445100" y="2460601"/>
              <a:ext cx="398780" cy="11430"/>
            </a:xfrm>
            <a:custGeom>
              <a:avLst/>
              <a:gdLst/>
              <a:ahLst/>
              <a:cxnLst/>
              <a:rect l="l" t="t" r="r" b="b"/>
              <a:pathLst>
                <a:path w="398779" h="11430">
                  <a:moveTo>
                    <a:pt x="398653" y="0"/>
                  </a:moveTo>
                  <a:lnTo>
                    <a:pt x="0" y="0"/>
                  </a:lnTo>
                  <a:lnTo>
                    <a:pt x="1295" y="6477"/>
                  </a:lnTo>
                  <a:lnTo>
                    <a:pt x="2171" y="10820"/>
                  </a:lnTo>
                  <a:lnTo>
                    <a:pt x="2387" y="11163"/>
                  </a:lnTo>
                  <a:lnTo>
                    <a:pt x="396265" y="11163"/>
                  </a:lnTo>
                  <a:lnTo>
                    <a:pt x="396481" y="10820"/>
                  </a:lnTo>
                  <a:lnTo>
                    <a:pt x="397344" y="6477"/>
                  </a:lnTo>
                  <a:lnTo>
                    <a:pt x="397713" y="4686"/>
                  </a:lnTo>
                  <a:lnTo>
                    <a:pt x="398653" y="0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46">
              <a:extLst>
                <a:ext uri="{FF2B5EF4-FFF2-40B4-BE49-F238E27FC236}">
                  <a16:creationId xmlns:a16="http://schemas.microsoft.com/office/drawing/2014/main" id="{F0F55C7D-419D-4127-B5F3-76B6411545D8}"/>
                </a:ext>
              </a:extLst>
            </p:cNvPr>
            <p:cNvSpPr/>
            <p:nvPr/>
          </p:nvSpPr>
          <p:spPr>
            <a:xfrm>
              <a:off x="5443144" y="2450885"/>
              <a:ext cx="402590" cy="12065"/>
            </a:xfrm>
            <a:custGeom>
              <a:avLst/>
              <a:gdLst/>
              <a:ahLst/>
              <a:cxnLst/>
              <a:rect l="l" t="t" r="r" b="b"/>
              <a:pathLst>
                <a:path w="402589" h="12064">
                  <a:moveTo>
                    <a:pt x="402564" y="0"/>
                  </a:moveTo>
                  <a:lnTo>
                    <a:pt x="0" y="0"/>
                  </a:lnTo>
                  <a:lnTo>
                    <a:pt x="1016" y="5041"/>
                  </a:lnTo>
                  <a:lnTo>
                    <a:pt x="2311" y="11518"/>
                  </a:lnTo>
                  <a:lnTo>
                    <a:pt x="400253" y="11518"/>
                  </a:lnTo>
                  <a:lnTo>
                    <a:pt x="401256" y="6477"/>
                  </a:lnTo>
                  <a:lnTo>
                    <a:pt x="401548" y="5041"/>
                  </a:lnTo>
                  <a:lnTo>
                    <a:pt x="402564" y="0"/>
                  </a:lnTo>
                  <a:close/>
                </a:path>
              </a:pathLst>
            </a:custGeom>
            <a:solidFill>
              <a:srgbClr val="F0F0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47">
              <a:extLst>
                <a:ext uri="{FF2B5EF4-FFF2-40B4-BE49-F238E27FC236}">
                  <a16:creationId xmlns:a16="http://schemas.microsoft.com/office/drawing/2014/main" id="{ED23A8D3-77AC-49EE-8EE0-E8EE1E3F07FA}"/>
                </a:ext>
              </a:extLst>
            </p:cNvPr>
            <p:cNvSpPr/>
            <p:nvPr/>
          </p:nvSpPr>
          <p:spPr>
            <a:xfrm>
              <a:off x="5442213" y="2446199"/>
              <a:ext cx="404495" cy="6985"/>
            </a:xfrm>
            <a:custGeom>
              <a:avLst/>
              <a:gdLst/>
              <a:ahLst/>
              <a:cxnLst/>
              <a:rect l="l" t="t" r="r" b="b"/>
              <a:pathLst>
                <a:path w="404495" h="6985">
                  <a:moveTo>
                    <a:pt x="404437" y="0"/>
                  </a:moveTo>
                  <a:lnTo>
                    <a:pt x="0" y="0"/>
                  </a:lnTo>
                  <a:lnTo>
                    <a:pt x="1299" y="6477"/>
                  </a:lnTo>
                  <a:lnTo>
                    <a:pt x="403138" y="6477"/>
                  </a:lnTo>
                  <a:lnTo>
                    <a:pt x="404437" y="0"/>
                  </a:lnTo>
                  <a:close/>
                </a:path>
              </a:pathLst>
            </a:custGeom>
            <a:solidFill>
              <a:srgbClr val="EFEF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48">
              <a:extLst>
                <a:ext uri="{FF2B5EF4-FFF2-40B4-BE49-F238E27FC236}">
                  <a16:creationId xmlns:a16="http://schemas.microsoft.com/office/drawing/2014/main" id="{60E723A2-0110-40D8-A14E-F96DF6BA2AB7}"/>
                </a:ext>
              </a:extLst>
            </p:cNvPr>
            <p:cNvSpPr/>
            <p:nvPr/>
          </p:nvSpPr>
          <p:spPr>
            <a:xfrm>
              <a:off x="5440261" y="2436484"/>
              <a:ext cx="408940" cy="12065"/>
            </a:xfrm>
            <a:custGeom>
              <a:avLst/>
              <a:gdLst/>
              <a:ahLst/>
              <a:cxnLst/>
              <a:rect l="l" t="t" r="r" b="b"/>
              <a:pathLst>
                <a:path w="408939" h="12064">
                  <a:moveTo>
                    <a:pt x="408330" y="0"/>
                  </a:moveTo>
                  <a:lnTo>
                    <a:pt x="0" y="0"/>
                  </a:lnTo>
                  <a:lnTo>
                    <a:pt x="1003" y="5041"/>
                  </a:lnTo>
                  <a:lnTo>
                    <a:pt x="2311" y="11518"/>
                  </a:lnTo>
                  <a:lnTo>
                    <a:pt x="406019" y="11518"/>
                  </a:lnTo>
                  <a:lnTo>
                    <a:pt x="407035" y="6477"/>
                  </a:lnTo>
                  <a:lnTo>
                    <a:pt x="407327" y="5041"/>
                  </a:lnTo>
                  <a:lnTo>
                    <a:pt x="408330" y="0"/>
                  </a:lnTo>
                  <a:close/>
                </a:path>
              </a:pathLst>
            </a:custGeom>
            <a:solidFill>
              <a:srgbClr val="EEEE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49">
              <a:extLst>
                <a:ext uri="{FF2B5EF4-FFF2-40B4-BE49-F238E27FC236}">
                  <a16:creationId xmlns:a16="http://schemas.microsoft.com/office/drawing/2014/main" id="{83525EC6-9A87-4B12-A6DD-0910BBDE4514}"/>
                </a:ext>
              </a:extLst>
            </p:cNvPr>
            <p:cNvSpPr/>
            <p:nvPr/>
          </p:nvSpPr>
          <p:spPr>
            <a:xfrm>
              <a:off x="5440248" y="2427124"/>
              <a:ext cx="408940" cy="12065"/>
            </a:xfrm>
            <a:custGeom>
              <a:avLst/>
              <a:gdLst/>
              <a:ahLst/>
              <a:cxnLst/>
              <a:rect l="l" t="t" r="r" b="b"/>
              <a:pathLst>
                <a:path w="408939" h="12064">
                  <a:moveTo>
                    <a:pt x="408343" y="5105"/>
                  </a:moveTo>
                  <a:lnTo>
                    <a:pt x="408076" y="5105"/>
                  </a:lnTo>
                  <a:lnTo>
                    <a:pt x="407060" y="0"/>
                  </a:lnTo>
                  <a:lnTo>
                    <a:pt x="1295" y="0"/>
                  </a:lnTo>
                  <a:lnTo>
                    <a:pt x="266" y="5105"/>
                  </a:lnTo>
                  <a:lnTo>
                    <a:pt x="12" y="5105"/>
                  </a:lnTo>
                  <a:lnTo>
                    <a:pt x="12" y="6413"/>
                  </a:lnTo>
                  <a:lnTo>
                    <a:pt x="12" y="7645"/>
                  </a:lnTo>
                  <a:lnTo>
                    <a:pt x="50" y="11455"/>
                  </a:lnTo>
                  <a:lnTo>
                    <a:pt x="408305" y="11455"/>
                  </a:lnTo>
                  <a:lnTo>
                    <a:pt x="408305" y="7645"/>
                  </a:lnTo>
                  <a:lnTo>
                    <a:pt x="408343" y="6477"/>
                  </a:lnTo>
                  <a:lnTo>
                    <a:pt x="408343" y="5105"/>
                  </a:lnTo>
                  <a:close/>
                </a:path>
              </a:pathLst>
            </a:custGeom>
            <a:solidFill>
              <a:srgbClr val="EDED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0">
              <a:extLst>
                <a:ext uri="{FF2B5EF4-FFF2-40B4-BE49-F238E27FC236}">
                  <a16:creationId xmlns:a16="http://schemas.microsoft.com/office/drawing/2014/main" id="{26104E6F-A1F3-44A5-9E6F-2B647A114E45}"/>
                </a:ext>
              </a:extLst>
            </p:cNvPr>
            <p:cNvSpPr/>
            <p:nvPr/>
          </p:nvSpPr>
          <p:spPr>
            <a:xfrm>
              <a:off x="5441251" y="2417396"/>
              <a:ext cx="406400" cy="11430"/>
            </a:xfrm>
            <a:custGeom>
              <a:avLst/>
              <a:gdLst/>
              <a:ahLst/>
              <a:cxnLst/>
              <a:rect l="l" t="t" r="r" b="b"/>
              <a:pathLst>
                <a:path w="406400" h="11430">
                  <a:moveTo>
                    <a:pt x="406349" y="11163"/>
                  </a:moveTo>
                  <a:lnTo>
                    <a:pt x="405396" y="6489"/>
                  </a:lnTo>
                  <a:lnTo>
                    <a:pt x="405041" y="4686"/>
                  </a:lnTo>
                  <a:lnTo>
                    <a:pt x="404101" y="0"/>
                  </a:lnTo>
                  <a:lnTo>
                    <a:pt x="2247" y="0"/>
                  </a:lnTo>
                  <a:lnTo>
                    <a:pt x="939" y="6489"/>
                  </a:lnTo>
                  <a:lnTo>
                    <a:pt x="0" y="11163"/>
                  </a:lnTo>
                  <a:lnTo>
                    <a:pt x="406349" y="11163"/>
                  </a:lnTo>
                  <a:close/>
                </a:path>
              </a:pathLst>
            </a:custGeom>
            <a:solidFill>
              <a:srgbClr val="ECEC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1">
              <a:extLst>
                <a:ext uri="{FF2B5EF4-FFF2-40B4-BE49-F238E27FC236}">
                  <a16:creationId xmlns:a16="http://schemas.microsoft.com/office/drawing/2014/main" id="{D8F6F293-3811-49BD-82D4-C63F192A6267}"/>
                </a:ext>
              </a:extLst>
            </p:cNvPr>
            <p:cNvSpPr/>
            <p:nvPr/>
          </p:nvSpPr>
          <p:spPr>
            <a:xfrm>
              <a:off x="5443141" y="2412366"/>
              <a:ext cx="402590" cy="6985"/>
            </a:xfrm>
            <a:custGeom>
              <a:avLst/>
              <a:gdLst/>
              <a:ahLst/>
              <a:cxnLst/>
              <a:rect l="l" t="t" r="r" b="b"/>
              <a:pathLst>
                <a:path w="402589" h="6985">
                  <a:moveTo>
                    <a:pt x="401210" y="0"/>
                  </a:moveTo>
                  <a:lnTo>
                    <a:pt x="1371" y="0"/>
                  </a:lnTo>
                  <a:lnTo>
                    <a:pt x="0" y="6832"/>
                  </a:lnTo>
                  <a:lnTo>
                    <a:pt x="402581" y="6832"/>
                  </a:lnTo>
                  <a:lnTo>
                    <a:pt x="401210" y="0"/>
                  </a:lnTo>
                  <a:close/>
                </a:path>
              </a:pathLst>
            </a:custGeom>
            <a:solidFill>
              <a:srgbClr val="EBEB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2">
              <a:extLst>
                <a:ext uri="{FF2B5EF4-FFF2-40B4-BE49-F238E27FC236}">
                  <a16:creationId xmlns:a16="http://schemas.microsoft.com/office/drawing/2014/main" id="{00FBED29-38CD-4AB0-97FF-E5168EDAD096}"/>
                </a:ext>
              </a:extLst>
            </p:cNvPr>
            <p:cNvSpPr/>
            <p:nvPr/>
          </p:nvSpPr>
          <p:spPr>
            <a:xfrm>
              <a:off x="5444147" y="2403006"/>
              <a:ext cx="400685" cy="11430"/>
            </a:xfrm>
            <a:custGeom>
              <a:avLst/>
              <a:gdLst/>
              <a:ahLst/>
              <a:cxnLst/>
              <a:rect l="l" t="t" r="r" b="b"/>
              <a:pathLst>
                <a:path w="400685" h="11430">
                  <a:moveTo>
                    <a:pt x="400558" y="11150"/>
                  </a:moveTo>
                  <a:lnTo>
                    <a:pt x="399618" y="6477"/>
                  </a:lnTo>
                  <a:lnTo>
                    <a:pt x="399262" y="4673"/>
                  </a:lnTo>
                  <a:lnTo>
                    <a:pt x="398322" y="0"/>
                  </a:lnTo>
                  <a:lnTo>
                    <a:pt x="2235" y="0"/>
                  </a:lnTo>
                  <a:lnTo>
                    <a:pt x="1295" y="4673"/>
                  </a:lnTo>
                  <a:lnTo>
                    <a:pt x="0" y="11150"/>
                  </a:lnTo>
                  <a:lnTo>
                    <a:pt x="400558" y="11150"/>
                  </a:lnTo>
                  <a:close/>
                </a:path>
              </a:pathLst>
            </a:custGeom>
            <a:solidFill>
              <a:srgbClr val="EAEA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53">
              <a:extLst>
                <a:ext uri="{FF2B5EF4-FFF2-40B4-BE49-F238E27FC236}">
                  <a16:creationId xmlns:a16="http://schemas.microsoft.com/office/drawing/2014/main" id="{539A9F98-76DB-49FB-A373-34180361B32B}"/>
                </a:ext>
              </a:extLst>
            </p:cNvPr>
            <p:cNvSpPr/>
            <p:nvPr/>
          </p:nvSpPr>
          <p:spPr>
            <a:xfrm>
              <a:off x="5446636" y="2393278"/>
              <a:ext cx="395605" cy="11430"/>
            </a:xfrm>
            <a:custGeom>
              <a:avLst/>
              <a:gdLst/>
              <a:ahLst/>
              <a:cxnLst/>
              <a:rect l="l" t="t" r="r" b="b"/>
              <a:pathLst>
                <a:path w="395604" h="11430">
                  <a:moveTo>
                    <a:pt x="395579" y="5930"/>
                  </a:moveTo>
                  <a:lnTo>
                    <a:pt x="395058" y="5930"/>
                  </a:lnTo>
                  <a:lnTo>
                    <a:pt x="394944" y="5334"/>
                  </a:lnTo>
                  <a:lnTo>
                    <a:pt x="394931" y="4660"/>
                  </a:lnTo>
                  <a:lnTo>
                    <a:pt x="394512" y="4660"/>
                  </a:lnTo>
                  <a:lnTo>
                    <a:pt x="391591" y="0"/>
                  </a:lnTo>
                  <a:lnTo>
                    <a:pt x="3987" y="0"/>
                  </a:lnTo>
                  <a:lnTo>
                    <a:pt x="1054" y="4660"/>
                  </a:lnTo>
                  <a:lnTo>
                    <a:pt x="647" y="4660"/>
                  </a:lnTo>
                  <a:lnTo>
                    <a:pt x="647" y="5321"/>
                  </a:lnTo>
                  <a:lnTo>
                    <a:pt x="508" y="5930"/>
                  </a:lnTo>
                  <a:lnTo>
                    <a:pt x="0" y="5930"/>
                  </a:lnTo>
                  <a:lnTo>
                    <a:pt x="0" y="11010"/>
                  </a:lnTo>
                  <a:lnTo>
                    <a:pt x="395579" y="11010"/>
                  </a:lnTo>
                  <a:lnTo>
                    <a:pt x="395579" y="5930"/>
                  </a:lnTo>
                  <a:close/>
                </a:path>
              </a:pathLst>
            </a:custGeom>
            <a:solidFill>
              <a:srgbClr val="E9E9E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54">
              <a:extLst>
                <a:ext uri="{FF2B5EF4-FFF2-40B4-BE49-F238E27FC236}">
                  <a16:creationId xmlns:a16="http://schemas.microsoft.com/office/drawing/2014/main" id="{88F88D3E-A5F8-45B9-A2A6-39CC79047B69}"/>
                </a:ext>
              </a:extLst>
            </p:cNvPr>
            <p:cNvSpPr/>
            <p:nvPr/>
          </p:nvSpPr>
          <p:spPr>
            <a:xfrm>
              <a:off x="5449494" y="2383563"/>
              <a:ext cx="389890" cy="12065"/>
            </a:xfrm>
            <a:custGeom>
              <a:avLst/>
              <a:gdLst/>
              <a:ahLst/>
              <a:cxnLst/>
              <a:rect l="l" t="t" r="r" b="b"/>
              <a:pathLst>
                <a:path w="389889" h="12064">
                  <a:moveTo>
                    <a:pt x="389864" y="11518"/>
                  </a:moveTo>
                  <a:lnTo>
                    <a:pt x="386905" y="6832"/>
                  </a:lnTo>
                  <a:lnTo>
                    <a:pt x="385787" y="5041"/>
                  </a:lnTo>
                  <a:lnTo>
                    <a:pt x="382612" y="0"/>
                  </a:lnTo>
                  <a:lnTo>
                    <a:pt x="7251" y="0"/>
                  </a:lnTo>
                  <a:lnTo>
                    <a:pt x="4076" y="5041"/>
                  </a:lnTo>
                  <a:lnTo>
                    <a:pt x="2946" y="6832"/>
                  </a:lnTo>
                  <a:lnTo>
                    <a:pt x="0" y="11518"/>
                  </a:lnTo>
                  <a:lnTo>
                    <a:pt x="389864" y="11518"/>
                  </a:lnTo>
                  <a:close/>
                </a:path>
              </a:pathLst>
            </a:custGeom>
            <a:solidFill>
              <a:srgbClr val="E8E8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55">
              <a:extLst>
                <a:ext uri="{FF2B5EF4-FFF2-40B4-BE49-F238E27FC236}">
                  <a16:creationId xmlns:a16="http://schemas.microsoft.com/office/drawing/2014/main" id="{FA20254F-1A05-43F6-AD32-4ACA1B974005}"/>
                </a:ext>
              </a:extLst>
            </p:cNvPr>
            <p:cNvSpPr/>
            <p:nvPr/>
          </p:nvSpPr>
          <p:spPr>
            <a:xfrm>
              <a:off x="5455619" y="2378877"/>
              <a:ext cx="377825" cy="6985"/>
            </a:xfrm>
            <a:custGeom>
              <a:avLst/>
              <a:gdLst/>
              <a:ahLst/>
              <a:cxnLst/>
              <a:rect l="l" t="t" r="r" b="b"/>
              <a:pathLst>
                <a:path w="377825" h="6985">
                  <a:moveTo>
                    <a:pt x="373536" y="0"/>
                  </a:moveTo>
                  <a:lnTo>
                    <a:pt x="4089" y="0"/>
                  </a:lnTo>
                  <a:lnTo>
                    <a:pt x="0" y="6489"/>
                  </a:lnTo>
                  <a:lnTo>
                    <a:pt x="377626" y="6489"/>
                  </a:lnTo>
                  <a:lnTo>
                    <a:pt x="373536" y="0"/>
                  </a:lnTo>
                  <a:close/>
                </a:path>
              </a:pathLst>
            </a:custGeom>
            <a:solidFill>
              <a:srgbClr val="E7E7E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56">
              <a:extLst>
                <a:ext uri="{FF2B5EF4-FFF2-40B4-BE49-F238E27FC236}">
                  <a16:creationId xmlns:a16="http://schemas.microsoft.com/office/drawing/2014/main" id="{65C635E6-3B6B-4286-A5FC-1EE3DC08CBEE}"/>
                </a:ext>
              </a:extLst>
            </p:cNvPr>
            <p:cNvSpPr/>
            <p:nvPr/>
          </p:nvSpPr>
          <p:spPr>
            <a:xfrm>
              <a:off x="5458561" y="2369161"/>
              <a:ext cx="372110" cy="12065"/>
            </a:xfrm>
            <a:custGeom>
              <a:avLst/>
              <a:gdLst/>
              <a:ahLst/>
              <a:cxnLst/>
              <a:rect l="l" t="t" r="r" b="b"/>
              <a:pathLst>
                <a:path w="372110" h="12064">
                  <a:moveTo>
                    <a:pt x="371729" y="11518"/>
                  </a:moveTo>
                  <a:lnTo>
                    <a:pt x="368541" y="6477"/>
                  </a:lnTo>
                  <a:lnTo>
                    <a:pt x="367639" y="5041"/>
                  </a:lnTo>
                  <a:lnTo>
                    <a:pt x="364464" y="0"/>
                  </a:lnTo>
                  <a:lnTo>
                    <a:pt x="7264" y="0"/>
                  </a:lnTo>
                  <a:lnTo>
                    <a:pt x="4089" y="5041"/>
                  </a:lnTo>
                  <a:lnTo>
                    <a:pt x="3187" y="6477"/>
                  </a:lnTo>
                  <a:lnTo>
                    <a:pt x="0" y="11518"/>
                  </a:lnTo>
                  <a:lnTo>
                    <a:pt x="371729" y="11518"/>
                  </a:lnTo>
                  <a:close/>
                </a:path>
              </a:pathLst>
            </a:custGeom>
            <a:solidFill>
              <a:srgbClr val="E6E6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57">
              <a:extLst>
                <a:ext uri="{FF2B5EF4-FFF2-40B4-BE49-F238E27FC236}">
                  <a16:creationId xmlns:a16="http://schemas.microsoft.com/office/drawing/2014/main" id="{4D20CF3A-6FB7-42E3-B578-37A49609D4EF}"/>
                </a:ext>
              </a:extLst>
            </p:cNvPr>
            <p:cNvSpPr/>
            <p:nvPr/>
          </p:nvSpPr>
          <p:spPr>
            <a:xfrm>
              <a:off x="5464683" y="2359801"/>
              <a:ext cx="360045" cy="11430"/>
            </a:xfrm>
            <a:custGeom>
              <a:avLst/>
              <a:gdLst/>
              <a:ahLst/>
              <a:cxnLst/>
              <a:rect l="l" t="t" r="r" b="b"/>
              <a:pathLst>
                <a:path w="360045" h="11430">
                  <a:moveTo>
                    <a:pt x="359486" y="11163"/>
                  </a:moveTo>
                  <a:lnTo>
                    <a:pt x="356514" y="6477"/>
                  </a:lnTo>
                  <a:lnTo>
                    <a:pt x="356285" y="6108"/>
                  </a:lnTo>
                  <a:lnTo>
                    <a:pt x="354660" y="4686"/>
                  </a:lnTo>
                  <a:lnTo>
                    <a:pt x="349250" y="0"/>
                  </a:lnTo>
                  <a:lnTo>
                    <a:pt x="10236" y="0"/>
                  </a:lnTo>
                  <a:lnTo>
                    <a:pt x="4826" y="4686"/>
                  </a:lnTo>
                  <a:lnTo>
                    <a:pt x="3200" y="6108"/>
                  </a:lnTo>
                  <a:lnTo>
                    <a:pt x="2959" y="6477"/>
                  </a:lnTo>
                  <a:lnTo>
                    <a:pt x="0" y="11163"/>
                  </a:lnTo>
                  <a:lnTo>
                    <a:pt x="359486" y="11163"/>
                  </a:lnTo>
                  <a:close/>
                </a:path>
              </a:pathLst>
            </a:custGeom>
            <a:solidFill>
              <a:srgbClr val="E5E5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58">
              <a:extLst>
                <a:ext uri="{FF2B5EF4-FFF2-40B4-BE49-F238E27FC236}">
                  <a16:creationId xmlns:a16="http://schemas.microsoft.com/office/drawing/2014/main" id="{232B9FD8-8D7E-4480-8FEB-8B2928526FBF}"/>
                </a:ext>
              </a:extLst>
            </p:cNvPr>
            <p:cNvSpPr/>
            <p:nvPr/>
          </p:nvSpPr>
          <p:spPr>
            <a:xfrm>
              <a:off x="5473267" y="2354759"/>
              <a:ext cx="342900" cy="6985"/>
            </a:xfrm>
            <a:custGeom>
              <a:avLst/>
              <a:gdLst/>
              <a:ahLst/>
              <a:cxnLst/>
              <a:rect l="l" t="t" r="r" b="b"/>
              <a:pathLst>
                <a:path w="342900" h="6985">
                  <a:moveTo>
                    <a:pt x="334858" y="0"/>
                  </a:moveTo>
                  <a:lnTo>
                    <a:pt x="7472" y="0"/>
                  </a:lnTo>
                  <a:lnTo>
                    <a:pt x="0" y="6476"/>
                  </a:lnTo>
                  <a:lnTo>
                    <a:pt x="342330" y="6476"/>
                  </a:lnTo>
                  <a:lnTo>
                    <a:pt x="334858" y="0"/>
                  </a:lnTo>
                  <a:close/>
                </a:path>
              </a:pathLst>
            </a:custGeom>
            <a:solidFill>
              <a:srgbClr val="E4E4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59">
              <a:extLst>
                <a:ext uri="{FF2B5EF4-FFF2-40B4-BE49-F238E27FC236}">
                  <a16:creationId xmlns:a16="http://schemas.microsoft.com/office/drawing/2014/main" id="{41A72A31-F05D-425A-A730-967EF0E43487}"/>
                </a:ext>
              </a:extLst>
            </p:cNvPr>
            <p:cNvSpPr/>
            <p:nvPr/>
          </p:nvSpPr>
          <p:spPr>
            <a:xfrm>
              <a:off x="5478653" y="2345399"/>
              <a:ext cx="332105" cy="11430"/>
            </a:xfrm>
            <a:custGeom>
              <a:avLst/>
              <a:gdLst/>
              <a:ahLst/>
              <a:cxnLst/>
              <a:rect l="l" t="t" r="r" b="b"/>
              <a:pathLst>
                <a:path w="332104" h="11430">
                  <a:moveTo>
                    <a:pt x="331546" y="11163"/>
                  </a:moveTo>
                  <a:lnTo>
                    <a:pt x="326136" y="6477"/>
                  </a:lnTo>
                  <a:lnTo>
                    <a:pt x="324078" y="4686"/>
                  </a:lnTo>
                  <a:lnTo>
                    <a:pt x="318668" y="0"/>
                  </a:lnTo>
                  <a:lnTo>
                    <a:pt x="12877" y="0"/>
                  </a:lnTo>
                  <a:lnTo>
                    <a:pt x="7467" y="4686"/>
                  </a:lnTo>
                  <a:lnTo>
                    <a:pt x="5410" y="6477"/>
                  </a:lnTo>
                  <a:lnTo>
                    <a:pt x="0" y="11163"/>
                  </a:lnTo>
                  <a:lnTo>
                    <a:pt x="331546" y="11163"/>
                  </a:lnTo>
                  <a:close/>
                </a:path>
              </a:pathLst>
            </a:custGeom>
            <a:solidFill>
              <a:srgbClr val="E3E3E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0">
              <a:extLst>
                <a:ext uri="{FF2B5EF4-FFF2-40B4-BE49-F238E27FC236}">
                  <a16:creationId xmlns:a16="http://schemas.microsoft.com/office/drawing/2014/main" id="{5B124DDD-9ADF-4FF6-AFDA-6E3896039D6D}"/>
                </a:ext>
              </a:extLst>
            </p:cNvPr>
            <p:cNvSpPr/>
            <p:nvPr/>
          </p:nvSpPr>
          <p:spPr>
            <a:xfrm>
              <a:off x="5489867" y="2335684"/>
              <a:ext cx="309245" cy="11430"/>
            </a:xfrm>
            <a:custGeom>
              <a:avLst/>
              <a:gdLst/>
              <a:ahLst/>
              <a:cxnLst/>
              <a:rect l="l" t="t" r="r" b="b"/>
              <a:pathLst>
                <a:path w="309245" h="11430">
                  <a:moveTo>
                    <a:pt x="309130" y="11163"/>
                  </a:moveTo>
                  <a:lnTo>
                    <a:pt x="303707" y="6477"/>
                  </a:lnTo>
                  <a:lnTo>
                    <a:pt x="303428" y="6235"/>
                  </a:lnTo>
                  <a:lnTo>
                    <a:pt x="301637" y="4673"/>
                  </a:lnTo>
                  <a:lnTo>
                    <a:pt x="299135" y="2514"/>
                  </a:lnTo>
                  <a:lnTo>
                    <a:pt x="294297" y="0"/>
                  </a:lnTo>
                  <a:lnTo>
                    <a:pt x="14820" y="0"/>
                  </a:lnTo>
                  <a:lnTo>
                    <a:pt x="9982" y="2514"/>
                  </a:lnTo>
                  <a:lnTo>
                    <a:pt x="7480" y="4673"/>
                  </a:lnTo>
                  <a:lnTo>
                    <a:pt x="6477" y="5549"/>
                  </a:lnTo>
                  <a:lnTo>
                    <a:pt x="5397" y="6477"/>
                  </a:lnTo>
                  <a:lnTo>
                    <a:pt x="0" y="11163"/>
                  </a:lnTo>
                  <a:lnTo>
                    <a:pt x="309130" y="11163"/>
                  </a:lnTo>
                  <a:close/>
                </a:path>
              </a:pathLst>
            </a:custGeom>
            <a:solidFill>
              <a:srgbClr val="E2E2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1">
              <a:extLst>
                <a:ext uri="{FF2B5EF4-FFF2-40B4-BE49-F238E27FC236}">
                  <a16:creationId xmlns:a16="http://schemas.microsoft.com/office/drawing/2014/main" id="{12BC4D07-D65B-43AE-97D4-2494669F4380}"/>
                </a:ext>
              </a:extLst>
            </p:cNvPr>
            <p:cNvSpPr/>
            <p:nvPr/>
          </p:nvSpPr>
          <p:spPr>
            <a:xfrm>
              <a:off x="5501208" y="2325956"/>
              <a:ext cx="287020" cy="12065"/>
            </a:xfrm>
            <a:custGeom>
              <a:avLst/>
              <a:gdLst/>
              <a:ahLst/>
              <a:cxnLst/>
              <a:rect l="l" t="t" r="r" b="b"/>
              <a:pathLst>
                <a:path w="287020" h="12064">
                  <a:moveTo>
                    <a:pt x="286435" y="11531"/>
                  </a:moveTo>
                  <a:lnTo>
                    <a:pt x="276694" y="6489"/>
                  </a:lnTo>
                  <a:lnTo>
                    <a:pt x="273900" y="5041"/>
                  </a:lnTo>
                  <a:lnTo>
                    <a:pt x="264160" y="0"/>
                  </a:lnTo>
                  <a:lnTo>
                    <a:pt x="22288" y="0"/>
                  </a:lnTo>
                  <a:lnTo>
                    <a:pt x="12534" y="5041"/>
                  </a:lnTo>
                  <a:lnTo>
                    <a:pt x="9740" y="6489"/>
                  </a:lnTo>
                  <a:lnTo>
                    <a:pt x="0" y="11531"/>
                  </a:lnTo>
                  <a:lnTo>
                    <a:pt x="286435" y="11531"/>
                  </a:lnTo>
                  <a:close/>
                </a:path>
              </a:pathLst>
            </a:custGeom>
            <a:solidFill>
              <a:srgbClr val="E1E1E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2">
              <a:extLst>
                <a:ext uri="{FF2B5EF4-FFF2-40B4-BE49-F238E27FC236}">
                  <a16:creationId xmlns:a16="http://schemas.microsoft.com/office/drawing/2014/main" id="{97159703-9D88-4005-8AB9-535EFBA20970}"/>
                </a:ext>
              </a:extLst>
            </p:cNvPr>
            <p:cNvSpPr/>
            <p:nvPr/>
          </p:nvSpPr>
          <p:spPr>
            <a:xfrm>
              <a:off x="5520012" y="2321282"/>
              <a:ext cx="248920" cy="6985"/>
            </a:xfrm>
            <a:custGeom>
              <a:avLst/>
              <a:gdLst/>
              <a:ahLst/>
              <a:cxnLst/>
              <a:rect l="l" t="t" r="r" b="b"/>
              <a:pathLst>
                <a:path w="248920" h="6985">
                  <a:moveTo>
                    <a:pt x="236325" y="0"/>
                  </a:moveTo>
                  <a:lnTo>
                    <a:pt x="12517" y="0"/>
                  </a:lnTo>
                  <a:lnTo>
                    <a:pt x="0" y="6476"/>
                  </a:lnTo>
                  <a:lnTo>
                    <a:pt x="248842" y="6476"/>
                  </a:lnTo>
                  <a:lnTo>
                    <a:pt x="236325" y="0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63">
              <a:extLst>
                <a:ext uri="{FF2B5EF4-FFF2-40B4-BE49-F238E27FC236}">
                  <a16:creationId xmlns:a16="http://schemas.microsoft.com/office/drawing/2014/main" id="{9A550E33-5E78-4961-AC20-028B166D1B90}"/>
                </a:ext>
              </a:extLst>
            </p:cNvPr>
            <p:cNvSpPr/>
            <p:nvPr/>
          </p:nvSpPr>
          <p:spPr>
            <a:xfrm>
              <a:off x="5529034" y="2311566"/>
              <a:ext cx="231140" cy="12065"/>
            </a:xfrm>
            <a:custGeom>
              <a:avLst/>
              <a:gdLst/>
              <a:ahLst/>
              <a:cxnLst/>
              <a:rect l="l" t="t" r="r" b="b"/>
              <a:pathLst>
                <a:path w="231139" h="12064">
                  <a:moveTo>
                    <a:pt x="230784" y="11518"/>
                  </a:moveTo>
                  <a:lnTo>
                    <a:pt x="221018" y="6477"/>
                  </a:lnTo>
                  <a:lnTo>
                    <a:pt x="218592" y="5219"/>
                  </a:lnTo>
                  <a:lnTo>
                    <a:pt x="216687" y="4673"/>
                  </a:lnTo>
                  <a:lnTo>
                    <a:pt x="200164" y="0"/>
                  </a:lnTo>
                  <a:lnTo>
                    <a:pt x="30632" y="0"/>
                  </a:lnTo>
                  <a:lnTo>
                    <a:pt x="14109" y="4673"/>
                  </a:lnTo>
                  <a:lnTo>
                    <a:pt x="12192" y="5219"/>
                  </a:lnTo>
                  <a:lnTo>
                    <a:pt x="9753" y="6477"/>
                  </a:lnTo>
                  <a:lnTo>
                    <a:pt x="0" y="11518"/>
                  </a:lnTo>
                  <a:lnTo>
                    <a:pt x="230784" y="11518"/>
                  </a:lnTo>
                  <a:close/>
                </a:path>
              </a:pathLst>
            </a:custGeom>
            <a:solidFill>
              <a:srgbClr val="DFDFD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64">
              <a:extLst>
                <a:ext uri="{FF2B5EF4-FFF2-40B4-BE49-F238E27FC236}">
                  <a16:creationId xmlns:a16="http://schemas.microsoft.com/office/drawing/2014/main" id="{B2903485-29C9-4F83-BAA8-B5D402CC5367}"/>
                </a:ext>
              </a:extLst>
            </p:cNvPr>
            <p:cNvSpPr/>
            <p:nvPr/>
          </p:nvSpPr>
          <p:spPr>
            <a:xfrm>
              <a:off x="5553329" y="2301419"/>
              <a:ext cx="182245" cy="12065"/>
            </a:xfrm>
            <a:custGeom>
              <a:avLst/>
              <a:gdLst/>
              <a:ahLst/>
              <a:cxnLst/>
              <a:rect l="l" t="t" r="r" b="b"/>
              <a:pathLst>
                <a:path w="182245" h="12064">
                  <a:moveTo>
                    <a:pt x="182194" y="11938"/>
                  </a:moveTo>
                  <a:lnTo>
                    <a:pt x="159283" y="5461"/>
                  </a:lnTo>
                  <a:lnTo>
                    <a:pt x="155689" y="5461"/>
                  </a:lnTo>
                  <a:lnTo>
                    <a:pt x="155689" y="1270"/>
                  </a:lnTo>
                  <a:lnTo>
                    <a:pt x="135267" y="1270"/>
                  </a:lnTo>
                  <a:lnTo>
                    <a:pt x="135267" y="0"/>
                  </a:lnTo>
                  <a:lnTo>
                    <a:pt x="46939" y="0"/>
                  </a:lnTo>
                  <a:lnTo>
                    <a:pt x="46939" y="1270"/>
                  </a:lnTo>
                  <a:lnTo>
                    <a:pt x="26504" y="1270"/>
                  </a:lnTo>
                  <a:lnTo>
                    <a:pt x="26504" y="5461"/>
                  </a:lnTo>
                  <a:lnTo>
                    <a:pt x="22910" y="5461"/>
                  </a:lnTo>
                  <a:lnTo>
                    <a:pt x="0" y="11938"/>
                  </a:lnTo>
                  <a:lnTo>
                    <a:pt x="182194" y="11938"/>
                  </a:lnTo>
                  <a:close/>
                </a:path>
              </a:pathLst>
            </a:custGeom>
            <a:solidFill>
              <a:srgbClr val="DEDE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65">
              <a:extLst>
                <a:ext uri="{FF2B5EF4-FFF2-40B4-BE49-F238E27FC236}">
                  <a16:creationId xmlns:a16="http://schemas.microsoft.com/office/drawing/2014/main" id="{6BFD2658-BAEA-401E-9519-05BE9392A15C}"/>
                </a:ext>
              </a:extLst>
            </p:cNvPr>
            <p:cNvSpPr/>
            <p:nvPr/>
          </p:nvSpPr>
          <p:spPr>
            <a:xfrm>
              <a:off x="5587708" y="2298079"/>
              <a:ext cx="113664" cy="5715"/>
            </a:xfrm>
            <a:custGeom>
              <a:avLst/>
              <a:gdLst/>
              <a:ahLst/>
              <a:cxnLst/>
              <a:rect l="l" t="t" r="r" b="b"/>
              <a:pathLst>
                <a:path w="113664" h="5714">
                  <a:moveTo>
                    <a:pt x="113449" y="5562"/>
                  </a:moveTo>
                  <a:lnTo>
                    <a:pt x="111074" y="4902"/>
                  </a:lnTo>
                  <a:lnTo>
                    <a:pt x="66433" y="876"/>
                  </a:lnTo>
                  <a:lnTo>
                    <a:pt x="56730" y="0"/>
                  </a:lnTo>
                  <a:lnTo>
                    <a:pt x="47002" y="876"/>
                  </a:lnTo>
                  <a:lnTo>
                    <a:pt x="2362" y="4902"/>
                  </a:lnTo>
                  <a:lnTo>
                    <a:pt x="0" y="5562"/>
                  </a:lnTo>
                  <a:lnTo>
                    <a:pt x="113449" y="5562"/>
                  </a:lnTo>
                  <a:close/>
                </a:path>
              </a:pathLst>
            </a:custGeom>
            <a:solidFill>
              <a:srgbClr val="DDDD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66">
              <a:extLst>
                <a:ext uri="{FF2B5EF4-FFF2-40B4-BE49-F238E27FC236}">
                  <a16:creationId xmlns:a16="http://schemas.microsoft.com/office/drawing/2014/main" id="{FCD1CBB9-4058-46A5-AAA1-8DD17AA979C9}"/>
                </a:ext>
              </a:extLst>
            </p:cNvPr>
            <p:cNvSpPr/>
            <p:nvPr/>
          </p:nvSpPr>
          <p:spPr>
            <a:xfrm>
              <a:off x="5439956" y="2298244"/>
              <a:ext cx="409575" cy="273685"/>
            </a:xfrm>
            <a:custGeom>
              <a:avLst/>
              <a:gdLst/>
              <a:ahLst/>
              <a:cxnLst/>
              <a:rect l="l" t="t" r="r" b="b"/>
              <a:pathLst>
                <a:path w="409575" h="273685">
                  <a:moveTo>
                    <a:pt x="408965" y="136791"/>
                  </a:moveTo>
                  <a:lnTo>
                    <a:pt x="381071" y="67731"/>
                  </a:lnTo>
                  <a:lnTo>
                    <a:pt x="349115" y="40049"/>
                  </a:lnTo>
                  <a:lnTo>
                    <a:pt x="307737" y="18666"/>
                  </a:lnTo>
                  <a:lnTo>
                    <a:pt x="258880" y="4883"/>
                  </a:lnTo>
                  <a:lnTo>
                    <a:pt x="204482" y="0"/>
                  </a:lnTo>
                  <a:lnTo>
                    <a:pt x="150084" y="4883"/>
                  </a:lnTo>
                  <a:lnTo>
                    <a:pt x="101227" y="18666"/>
                  </a:lnTo>
                  <a:lnTo>
                    <a:pt x="59850" y="40049"/>
                  </a:lnTo>
                  <a:lnTo>
                    <a:pt x="27893" y="67731"/>
                  </a:lnTo>
                  <a:lnTo>
                    <a:pt x="7296" y="100412"/>
                  </a:lnTo>
                  <a:lnTo>
                    <a:pt x="0" y="136791"/>
                  </a:lnTo>
                  <a:lnTo>
                    <a:pt x="7296" y="173176"/>
                  </a:lnTo>
                  <a:lnTo>
                    <a:pt x="27893" y="205860"/>
                  </a:lnTo>
                  <a:lnTo>
                    <a:pt x="59850" y="233545"/>
                  </a:lnTo>
                  <a:lnTo>
                    <a:pt x="101227" y="254928"/>
                  </a:lnTo>
                  <a:lnTo>
                    <a:pt x="150084" y="268712"/>
                  </a:lnTo>
                  <a:lnTo>
                    <a:pt x="204482" y="273596"/>
                  </a:lnTo>
                  <a:lnTo>
                    <a:pt x="258880" y="268712"/>
                  </a:lnTo>
                  <a:lnTo>
                    <a:pt x="307737" y="254928"/>
                  </a:lnTo>
                  <a:lnTo>
                    <a:pt x="349115" y="233545"/>
                  </a:lnTo>
                  <a:lnTo>
                    <a:pt x="381071" y="205860"/>
                  </a:lnTo>
                  <a:lnTo>
                    <a:pt x="401668" y="173176"/>
                  </a:lnTo>
                  <a:lnTo>
                    <a:pt x="408965" y="136791"/>
                  </a:lnTo>
                  <a:close/>
                </a:path>
              </a:pathLst>
            </a:custGeom>
            <a:ln w="415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4" name="object 67">
              <a:extLst>
                <a:ext uri="{FF2B5EF4-FFF2-40B4-BE49-F238E27FC236}">
                  <a16:creationId xmlns:a16="http://schemas.microsoft.com/office/drawing/2014/main" id="{A348A0F5-EB4F-47BA-B8A7-014D56E791DD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5439956" y="2338586"/>
              <a:ext cx="408965" cy="415718"/>
            </a:xfrm>
            <a:prstGeom prst="rect">
              <a:avLst/>
            </a:prstGeom>
          </p:spPr>
        </p:pic>
        <p:sp>
          <p:nvSpPr>
            <p:cNvPr id="75" name="object 68">
              <a:extLst>
                <a:ext uri="{FF2B5EF4-FFF2-40B4-BE49-F238E27FC236}">
                  <a16:creationId xmlns:a16="http://schemas.microsoft.com/office/drawing/2014/main" id="{DC62E37A-191B-49F6-A939-20BC301A47E7}"/>
                </a:ext>
              </a:extLst>
            </p:cNvPr>
            <p:cNvSpPr/>
            <p:nvPr/>
          </p:nvSpPr>
          <p:spPr>
            <a:xfrm>
              <a:off x="5439956" y="2435036"/>
              <a:ext cx="409575" cy="319405"/>
            </a:xfrm>
            <a:custGeom>
              <a:avLst/>
              <a:gdLst/>
              <a:ahLst/>
              <a:cxnLst/>
              <a:rect l="l" t="t" r="r" b="b"/>
              <a:pathLst>
                <a:path w="409575" h="319405">
                  <a:moveTo>
                    <a:pt x="0" y="0"/>
                  </a:moveTo>
                  <a:lnTo>
                    <a:pt x="0" y="182524"/>
                  </a:lnTo>
                  <a:lnTo>
                    <a:pt x="7296" y="218909"/>
                  </a:lnTo>
                  <a:lnTo>
                    <a:pt x="27893" y="251593"/>
                  </a:lnTo>
                  <a:lnTo>
                    <a:pt x="59850" y="279277"/>
                  </a:lnTo>
                  <a:lnTo>
                    <a:pt x="101227" y="300661"/>
                  </a:lnTo>
                  <a:lnTo>
                    <a:pt x="150084" y="314445"/>
                  </a:lnTo>
                  <a:lnTo>
                    <a:pt x="204482" y="319328"/>
                  </a:lnTo>
                  <a:lnTo>
                    <a:pt x="258880" y="314445"/>
                  </a:lnTo>
                  <a:lnTo>
                    <a:pt x="307737" y="300661"/>
                  </a:lnTo>
                  <a:lnTo>
                    <a:pt x="349115" y="279277"/>
                  </a:lnTo>
                  <a:lnTo>
                    <a:pt x="381071" y="251593"/>
                  </a:lnTo>
                  <a:lnTo>
                    <a:pt x="401668" y="218909"/>
                  </a:lnTo>
                  <a:lnTo>
                    <a:pt x="408965" y="182524"/>
                  </a:lnTo>
                  <a:lnTo>
                    <a:pt x="408965" y="0"/>
                  </a:lnTo>
                  <a:lnTo>
                    <a:pt x="401668" y="36384"/>
                  </a:lnTo>
                  <a:lnTo>
                    <a:pt x="381071" y="69069"/>
                  </a:lnTo>
                  <a:lnTo>
                    <a:pt x="349115" y="96753"/>
                  </a:lnTo>
                  <a:lnTo>
                    <a:pt x="307737" y="118137"/>
                  </a:lnTo>
                  <a:lnTo>
                    <a:pt x="258880" y="131920"/>
                  </a:lnTo>
                  <a:lnTo>
                    <a:pt x="204482" y="136804"/>
                  </a:lnTo>
                  <a:lnTo>
                    <a:pt x="150084" y="131920"/>
                  </a:lnTo>
                  <a:lnTo>
                    <a:pt x="101227" y="118137"/>
                  </a:lnTo>
                  <a:lnTo>
                    <a:pt x="59850" y="96753"/>
                  </a:lnTo>
                  <a:lnTo>
                    <a:pt x="27893" y="69069"/>
                  </a:lnTo>
                  <a:lnTo>
                    <a:pt x="7296" y="36384"/>
                  </a:lnTo>
                  <a:lnTo>
                    <a:pt x="0" y="0"/>
                  </a:lnTo>
                  <a:close/>
                </a:path>
              </a:pathLst>
            </a:custGeom>
            <a:ln w="415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69">
              <a:extLst>
                <a:ext uri="{FF2B5EF4-FFF2-40B4-BE49-F238E27FC236}">
                  <a16:creationId xmlns:a16="http://schemas.microsoft.com/office/drawing/2014/main" id="{C6924B4E-51B0-43C7-983D-3349226E7512}"/>
                </a:ext>
              </a:extLst>
            </p:cNvPr>
            <p:cNvSpPr/>
            <p:nvPr/>
          </p:nvSpPr>
          <p:spPr>
            <a:xfrm>
              <a:off x="5439956" y="2298244"/>
              <a:ext cx="409575" cy="456565"/>
            </a:xfrm>
            <a:custGeom>
              <a:avLst/>
              <a:gdLst/>
              <a:ahLst/>
              <a:cxnLst/>
              <a:rect l="l" t="t" r="r" b="b"/>
              <a:pathLst>
                <a:path w="409575" h="456564">
                  <a:moveTo>
                    <a:pt x="408965" y="136791"/>
                  </a:moveTo>
                  <a:lnTo>
                    <a:pt x="381071" y="67731"/>
                  </a:lnTo>
                  <a:lnTo>
                    <a:pt x="349115" y="40049"/>
                  </a:lnTo>
                  <a:lnTo>
                    <a:pt x="307737" y="18666"/>
                  </a:lnTo>
                  <a:lnTo>
                    <a:pt x="258880" y="4883"/>
                  </a:lnTo>
                  <a:lnTo>
                    <a:pt x="204482" y="0"/>
                  </a:lnTo>
                  <a:lnTo>
                    <a:pt x="150084" y="4883"/>
                  </a:lnTo>
                  <a:lnTo>
                    <a:pt x="101227" y="18666"/>
                  </a:lnTo>
                  <a:lnTo>
                    <a:pt x="59850" y="40049"/>
                  </a:lnTo>
                  <a:lnTo>
                    <a:pt x="27893" y="67731"/>
                  </a:lnTo>
                  <a:lnTo>
                    <a:pt x="7296" y="100412"/>
                  </a:lnTo>
                  <a:lnTo>
                    <a:pt x="0" y="136791"/>
                  </a:lnTo>
                  <a:lnTo>
                    <a:pt x="0" y="319316"/>
                  </a:lnTo>
                  <a:lnTo>
                    <a:pt x="7296" y="355700"/>
                  </a:lnTo>
                  <a:lnTo>
                    <a:pt x="27893" y="388385"/>
                  </a:lnTo>
                  <a:lnTo>
                    <a:pt x="59850" y="416069"/>
                  </a:lnTo>
                  <a:lnTo>
                    <a:pt x="101227" y="437453"/>
                  </a:lnTo>
                  <a:lnTo>
                    <a:pt x="150084" y="451237"/>
                  </a:lnTo>
                  <a:lnTo>
                    <a:pt x="204482" y="456120"/>
                  </a:lnTo>
                  <a:lnTo>
                    <a:pt x="258880" y="451237"/>
                  </a:lnTo>
                  <a:lnTo>
                    <a:pt x="307737" y="437453"/>
                  </a:lnTo>
                  <a:lnTo>
                    <a:pt x="349115" y="416069"/>
                  </a:lnTo>
                  <a:lnTo>
                    <a:pt x="381071" y="388385"/>
                  </a:lnTo>
                  <a:lnTo>
                    <a:pt x="401668" y="355700"/>
                  </a:lnTo>
                  <a:lnTo>
                    <a:pt x="408965" y="319316"/>
                  </a:lnTo>
                  <a:lnTo>
                    <a:pt x="408965" y="136791"/>
                  </a:lnTo>
                  <a:close/>
                </a:path>
              </a:pathLst>
            </a:custGeom>
            <a:ln w="865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0">
              <a:extLst>
                <a:ext uri="{FF2B5EF4-FFF2-40B4-BE49-F238E27FC236}">
                  <a16:creationId xmlns:a16="http://schemas.microsoft.com/office/drawing/2014/main" id="{ED9E2AAF-06CC-42AE-BEBD-1E85876F636D}"/>
                </a:ext>
              </a:extLst>
            </p:cNvPr>
            <p:cNvSpPr/>
            <p:nvPr/>
          </p:nvSpPr>
          <p:spPr>
            <a:xfrm>
              <a:off x="5805360" y="2622602"/>
              <a:ext cx="951865" cy="728345"/>
            </a:xfrm>
            <a:custGeom>
              <a:avLst/>
              <a:gdLst/>
              <a:ahLst/>
              <a:cxnLst/>
              <a:rect l="l" t="t" r="r" b="b"/>
              <a:pathLst>
                <a:path w="951865" h="728345">
                  <a:moveTo>
                    <a:pt x="0" y="0"/>
                  </a:moveTo>
                  <a:lnTo>
                    <a:pt x="951839" y="727913"/>
                  </a:lnTo>
                </a:path>
              </a:pathLst>
            </a:custGeom>
            <a:ln w="2843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1">
              <a:extLst>
                <a:ext uri="{FF2B5EF4-FFF2-40B4-BE49-F238E27FC236}">
                  <a16:creationId xmlns:a16="http://schemas.microsoft.com/office/drawing/2014/main" id="{94C634B8-49D6-47D6-BBFF-5CBD758E5DCE}"/>
                </a:ext>
              </a:extLst>
            </p:cNvPr>
            <p:cNvSpPr/>
            <p:nvPr/>
          </p:nvSpPr>
          <p:spPr>
            <a:xfrm>
              <a:off x="6706438" y="3288247"/>
              <a:ext cx="156845" cy="143510"/>
            </a:xfrm>
            <a:custGeom>
              <a:avLst/>
              <a:gdLst/>
              <a:ahLst/>
              <a:cxnLst/>
              <a:rect l="l" t="t" r="r" b="b"/>
              <a:pathLst>
                <a:path w="156845" h="143510">
                  <a:moveTo>
                    <a:pt x="86398" y="0"/>
                  </a:moveTo>
                  <a:lnTo>
                    <a:pt x="88557" y="91071"/>
                  </a:lnTo>
                  <a:lnTo>
                    <a:pt x="0" y="113029"/>
                  </a:lnTo>
                  <a:lnTo>
                    <a:pt x="156248" y="142913"/>
                  </a:lnTo>
                  <a:lnTo>
                    <a:pt x="8639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2">
              <a:extLst>
                <a:ext uri="{FF2B5EF4-FFF2-40B4-BE49-F238E27FC236}">
                  <a16:creationId xmlns:a16="http://schemas.microsoft.com/office/drawing/2014/main" id="{C3E30453-556F-40EB-9E73-523DA58948CA}"/>
                </a:ext>
              </a:extLst>
            </p:cNvPr>
            <p:cNvSpPr/>
            <p:nvPr/>
          </p:nvSpPr>
          <p:spPr>
            <a:xfrm>
              <a:off x="5731560" y="2660766"/>
              <a:ext cx="542925" cy="883919"/>
            </a:xfrm>
            <a:custGeom>
              <a:avLst/>
              <a:gdLst/>
              <a:ahLst/>
              <a:cxnLst/>
              <a:rect l="l" t="t" r="r" b="b"/>
              <a:pathLst>
                <a:path w="542925" h="883920">
                  <a:moveTo>
                    <a:pt x="0" y="0"/>
                  </a:moveTo>
                  <a:lnTo>
                    <a:pt x="542518" y="883792"/>
                  </a:lnTo>
                </a:path>
              </a:pathLst>
            </a:custGeom>
            <a:ln w="2843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73">
              <a:extLst>
                <a:ext uri="{FF2B5EF4-FFF2-40B4-BE49-F238E27FC236}">
                  <a16:creationId xmlns:a16="http://schemas.microsoft.com/office/drawing/2014/main" id="{4867DA4B-AE8B-4A96-B5CB-8E30583ED558}"/>
                </a:ext>
              </a:extLst>
            </p:cNvPr>
            <p:cNvSpPr/>
            <p:nvPr/>
          </p:nvSpPr>
          <p:spPr>
            <a:xfrm>
              <a:off x="6208560" y="3499207"/>
              <a:ext cx="135255" cy="158750"/>
            </a:xfrm>
            <a:custGeom>
              <a:avLst/>
              <a:gdLst/>
              <a:ahLst/>
              <a:cxnLst/>
              <a:rect l="l" t="t" r="r" b="b"/>
              <a:pathLst>
                <a:path w="135254" h="158750">
                  <a:moveTo>
                    <a:pt x="121323" y="0"/>
                  </a:moveTo>
                  <a:lnTo>
                    <a:pt x="90360" y="85674"/>
                  </a:lnTo>
                  <a:lnTo>
                    <a:pt x="0" y="74510"/>
                  </a:lnTo>
                  <a:lnTo>
                    <a:pt x="135000" y="158394"/>
                  </a:lnTo>
                  <a:lnTo>
                    <a:pt x="1213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74">
              <a:extLst>
                <a:ext uri="{FF2B5EF4-FFF2-40B4-BE49-F238E27FC236}">
                  <a16:creationId xmlns:a16="http://schemas.microsoft.com/office/drawing/2014/main" id="{5747815D-D38A-4189-92E7-914911228C14}"/>
                </a:ext>
              </a:extLst>
            </p:cNvPr>
            <p:cNvSpPr/>
            <p:nvPr/>
          </p:nvSpPr>
          <p:spPr>
            <a:xfrm>
              <a:off x="5650560" y="2683435"/>
              <a:ext cx="6350" cy="841375"/>
            </a:xfrm>
            <a:custGeom>
              <a:avLst/>
              <a:gdLst/>
              <a:ahLst/>
              <a:cxnLst/>
              <a:rect l="l" t="t" r="r" b="b"/>
              <a:pathLst>
                <a:path w="6350" h="841375">
                  <a:moveTo>
                    <a:pt x="0" y="0"/>
                  </a:moveTo>
                  <a:lnTo>
                    <a:pt x="6121" y="841324"/>
                  </a:lnTo>
                </a:path>
              </a:pathLst>
            </a:custGeom>
            <a:ln w="2843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75">
              <a:extLst>
                <a:ext uri="{FF2B5EF4-FFF2-40B4-BE49-F238E27FC236}">
                  <a16:creationId xmlns:a16="http://schemas.microsoft.com/office/drawing/2014/main" id="{8BB767CB-F7B5-4A2D-9EBC-964C86058EF5}"/>
                </a:ext>
              </a:extLst>
            </p:cNvPr>
            <p:cNvSpPr/>
            <p:nvPr/>
          </p:nvSpPr>
          <p:spPr>
            <a:xfrm>
              <a:off x="5585764" y="3515044"/>
              <a:ext cx="142240" cy="142875"/>
            </a:xfrm>
            <a:custGeom>
              <a:avLst/>
              <a:gdLst/>
              <a:ahLst/>
              <a:cxnLst/>
              <a:rect l="l" t="t" r="r" b="b"/>
              <a:pathLst>
                <a:path w="142239" h="142875">
                  <a:moveTo>
                    <a:pt x="142189" y="0"/>
                  </a:moveTo>
                  <a:lnTo>
                    <a:pt x="71272" y="57238"/>
                  </a:lnTo>
                  <a:lnTo>
                    <a:pt x="0" y="711"/>
                  </a:lnTo>
                  <a:lnTo>
                    <a:pt x="71996" y="142557"/>
                  </a:lnTo>
                  <a:lnTo>
                    <a:pt x="14218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76">
              <a:extLst>
                <a:ext uri="{FF2B5EF4-FFF2-40B4-BE49-F238E27FC236}">
                  <a16:creationId xmlns:a16="http://schemas.microsoft.com/office/drawing/2014/main" id="{82540AA8-00E1-47B5-B6A3-630220C64959}"/>
                </a:ext>
              </a:extLst>
            </p:cNvPr>
            <p:cNvSpPr/>
            <p:nvPr/>
          </p:nvSpPr>
          <p:spPr>
            <a:xfrm>
              <a:off x="5022354" y="2683435"/>
              <a:ext cx="561975" cy="851535"/>
            </a:xfrm>
            <a:custGeom>
              <a:avLst/>
              <a:gdLst/>
              <a:ahLst/>
              <a:cxnLst/>
              <a:rect l="l" t="t" r="r" b="b"/>
              <a:pathLst>
                <a:path w="561975" h="851535">
                  <a:moveTo>
                    <a:pt x="561606" y="0"/>
                  </a:moveTo>
                  <a:lnTo>
                    <a:pt x="0" y="851052"/>
                  </a:lnTo>
                </a:path>
              </a:pathLst>
            </a:custGeom>
            <a:ln w="2843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77">
              <a:extLst>
                <a:ext uri="{FF2B5EF4-FFF2-40B4-BE49-F238E27FC236}">
                  <a16:creationId xmlns:a16="http://schemas.microsoft.com/office/drawing/2014/main" id="{88E14368-AC93-4712-BB19-D61B33412227}"/>
                </a:ext>
              </a:extLst>
            </p:cNvPr>
            <p:cNvSpPr/>
            <p:nvPr/>
          </p:nvSpPr>
          <p:spPr>
            <a:xfrm>
              <a:off x="4949278" y="3487675"/>
              <a:ext cx="137795" cy="158115"/>
            </a:xfrm>
            <a:custGeom>
              <a:avLst/>
              <a:gdLst/>
              <a:ahLst/>
              <a:cxnLst/>
              <a:rect l="l" t="t" r="r" b="b"/>
              <a:pathLst>
                <a:path w="137795" h="158114">
                  <a:moveTo>
                    <a:pt x="19075" y="0"/>
                  </a:moveTo>
                  <a:lnTo>
                    <a:pt x="0" y="157683"/>
                  </a:lnTo>
                  <a:lnTo>
                    <a:pt x="137515" y="78130"/>
                  </a:lnTo>
                  <a:lnTo>
                    <a:pt x="47155" y="86410"/>
                  </a:lnTo>
                  <a:lnTo>
                    <a:pt x="190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78">
              <a:extLst>
                <a:ext uri="{FF2B5EF4-FFF2-40B4-BE49-F238E27FC236}">
                  <a16:creationId xmlns:a16="http://schemas.microsoft.com/office/drawing/2014/main" id="{5B23CBC2-AE3B-4D09-96EE-95BB164F2ABD}"/>
                </a:ext>
              </a:extLst>
            </p:cNvPr>
            <p:cNvSpPr/>
            <p:nvPr/>
          </p:nvSpPr>
          <p:spPr>
            <a:xfrm>
              <a:off x="2571483" y="2514601"/>
              <a:ext cx="743585" cy="635"/>
            </a:xfrm>
            <a:custGeom>
              <a:avLst/>
              <a:gdLst/>
              <a:ahLst/>
              <a:cxnLst/>
              <a:rect l="l" t="t" r="r" b="b"/>
              <a:pathLst>
                <a:path w="743585" h="635">
                  <a:moveTo>
                    <a:pt x="0" y="0"/>
                  </a:moveTo>
                  <a:lnTo>
                    <a:pt x="743038" y="355"/>
                  </a:lnTo>
                </a:path>
              </a:pathLst>
            </a:custGeom>
            <a:ln w="2843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6" name="object 79">
            <a:extLst>
              <a:ext uri="{FF2B5EF4-FFF2-40B4-BE49-F238E27FC236}">
                <a16:creationId xmlns:a16="http://schemas.microsoft.com/office/drawing/2014/main" id="{4C055444-E49E-42C7-AE58-C578770BE59B}"/>
              </a:ext>
            </a:extLst>
          </p:cNvPr>
          <p:cNvSpPr txBox="1"/>
          <p:nvPr/>
        </p:nvSpPr>
        <p:spPr>
          <a:xfrm>
            <a:off x="969003" y="2358308"/>
            <a:ext cx="3663315" cy="10198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100" dirty="0">
                <a:latin typeface="Arial MT"/>
                <a:cs typeface="Arial MT"/>
              </a:rPr>
              <a:t>Put</a:t>
            </a:r>
            <a:r>
              <a:rPr sz="2100" spc="-4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different</a:t>
            </a:r>
            <a:r>
              <a:rPr sz="2100" spc="-3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classes</a:t>
            </a:r>
            <a:r>
              <a:rPr sz="2100" spc="-3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of</a:t>
            </a:r>
            <a:r>
              <a:rPr sz="2100" spc="-30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servers </a:t>
            </a:r>
            <a:r>
              <a:rPr sz="2100" dirty="0">
                <a:latin typeface="Arial MT"/>
                <a:cs typeface="Arial MT"/>
              </a:rPr>
              <a:t>on</a:t>
            </a:r>
            <a:r>
              <a:rPr sz="2100" spc="-4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different</a:t>
            </a:r>
            <a:r>
              <a:rPr sz="2100" spc="-45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subnets:</a:t>
            </a:r>
            <a:endParaRPr sz="2100">
              <a:latin typeface="Arial MT"/>
              <a:cs typeface="Arial MT"/>
            </a:endParaRPr>
          </a:p>
          <a:p>
            <a:pPr marL="2383155">
              <a:lnSpc>
                <a:spcPct val="100000"/>
              </a:lnSpc>
              <a:spcBef>
                <a:spcPts val="1705"/>
              </a:spcBef>
            </a:pPr>
            <a:r>
              <a:rPr sz="900" dirty="0">
                <a:latin typeface="Arial MT"/>
                <a:cs typeface="Arial MT"/>
              </a:rPr>
              <a:t>Border</a:t>
            </a:r>
            <a:r>
              <a:rPr sz="900" spc="-25" dirty="0">
                <a:latin typeface="Arial MT"/>
                <a:cs typeface="Arial MT"/>
              </a:rPr>
              <a:t> </a:t>
            </a:r>
            <a:r>
              <a:rPr sz="900" spc="-10" dirty="0">
                <a:latin typeface="Arial MT"/>
                <a:cs typeface="Arial MT"/>
              </a:rPr>
              <a:t>Router</a:t>
            </a:r>
            <a:endParaRPr sz="900">
              <a:latin typeface="Arial MT"/>
              <a:cs typeface="Arial MT"/>
            </a:endParaRPr>
          </a:p>
        </p:txBody>
      </p:sp>
      <p:sp>
        <p:nvSpPr>
          <p:cNvPr id="87" name="object 80">
            <a:extLst>
              <a:ext uri="{FF2B5EF4-FFF2-40B4-BE49-F238E27FC236}">
                <a16:creationId xmlns:a16="http://schemas.microsoft.com/office/drawing/2014/main" id="{28955DE4-356D-4836-A249-5C8ED910DEDD}"/>
              </a:ext>
            </a:extLst>
          </p:cNvPr>
          <p:cNvSpPr txBox="1"/>
          <p:nvPr/>
        </p:nvSpPr>
        <p:spPr>
          <a:xfrm>
            <a:off x="6602279" y="2128997"/>
            <a:ext cx="97853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8450" marR="5080" indent="-286385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latin typeface="Arial MT"/>
                <a:cs typeface="Arial MT"/>
              </a:rPr>
              <a:t>Intrusion</a:t>
            </a:r>
            <a:r>
              <a:rPr sz="900" spc="-40" dirty="0">
                <a:latin typeface="Arial MT"/>
                <a:cs typeface="Arial MT"/>
              </a:rPr>
              <a:t> </a:t>
            </a:r>
            <a:r>
              <a:rPr sz="900" spc="-10" dirty="0">
                <a:latin typeface="Arial MT"/>
                <a:cs typeface="Arial MT"/>
              </a:rPr>
              <a:t>Detection System</a:t>
            </a:r>
            <a:endParaRPr sz="900">
              <a:latin typeface="Arial MT"/>
              <a:cs typeface="Arial MT"/>
            </a:endParaRPr>
          </a:p>
        </p:txBody>
      </p:sp>
      <p:sp>
        <p:nvSpPr>
          <p:cNvPr id="88" name="object 81">
            <a:extLst>
              <a:ext uri="{FF2B5EF4-FFF2-40B4-BE49-F238E27FC236}">
                <a16:creationId xmlns:a16="http://schemas.microsoft.com/office/drawing/2014/main" id="{01CDF8FE-038A-48C5-AD87-E54DBC2E9AA7}"/>
              </a:ext>
            </a:extLst>
          </p:cNvPr>
          <p:cNvSpPr txBox="1"/>
          <p:nvPr/>
        </p:nvSpPr>
        <p:spPr>
          <a:xfrm>
            <a:off x="5423998" y="3201436"/>
            <a:ext cx="648335" cy="163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latin typeface="Arial MT"/>
                <a:cs typeface="Arial MT"/>
              </a:rPr>
              <a:t>Core</a:t>
            </a:r>
            <a:r>
              <a:rPr sz="900" spc="-20" dirty="0">
                <a:latin typeface="Arial MT"/>
                <a:cs typeface="Arial MT"/>
              </a:rPr>
              <a:t> </a:t>
            </a:r>
            <a:r>
              <a:rPr sz="900" spc="-10" dirty="0">
                <a:latin typeface="Arial MT"/>
                <a:cs typeface="Arial MT"/>
              </a:rPr>
              <a:t>Router</a:t>
            </a:r>
            <a:endParaRPr sz="900">
              <a:latin typeface="Arial MT"/>
              <a:cs typeface="Arial MT"/>
            </a:endParaRPr>
          </a:p>
        </p:txBody>
      </p:sp>
      <p:sp>
        <p:nvSpPr>
          <p:cNvPr id="89" name="object 82">
            <a:extLst>
              <a:ext uri="{FF2B5EF4-FFF2-40B4-BE49-F238E27FC236}">
                <a16:creationId xmlns:a16="http://schemas.microsoft.com/office/drawing/2014/main" id="{7A4495AD-3F07-430E-BCBF-772D9FAC1D20}"/>
              </a:ext>
            </a:extLst>
          </p:cNvPr>
          <p:cNvSpPr txBox="1"/>
          <p:nvPr/>
        </p:nvSpPr>
        <p:spPr>
          <a:xfrm>
            <a:off x="6882720" y="3215114"/>
            <a:ext cx="975360" cy="50545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050" dirty="0">
                <a:latin typeface="Arial MT"/>
                <a:cs typeface="Arial MT"/>
              </a:rPr>
              <a:t>All</a:t>
            </a:r>
            <a:r>
              <a:rPr sz="1050" spc="-40" dirty="0">
                <a:latin typeface="Arial MT"/>
                <a:cs typeface="Arial MT"/>
              </a:rPr>
              <a:t> </a:t>
            </a:r>
            <a:r>
              <a:rPr sz="1050" spc="-10" dirty="0">
                <a:latin typeface="Arial MT"/>
                <a:cs typeface="Arial MT"/>
              </a:rPr>
              <a:t>router interfaces </a:t>
            </a:r>
            <a:r>
              <a:rPr sz="1050" dirty="0">
                <a:latin typeface="Arial MT"/>
                <a:cs typeface="Arial MT"/>
              </a:rPr>
              <a:t>on</a:t>
            </a:r>
            <a:r>
              <a:rPr sz="1050" spc="-5" dirty="0">
                <a:latin typeface="Arial MT"/>
                <a:cs typeface="Arial MT"/>
              </a:rPr>
              <a:t> </a:t>
            </a:r>
            <a:r>
              <a:rPr sz="1050" spc="-50" dirty="0">
                <a:latin typeface="Arial MT"/>
                <a:cs typeface="Arial MT"/>
              </a:rPr>
              <a:t>a </a:t>
            </a:r>
            <a:r>
              <a:rPr sz="1050" spc="-10" dirty="0">
                <a:latin typeface="Arial MT"/>
                <a:cs typeface="Arial MT"/>
              </a:rPr>
              <a:t>separate subnet</a:t>
            </a:r>
            <a:endParaRPr sz="1050">
              <a:latin typeface="Arial MT"/>
              <a:cs typeface="Arial MT"/>
            </a:endParaRPr>
          </a:p>
        </p:txBody>
      </p:sp>
      <p:grpSp>
        <p:nvGrpSpPr>
          <p:cNvPr id="90" name="object 83">
            <a:extLst>
              <a:ext uri="{FF2B5EF4-FFF2-40B4-BE49-F238E27FC236}">
                <a16:creationId xmlns:a16="http://schemas.microsoft.com/office/drawing/2014/main" id="{2830DE15-48B3-483B-9B66-E9E643916151}"/>
              </a:ext>
            </a:extLst>
          </p:cNvPr>
          <p:cNvGrpSpPr/>
          <p:nvPr/>
        </p:nvGrpSpPr>
        <p:grpSpPr>
          <a:xfrm>
            <a:off x="3205067" y="3635255"/>
            <a:ext cx="4204970" cy="1597025"/>
            <a:chOff x="3028683" y="2509839"/>
            <a:chExt cx="4204970" cy="1597025"/>
          </a:xfrm>
        </p:grpSpPr>
        <p:sp>
          <p:nvSpPr>
            <p:cNvPr id="91" name="object 84">
              <a:extLst>
                <a:ext uri="{FF2B5EF4-FFF2-40B4-BE49-F238E27FC236}">
                  <a16:creationId xmlns:a16="http://schemas.microsoft.com/office/drawing/2014/main" id="{75EADD9F-069F-4B2A-AEA1-361585F39D21}"/>
                </a:ext>
              </a:extLst>
            </p:cNvPr>
            <p:cNvSpPr/>
            <p:nvPr/>
          </p:nvSpPr>
          <p:spPr>
            <a:xfrm>
              <a:off x="6292443" y="2514601"/>
              <a:ext cx="394335" cy="299720"/>
            </a:xfrm>
            <a:custGeom>
              <a:avLst/>
              <a:gdLst/>
              <a:ahLst/>
              <a:cxnLst/>
              <a:rect l="l" t="t" r="r" b="b"/>
              <a:pathLst>
                <a:path w="394334" h="299719">
                  <a:moveTo>
                    <a:pt x="393839" y="0"/>
                  </a:moveTo>
                  <a:lnTo>
                    <a:pt x="0" y="299516"/>
                  </a:lnTo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85">
              <a:extLst>
                <a:ext uri="{FF2B5EF4-FFF2-40B4-BE49-F238E27FC236}">
                  <a16:creationId xmlns:a16="http://schemas.microsoft.com/office/drawing/2014/main" id="{4D1A56C3-9B78-4E1B-89E9-49FB65E5293A}"/>
                </a:ext>
              </a:extLst>
            </p:cNvPr>
            <p:cNvSpPr/>
            <p:nvPr/>
          </p:nvSpPr>
          <p:spPr>
            <a:xfrm>
              <a:off x="6236284" y="2780997"/>
              <a:ext cx="83185" cy="76200"/>
            </a:xfrm>
            <a:custGeom>
              <a:avLst/>
              <a:gdLst/>
              <a:ahLst/>
              <a:cxnLst/>
              <a:rect l="l" t="t" r="r" b="b"/>
              <a:pathLst>
                <a:path w="83185" h="76200">
                  <a:moveTo>
                    <a:pt x="37439" y="0"/>
                  </a:moveTo>
                  <a:lnTo>
                    <a:pt x="0" y="75958"/>
                  </a:lnTo>
                  <a:lnTo>
                    <a:pt x="83159" y="60121"/>
                  </a:lnTo>
                  <a:lnTo>
                    <a:pt x="3743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3" name="object 86">
              <a:extLst>
                <a:ext uri="{FF2B5EF4-FFF2-40B4-BE49-F238E27FC236}">
                  <a16:creationId xmlns:a16="http://schemas.microsoft.com/office/drawing/2014/main" id="{F5F6D920-5BFA-4CFC-8FFF-377F06B990E3}"/>
                </a:ext>
              </a:extLst>
            </p:cNvPr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028683" y="3094308"/>
              <a:ext cx="1227135" cy="576247"/>
            </a:xfrm>
            <a:prstGeom prst="rect">
              <a:avLst/>
            </a:prstGeom>
          </p:spPr>
        </p:pic>
        <p:pic>
          <p:nvPicPr>
            <p:cNvPr id="94" name="object 87">
              <a:extLst>
                <a:ext uri="{FF2B5EF4-FFF2-40B4-BE49-F238E27FC236}">
                  <a16:creationId xmlns:a16="http://schemas.microsoft.com/office/drawing/2014/main" id="{B0878837-D5B8-4F85-A584-17334B4DDF96}"/>
                </a:ext>
              </a:extLst>
            </p:cNvPr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4915471" y="3737218"/>
              <a:ext cx="203365" cy="363905"/>
            </a:xfrm>
            <a:prstGeom prst="rect">
              <a:avLst/>
            </a:prstGeom>
          </p:spPr>
        </p:pic>
        <p:sp>
          <p:nvSpPr>
            <p:cNvPr id="95" name="object 88">
              <a:extLst>
                <a:ext uri="{FF2B5EF4-FFF2-40B4-BE49-F238E27FC236}">
                  <a16:creationId xmlns:a16="http://schemas.microsoft.com/office/drawing/2014/main" id="{2AF2A249-9DF8-445E-B0E2-5F3A25E67AE8}"/>
                </a:ext>
              </a:extLst>
            </p:cNvPr>
            <p:cNvSpPr/>
            <p:nvPr/>
          </p:nvSpPr>
          <p:spPr>
            <a:xfrm>
              <a:off x="4915446" y="3736799"/>
              <a:ext cx="154305" cy="364490"/>
            </a:xfrm>
            <a:custGeom>
              <a:avLst/>
              <a:gdLst/>
              <a:ahLst/>
              <a:cxnLst/>
              <a:rect l="l" t="t" r="r" b="b"/>
              <a:pathLst>
                <a:path w="154304" h="364489">
                  <a:moveTo>
                    <a:pt x="0" y="364324"/>
                  </a:moveTo>
                  <a:lnTo>
                    <a:pt x="152996" y="274320"/>
                  </a:lnTo>
                  <a:lnTo>
                    <a:pt x="154076" y="0"/>
                  </a:lnTo>
                  <a:lnTo>
                    <a:pt x="0" y="87477"/>
                  </a:lnTo>
                  <a:lnTo>
                    <a:pt x="0" y="364324"/>
                  </a:lnTo>
                  <a:close/>
                </a:path>
              </a:pathLst>
            </a:custGeom>
            <a:ln w="511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6" name="object 89">
              <a:extLst>
                <a:ext uri="{FF2B5EF4-FFF2-40B4-BE49-F238E27FC236}">
                  <a16:creationId xmlns:a16="http://schemas.microsoft.com/office/drawing/2014/main" id="{7E10A54B-F4F3-420A-8B0B-69359CD02480}"/>
                </a:ext>
              </a:extLst>
            </p:cNvPr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699317" y="3702090"/>
              <a:ext cx="215582" cy="398538"/>
            </a:xfrm>
            <a:prstGeom prst="rect">
              <a:avLst/>
            </a:prstGeom>
          </p:spPr>
        </p:pic>
        <p:sp>
          <p:nvSpPr>
            <p:cNvPr id="97" name="object 90">
              <a:extLst>
                <a:ext uri="{FF2B5EF4-FFF2-40B4-BE49-F238E27FC236}">
                  <a16:creationId xmlns:a16="http://schemas.microsoft.com/office/drawing/2014/main" id="{200DCE6A-A813-4F60-B1C9-D1C1E7C400D4}"/>
                </a:ext>
              </a:extLst>
            </p:cNvPr>
            <p:cNvSpPr/>
            <p:nvPr/>
          </p:nvSpPr>
          <p:spPr>
            <a:xfrm>
              <a:off x="4699444" y="3701518"/>
              <a:ext cx="216535" cy="400050"/>
            </a:xfrm>
            <a:custGeom>
              <a:avLst/>
              <a:gdLst/>
              <a:ahLst/>
              <a:cxnLst/>
              <a:rect l="l" t="t" r="r" b="b"/>
              <a:pathLst>
                <a:path w="216535" h="400050">
                  <a:moveTo>
                    <a:pt x="0" y="276123"/>
                  </a:moveTo>
                  <a:lnTo>
                    <a:pt x="0" y="0"/>
                  </a:lnTo>
                  <a:lnTo>
                    <a:pt x="216001" y="122758"/>
                  </a:lnTo>
                  <a:lnTo>
                    <a:pt x="216001" y="399605"/>
                  </a:lnTo>
                  <a:lnTo>
                    <a:pt x="150469" y="361797"/>
                  </a:lnTo>
                  <a:lnTo>
                    <a:pt x="150469" y="354609"/>
                  </a:lnTo>
                  <a:lnTo>
                    <a:pt x="118071" y="336600"/>
                  </a:lnTo>
                  <a:lnTo>
                    <a:pt x="111950" y="340207"/>
                  </a:lnTo>
                  <a:lnTo>
                    <a:pt x="57594" y="309244"/>
                  </a:lnTo>
                  <a:lnTo>
                    <a:pt x="57594" y="302044"/>
                  </a:lnTo>
                  <a:lnTo>
                    <a:pt x="25552" y="283324"/>
                  </a:lnTo>
                  <a:lnTo>
                    <a:pt x="19075" y="287642"/>
                  </a:lnTo>
                  <a:lnTo>
                    <a:pt x="0" y="276123"/>
                  </a:lnTo>
                  <a:close/>
                </a:path>
              </a:pathLst>
            </a:custGeom>
            <a:ln w="51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91">
              <a:extLst>
                <a:ext uri="{FF2B5EF4-FFF2-40B4-BE49-F238E27FC236}">
                  <a16:creationId xmlns:a16="http://schemas.microsoft.com/office/drawing/2014/main" id="{2C31E108-224D-4238-BFFD-AB76B7AC1D85}"/>
                </a:ext>
              </a:extLst>
            </p:cNvPr>
            <p:cNvSpPr/>
            <p:nvPr/>
          </p:nvSpPr>
          <p:spPr>
            <a:xfrm>
              <a:off x="4698720" y="3612605"/>
              <a:ext cx="372110" cy="1270"/>
            </a:xfrm>
            <a:custGeom>
              <a:avLst/>
              <a:gdLst/>
              <a:ahLst/>
              <a:cxnLst/>
              <a:rect l="l" t="t" r="r" b="b"/>
              <a:pathLst>
                <a:path w="372110" h="1270">
                  <a:moveTo>
                    <a:pt x="371881" y="0"/>
                  </a:moveTo>
                  <a:lnTo>
                    <a:pt x="0" y="0"/>
                  </a:lnTo>
                  <a:lnTo>
                    <a:pt x="0" y="711"/>
                  </a:lnTo>
                  <a:lnTo>
                    <a:pt x="371881" y="711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92">
              <a:extLst>
                <a:ext uri="{FF2B5EF4-FFF2-40B4-BE49-F238E27FC236}">
                  <a16:creationId xmlns:a16="http://schemas.microsoft.com/office/drawing/2014/main" id="{67C7CD5B-0998-4D58-8ABE-DC301BF50C54}"/>
                </a:ext>
              </a:extLst>
            </p:cNvPr>
            <p:cNvSpPr/>
            <p:nvPr/>
          </p:nvSpPr>
          <p:spPr>
            <a:xfrm>
              <a:off x="4698720" y="3613317"/>
              <a:ext cx="372110" cy="10160"/>
            </a:xfrm>
            <a:custGeom>
              <a:avLst/>
              <a:gdLst/>
              <a:ahLst/>
              <a:cxnLst/>
              <a:rect l="l" t="t" r="r" b="b"/>
              <a:pathLst>
                <a:path w="372110" h="10160">
                  <a:moveTo>
                    <a:pt x="371881" y="0"/>
                  </a:moveTo>
                  <a:lnTo>
                    <a:pt x="0" y="0"/>
                  </a:lnTo>
                  <a:lnTo>
                    <a:pt x="0" y="9728"/>
                  </a:lnTo>
                  <a:lnTo>
                    <a:pt x="371881" y="9728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DCDC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93">
              <a:extLst>
                <a:ext uri="{FF2B5EF4-FFF2-40B4-BE49-F238E27FC236}">
                  <a16:creationId xmlns:a16="http://schemas.microsoft.com/office/drawing/2014/main" id="{496776AB-9562-45FE-900C-1BBA66B763C9}"/>
                </a:ext>
              </a:extLst>
            </p:cNvPr>
            <p:cNvSpPr/>
            <p:nvPr/>
          </p:nvSpPr>
          <p:spPr>
            <a:xfrm>
              <a:off x="4698720" y="3623045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10" h="13335">
                  <a:moveTo>
                    <a:pt x="371881" y="0"/>
                  </a:moveTo>
                  <a:lnTo>
                    <a:pt x="0" y="0"/>
                  </a:lnTo>
                  <a:lnTo>
                    <a:pt x="0" y="12954"/>
                  </a:lnTo>
                  <a:lnTo>
                    <a:pt x="371881" y="12954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DEDE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94">
              <a:extLst>
                <a:ext uri="{FF2B5EF4-FFF2-40B4-BE49-F238E27FC236}">
                  <a16:creationId xmlns:a16="http://schemas.microsoft.com/office/drawing/2014/main" id="{9E03D164-B28D-4A2D-8286-7D3F9A0032CC}"/>
                </a:ext>
              </a:extLst>
            </p:cNvPr>
            <p:cNvSpPr/>
            <p:nvPr/>
          </p:nvSpPr>
          <p:spPr>
            <a:xfrm>
              <a:off x="4698720" y="3635999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10" h="13335">
                  <a:moveTo>
                    <a:pt x="371881" y="0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371881" y="13322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95">
              <a:extLst>
                <a:ext uri="{FF2B5EF4-FFF2-40B4-BE49-F238E27FC236}">
                  <a16:creationId xmlns:a16="http://schemas.microsoft.com/office/drawing/2014/main" id="{5F369E94-3E7F-4A68-9553-8C2702C560C6}"/>
                </a:ext>
              </a:extLst>
            </p:cNvPr>
            <p:cNvSpPr/>
            <p:nvPr/>
          </p:nvSpPr>
          <p:spPr>
            <a:xfrm>
              <a:off x="4698720" y="3649321"/>
              <a:ext cx="372110" cy="10160"/>
            </a:xfrm>
            <a:custGeom>
              <a:avLst/>
              <a:gdLst/>
              <a:ahLst/>
              <a:cxnLst/>
              <a:rect l="l" t="t" r="r" b="b"/>
              <a:pathLst>
                <a:path w="372110" h="10160">
                  <a:moveTo>
                    <a:pt x="371881" y="0"/>
                  </a:moveTo>
                  <a:lnTo>
                    <a:pt x="0" y="0"/>
                  </a:lnTo>
                  <a:lnTo>
                    <a:pt x="0" y="9715"/>
                  </a:lnTo>
                  <a:lnTo>
                    <a:pt x="371881" y="9715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2E2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96">
              <a:extLst>
                <a:ext uri="{FF2B5EF4-FFF2-40B4-BE49-F238E27FC236}">
                  <a16:creationId xmlns:a16="http://schemas.microsoft.com/office/drawing/2014/main" id="{F9569132-5FD3-41EC-BC03-D49051ACB248}"/>
                </a:ext>
              </a:extLst>
            </p:cNvPr>
            <p:cNvSpPr/>
            <p:nvPr/>
          </p:nvSpPr>
          <p:spPr>
            <a:xfrm>
              <a:off x="4698720" y="3659037"/>
              <a:ext cx="372110" cy="10795"/>
            </a:xfrm>
            <a:custGeom>
              <a:avLst/>
              <a:gdLst/>
              <a:ahLst/>
              <a:cxnLst/>
              <a:rect l="l" t="t" r="r" b="b"/>
              <a:pathLst>
                <a:path w="372110" h="10795">
                  <a:moveTo>
                    <a:pt x="371881" y="0"/>
                  </a:moveTo>
                  <a:lnTo>
                    <a:pt x="0" y="0"/>
                  </a:lnTo>
                  <a:lnTo>
                    <a:pt x="0" y="10439"/>
                  </a:lnTo>
                  <a:lnTo>
                    <a:pt x="371881" y="10439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4E4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97">
              <a:extLst>
                <a:ext uri="{FF2B5EF4-FFF2-40B4-BE49-F238E27FC236}">
                  <a16:creationId xmlns:a16="http://schemas.microsoft.com/office/drawing/2014/main" id="{9977D0EB-FBBF-46E4-997A-3AB0ACC150B2}"/>
                </a:ext>
              </a:extLst>
            </p:cNvPr>
            <p:cNvSpPr/>
            <p:nvPr/>
          </p:nvSpPr>
          <p:spPr>
            <a:xfrm>
              <a:off x="4698720" y="3669476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10" h="13335">
                  <a:moveTo>
                    <a:pt x="371881" y="0"/>
                  </a:moveTo>
                  <a:lnTo>
                    <a:pt x="0" y="0"/>
                  </a:lnTo>
                  <a:lnTo>
                    <a:pt x="0" y="12966"/>
                  </a:lnTo>
                  <a:lnTo>
                    <a:pt x="371881" y="12966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6E6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98">
              <a:extLst>
                <a:ext uri="{FF2B5EF4-FFF2-40B4-BE49-F238E27FC236}">
                  <a16:creationId xmlns:a16="http://schemas.microsoft.com/office/drawing/2014/main" id="{4F7C0840-6E24-4DA9-97DD-8AA03B5F1726}"/>
                </a:ext>
              </a:extLst>
            </p:cNvPr>
            <p:cNvSpPr/>
            <p:nvPr/>
          </p:nvSpPr>
          <p:spPr>
            <a:xfrm>
              <a:off x="4698720" y="3682443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10" h="13335">
                  <a:moveTo>
                    <a:pt x="371881" y="0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371881" y="13322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8E8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99">
              <a:extLst>
                <a:ext uri="{FF2B5EF4-FFF2-40B4-BE49-F238E27FC236}">
                  <a16:creationId xmlns:a16="http://schemas.microsoft.com/office/drawing/2014/main" id="{51106642-9E10-47F4-AB4A-E9E1A0AE0FEF}"/>
                </a:ext>
              </a:extLst>
            </p:cNvPr>
            <p:cNvSpPr/>
            <p:nvPr/>
          </p:nvSpPr>
          <p:spPr>
            <a:xfrm>
              <a:off x="4698720" y="3695765"/>
              <a:ext cx="372110" cy="13970"/>
            </a:xfrm>
            <a:custGeom>
              <a:avLst/>
              <a:gdLst/>
              <a:ahLst/>
              <a:cxnLst/>
              <a:rect l="l" t="t" r="r" b="b"/>
              <a:pathLst>
                <a:path w="372110" h="13970">
                  <a:moveTo>
                    <a:pt x="371881" y="0"/>
                  </a:moveTo>
                  <a:lnTo>
                    <a:pt x="0" y="0"/>
                  </a:lnTo>
                  <a:lnTo>
                    <a:pt x="0" y="13677"/>
                  </a:lnTo>
                  <a:lnTo>
                    <a:pt x="371881" y="13677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AEA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100">
              <a:extLst>
                <a:ext uri="{FF2B5EF4-FFF2-40B4-BE49-F238E27FC236}">
                  <a16:creationId xmlns:a16="http://schemas.microsoft.com/office/drawing/2014/main" id="{16C56FF7-5EF6-4382-B5A5-B88E85B3F731}"/>
                </a:ext>
              </a:extLst>
            </p:cNvPr>
            <p:cNvSpPr/>
            <p:nvPr/>
          </p:nvSpPr>
          <p:spPr>
            <a:xfrm>
              <a:off x="4698720" y="3709443"/>
              <a:ext cx="372110" cy="12700"/>
            </a:xfrm>
            <a:custGeom>
              <a:avLst/>
              <a:gdLst/>
              <a:ahLst/>
              <a:cxnLst/>
              <a:rect l="l" t="t" r="r" b="b"/>
              <a:pathLst>
                <a:path w="372110" h="12700">
                  <a:moveTo>
                    <a:pt x="371881" y="0"/>
                  </a:moveTo>
                  <a:lnTo>
                    <a:pt x="0" y="0"/>
                  </a:lnTo>
                  <a:lnTo>
                    <a:pt x="0" y="12598"/>
                  </a:lnTo>
                  <a:lnTo>
                    <a:pt x="371881" y="12598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CEC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101">
              <a:extLst>
                <a:ext uri="{FF2B5EF4-FFF2-40B4-BE49-F238E27FC236}">
                  <a16:creationId xmlns:a16="http://schemas.microsoft.com/office/drawing/2014/main" id="{F51D6D92-6619-48E6-BF7C-BEC66BC5990B}"/>
                </a:ext>
              </a:extLst>
            </p:cNvPr>
            <p:cNvSpPr/>
            <p:nvPr/>
          </p:nvSpPr>
          <p:spPr>
            <a:xfrm>
              <a:off x="4698720" y="3722041"/>
              <a:ext cx="372110" cy="13970"/>
            </a:xfrm>
            <a:custGeom>
              <a:avLst/>
              <a:gdLst/>
              <a:ahLst/>
              <a:cxnLst/>
              <a:rect l="l" t="t" r="r" b="b"/>
              <a:pathLst>
                <a:path w="372110" h="13970">
                  <a:moveTo>
                    <a:pt x="371881" y="0"/>
                  </a:moveTo>
                  <a:lnTo>
                    <a:pt x="0" y="0"/>
                  </a:lnTo>
                  <a:lnTo>
                    <a:pt x="0" y="13677"/>
                  </a:lnTo>
                  <a:lnTo>
                    <a:pt x="371881" y="13677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EEE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102">
              <a:extLst>
                <a:ext uri="{FF2B5EF4-FFF2-40B4-BE49-F238E27FC236}">
                  <a16:creationId xmlns:a16="http://schemas.microsoft.com/office/drawing/2014/main" id="{0567B257-24F3-434B-A04D-51E901C8E28D}"/>
                </a:ext>
              </a:extLst>
            </p:cNvPr>
            <p:cNvSpPr/>
            <p:nvPr/>
          </p:nvSpPr>
          <p:spPr>
            <a:xfrm>
              <a:off x="4698720" y="3735719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10" h="13335">
                  <a:moveTo>
                    <a:pt x="371881" y="0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371881" y="13322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0F0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103">
              <a:extLst>
                <a:ext uri="{FF2B5EF4-FFF2-40B4-BE49-F238E27FC236}">
                  <a16:creationId xmlns:a16="http://schemas.microsoft.com/office/drawing/2014/main" id="{C34A7E68-BA1F-40EB-884C-3FE36E8EA384}"/>
                </a:ext>
              </a:extLst>
            </p:cNvPr>
            <p:cNvSpPr/>
            <p:nvPr/>
          </p:nvSpPr>
          <p:spPr>
            <a:xfrm>
              <a:off x="4698720" y="3749041"/>
              <a:ext cx="372110" cy="12065"/>
            </a:xfrm>
            <a:custGeom>
              <a:avLst/>
              <a:gdLst/>
              <a:ahLst/>
              <a:cxnLst/>
              <a:rect l="l" t="t" r="r" b="b"/>
              <a:pathLst>
                <a:path w="372110" h="12064">
                  <a:moveTo>
                    <a:pt x="371881" y="0"/>
                  </a:moveTo>
                  <a:lnTo>
                    <a:pt x="0" y="0"/>
                  </a:lnTo>
                  <a:lnTo>
                    <a:pt x="0" y="11874"/>
                  </a:lnTo>
                  <a:lnTo>
                    <a:pt x="371881" y="11874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2F2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104">
              <a:extLst>
                <a:ext uri="{FF2B5EF4-FFF2-40B4-BE49-F238E27FC236}">
                  <a16:creationId xmlns:a16="http://schemas.microsoft.com/office/drawing/2014/main" id="{7250CA29-FA58-40BB-B706-B5DBDC76149D}"/>
                </a:ext>
              </a:extLst>
            </p:cNvPr>
            <p:cNvSpPr/>
            <p:nvPr/>
          </p:nvSpPr>
          <p:spPr>
            <a:xfrm>
              <a:off x="4698720" y="3760916"/>
              <a:ext cx="372110" cy="9525"/>
            </a:xfrm>
            <a:custGeom>
              <a:avLst/>
              <a:gdLst/>
              <a:ahLst/>
              <a:cxnLst/>
              <a:rect l="l" t="t" r="r" b="b"/>
              <a:pathLst>
                <a:path w="372110" h="9525">
                  <a:moveTo>
                    <a:pt x="371881" y="0"/>
                  </a:moveTo>
                  <a:lnTo>
                    <a:pt x="0" y="0"/>
                  </a:lnTo>
                  <a:lnTo>
                    <a:pt x="0" y="9359"/>
                  </a:lnTo>
                  <a:lnTo>
                    <a:pt x="371881" y="9359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4F4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105">
              <a:extLst>
                <a:ext uri="{FF2B5EF4-FFF2-40B4-BE49-F238E27FC236}">
                  <a16:creationId xmlns:a16="http://schemas.microsoft.com/office/drawing/2014/main" id="{9767E02A-3F17-4414-9A3C-B7F8E1CB2AC0}"/>
                </a:ext>
              </a:extLst>
            </p:cNvPr>
            <p:cNvSpPr/>
            <p:nvPr/>
          </p:nvSpPr>
          <p:spPr>
            <a:xfrm>
              <a:off x="4698720" y="3770276"/>
              <a:ext cx="372110" cy="12065"/>
            </a:xfrm>
            <a:custGeom>
              <a:avLst/>
              <a:gdLst/>
              <a:ahLst/>
              <a:cxnLst/>
              <a:rect l="l" t="t" r="r" b="b"/>
              <a:pathLst>
                <a:path w="372110" h="12064">
                  <a:moveTo>
                    <a:pt x="371881" y="0"/>
                  </a:moveTo>
                  <a:lnTo>
                    <a:pt x="0" y="0"/>
                  </a:lnTo>
                  <a:lnTo>
                    <a:pt x="0" y="11887"/>
                  </a:lnTo>
                  <a:lnTo>
                    <a:pt x="371881" y="11887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6F6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106">
              <a:extLst>
                <a:ext uri="{FF2B5EF4-FFF2-40B4-BE49-F238E27FC236}">
                  <a16:creationId xmlns:a16="http://schemas.microsoft.com/office/drawing/2014/main" id="{131EEC3C-5BF0-4D39-8499-C242F4EE66CB}"/>
                </a:ext>
              </a:extLst>
            </p:cNvPr>
            <p:cNvSpPr/>
            <p:nvPr/>
          </p:nvSpPr>
          <p:spPr>
            <a:xfrm>
              <a:off x="4698720" y="3782163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10" h="13335">
                  <a:moveTo>
                    <a:pt x="371881" y="0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371881" y="13322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8F8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" name="object 107">
              <a:extLst>
                <a:ext uri="{FF2B5EF4-FFF2-40B4-BE49-F238E27FC236}">
                  <a16:creationId xmlns:a16="http://schemas.microsoft.com/office/drawing/2014/main" id="{67B5CA7B-367D-4C42-9207-8FFB1087874F}"/>
                </a:ext>
              </a:extLst>
            </p:cNvPr>
            <p:cNvSpPr/>
            <p:nvPr/>
          </p:nvSpPr>
          <p:spPr>
            <a:xfrm>
              <a:off x="4698720" y="3795485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10" h="13335">
                  <a:moveTo>
                    <a:pt x="371881" y="0"/>
                  </a:moveTo>
                  <a:lnTo>
                    <a:pt x="0" y="0"/>
                  </a:lnTo>
                  <a:lnTo>
                    <a:pt x="0" y="12953"/>
                  </a:lnTo>
                  <a:lnTo>
                    <a:pt x="371881" y="12953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" name="object 108">
              <a:extLst>
                <a:ext uri="{FF2B5EF4-FFF2-40B4-BE49-F238E27FC236}">
                  <a16:creationId xmlns:a16="http://schemas.microsoft.com/office/drawing/2014/main" id="{6061EFBF-B19C-42C7-8C08-811C5B0CB6DA}"/>
                </a:ext>
              </a:extLst>
            </p:cNvPr>
            <p:cNvSpPr/>
            <p:nvPr/>
          </p:nvSpPr>
          <p:spPr>
            <a:xfrm>
              <a:off x="4698720" y="3808439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10" h="13335">
                  <a:moveTo>
                    <a:pt x="371881" y="0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371881" y="13322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CFCF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109">
              <a:extLst>
                <a:ext uri="{FF2B5EF4-FFF2-40B4-BE49-F238E27FC236}">
                  <a16:creationId xmlns:a16="http://schemas.microsoft.com/office/drawing/2014/main" id="{BF4EFC7B-2D91-41CC-92B2-17624F3C3899}"/>
                </a:ext>
              </a:extLst>
            </p:cNvPr>
            <p:cNvSpPr/>
            <p:nvPr/>
          </p:nvSpPr>
          <p:spPr>
            <a:xfrm>
              <a:off x="4698720" y="3821762"/>
              <a:ext cx="372110" cy="3810"/>
            </a:xfrm>
            <a:custGeom>
              <a:avLst/>
              <a:gdLst/>
              <a:ahLst/>
              <a:cxnLst/>
              <a:rect l="l" t="t" r="r" b="b"/>
              <a:pathLst>
                <a:path w="372110" h="3810">
                  <a:moveTo>
                    <a:pt x="371881" y="0"/>
                  </a:moveTo>
                  <a:lnTo>
                    <a:pt x="0" y="0"/>
                  </a:lnTo>
                  <a:lnTo>
                    <a:pt x="0" y="3594"/>
                  </a:lnTo>
                  <a:lnTo>
                    <a:pt x="371881" y="3594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110">
              <a:extLst>
                <a:ext uri="{FF2B5EF4-FFF2-40B4-BE49-F238E27FC236}">
                  <a16:creationId xmlns:a16="http://schemas.microsoft.com/office/drawing/2014/main" id="{4BA2404C-EA88-4765-A24C-E6074BD1B2B4}"/>
                </a:ext>
              </a:extLst>
            </p:cNvPr>
            <p:cNvSpPr/>
            <p:nvPr/>
          </p:nvSpPr>
          <p:spPr>
            <a:xfrm>
              <a:off x="4699444" y="3613317"/>
              <a:ext cx="370205" cy="211454"/>
            </a:xfrm>
            <a:custGeom>
              <a:avLst/>
              <a:gdLst/>
              <a:ahLst/>
              <a:cxnLst/>
              <a:rect l="l" t="t" r="r" b="b"/>
              <a:pathLst>
                <a:path w="370204" h="211454">
                  <a:moveTo>
                    <a:pt x="0" y="88201"/>
                  </a:moveTo>
                  <a:lnTo>
                    <a:pt x="216001" y="210959"/>
                  </a:lnTo>
                  <a:lnTo>
                    <a:pt x="370077" y="123482"/>
                  </a:lnTo>
                  <a:lnTo>
                    <a:pt x="154076" y="0"/>
                  </a:lnTo>
                  <a:lnTo>
                    <a:pt x="0" y="88201"/>
                  </a:lnTo>
                  <a:close/>
                </a:path>
              </a:pathLst>
            </a:custGeom>
            <a:ln w="511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8" name="object 111">
              <a:extLst>
                <a:ext uri="{FF2B5EF4-FFF2-40B4-BE49-F238E27FC236}">
                  <a16:creationId xmlns:a16="http://schemas.microsoft.com/office/drawing/2014/main" id="{902A681C-6E03-4BCA-A6EC-487E9F2E8928}"/>
                </a:ext>
              </a:extLst>
            </p:cNvPr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4725136" y="3907563"/>
              <a:ext cx="31991" cy="95516"/>
            </a:xfrm>
            <a:prstGeom prst="rect">
              <a:avLst/>
            </a:prstGeom>
          </p:spPr>
        </p:pic>
        <p:pic>
          <p:nvPicPr>
            <p:cNvPr id="119" name="object 112">
              <a:extLst>
                <a:ext uri="{FF2B5EF4-FFF2-40B4-BE49-F238E27FC236}">
                  <a16:creationId xmlns:a16="http://schemas.microsoft.com/office/drawing/2014/main" id="{35A69815-83DE-4B49-8DA9-FAD113C9D704}"/>
                </a:ext>
              </a:extLst>
            </p:cNvPr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4724223" y="3905583"/>
              <a:ext cx="78827" cy="98752"/>
            </a:xfrm>
            <a:prstGeom prst="rect">
              <a:avLst/>
            </a:prstGeom>
          </p:spPr>
        </p:pic>
        <p:pic>
          <p:nvPicPr>
            <p:cNvPr id="120" name="object 113">
              <a:extLst>
                <a:ext uri="{FF2B5EF4-FFF2-40B4-BE49-F238E27FC236}">
                  <a16:creationId xmlns:a16="http://schemas.microsoft.com/office/drawing/2014/main" id="{03702EFB-8FB6-46CA-801A-6D9BAF56DCD6}"/>
                </a:ext>
              </a:extLst>
            </p:cNvPr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4770716" y="3932277"/>
              <a:ext cx="33121" cy="65519"/>
            </a:xfrm>
            <a:prstGeom prst="rect">
              <a:avLst/>
            </a:prstGeom>
          </p:spPr>
        </p:pic>
        <p:pic>
          <p:nvPicPr>
            <p:cNvPr id="121" name="object 114">
              <a:extLst>
                <a:ext uri="{FF2B5EF4-FFF2-40B4-BE49-F238E27FC236}">
                  <a16:creationId xmlns:a16="http://schemas.microsoft.com/office/drawing/2014/main" id="{6BFE4B51-DDC8-412E-A9EA-3777DF1087DB}"/>
                </a:ext>
              </a:extLst>
            </p:cNvPr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4770667" y="3931872"/>
              <a:ext cx="78776" cy="124331"/>
            </a:xfrm>
            <a:prstGeom prst="rect">
              <a:avLst/>
            </a:prstGeom>
          </p:spPr>
        </p:pic>
        <p:pic>
          <p:nvPicPr>
            <p:cNvPr id="122" name="object 115">
              <a:extLst>
                <a:ext uri="{FF2B5EF4-FFF2-40B4-BE49-F238E27FC236}">
                  <a16:creationId xmlns:a16="http://schemas.microsoft.com/office/drawing/2014/main" id="{2BE9EB4C-E43E-4FAA-A143-11841B0E0290}"/>
                </a:ext>
              </a:extLst>
            </p:cNvPr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4817160" y="3958566"/>
              <a:ext cx="33121" cy="98272"/>
            </a:xfrm>
            <a:prstGeom prst="rect">
              <a:avLst/>
            </a:prstGeom>
          </p:spPr>
        </p:pic>
        <p:pic>
          <p:nvPicPr>
            <p:cNvPr id="123" name="object 116">
              <a:extLst>
                <a:ext uri="{FF2B5EF4-FFF2-40B4-BE49-F238E27FC236}">
                  <a16:creationId xmlns:a16="http://schemas.microsoft.com/office/drawing/2014/main" id="{77BE4F06-039C-4C76-8442-D2E9841B6D04}"/>
                </a:ext>
              </a:extLst>
            </p:cNvPr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4816743" y="3958504"/>
              <a:ext cx="79094" cy="98396"/>
            </a:xfrm>
            <a:prstGeom prst="rect">
              <a:avLst/>
            </a:prstGeom>
          </p:spPr>
        </p:pic>
        <p:pic>
          <p:nvPicPr>
            <p:cNvPr id="124" name="object 117">
              <a:extLst>
                <a:ext uri="{FF2B5EF4-FFF2-40B4-BE49-F238E27FC236}">
                  <a16:creationId xmlns:a16="http://schemas.microsoft.com/office/drawing/2014/main" id="{459508B6-4513-4F78-8364-78857D25EACC}"/>
                </a:ext>
              </a:extLst>
            </p:cNvPr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4863236" y="3984842"/>
              <a:ext cx="33489" cy="65519"/>
            </a:xfrm>
            <a:prstGeom prst="rect">
              <a:avLst/>
            </a:prstGeom>
          </p:spPr>
        </p:pic>
        <p:sp>
          <p:nvSpPr>
            <p:cNvPr id="125" name="object 118">
              <a:extLst>
                <a:ext uri="{FF2B5EF4-FFF2-40B4-BE49-F238E27FC236}">
                  <a16:creationId xmlns:a16="http://schemas.microsoft.com/office/drawing/2014/main" id="{37204414-7EDB-4688-AA0F-0151E916439D}"/>
                </a:ext>
              </a:extLst>
            </p:cNvPr>
            <p:cNvSpPr/>
            <p:nvPr/>
          </p:nvSpPr>
          <p:spPr>
            <a:xfrm>
              <a:off x="4863960" y="3985922"/>
              <a:ext cx="33020" cy="64135"/>
            </a:xfrm>
            <a:custGeom>
              <a:avLst/>
              <a:gdLst/>
              <a:ahLst/>
              <a:cxnLst/>
              <a:rect l="l" t="t" r="r" b="b"/>
              <a:pathLst>
                <a:path w="33020" h="64135">
                  <a:moveTo>
                    <a:pt x="0" y="46075"/>
                  </a:moveTo>
                  <a:lnTo>
                    <a:pt x="32397" y="64084"/>
                  </a:lnTo>
                  <a:lnTo>
                    <a:pt x="32397" y="17995"/>
                  </a:lnTo>
                  <a:lnTo>
                    <a:pt x="0" y="0"/>
                  </a:lnTo>
                  <a:lnTo>
                    <a:pt x="0" y="4607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6" name="object 119">
              <a:extLst>
                <a:ext uri="{FF2B5EF4-FFF2-40B4-BE49-F238E27FC236}">
                  <a16:creationId xmlns:a16="http://schemas.microsoft.com/office/drawing/2014/main" id="{DD73AE8A-7120-4D55-B670-C93CF9130100}"/>
                </a:ext>
              </a:extLst>
            </p:cNvPr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4864443" y="3879686"/>
              <a:ext cx="31394" cy="63474"/>
            </a:xfrm>
            <a:prstGeom prst="rect">
              <a:avLst/>
            </a:prstGeom>
          </p:spPr>
        </p:pic>
        <p:pic>
          <p:nvPicPr>
            <p:cNvPr id="127" name="object 120">
              <a:extLst>
                <a:ext uri="{FF2B5EF4-FFF2-40B4-BE49-F238E27FC236}">
                  <a16:creationId xmlns:a16="http://schemas.microsoft.com/office/drawing/2014/main" id="{4E7812AB-B7D8-4C80-8756-71A56E379731}"/>
                </a:ext>
              </a:extLst>
            </p:cNvPr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4863236" y="3878277"/>
              <a:ext cx="33489" cy="65163"/>
            </a:xfrm>
            <a:prstGeom prst="rect">
              <a:avLst/>
            </a:prstGeom>
          </p:spPr>
        </p:pic>
        <p:pic>
          <p:nvPicPr>
            <p:cNvPr id="128" name="object 121">
              <a:extLst>
                <a:ext uri="{FF2B5EF4-FFF2-40B4-BE49-F238E27FC236}">
                  <a16:creationId xmlns:a16="http://schemas.microsoft.com/office/drawing/2014/main" id="{BD475258-FF28-43CB-B060-844B475B5CC0}"/>
                </a:ext>
              </a:extLst>
            </p:cNvPr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4817922" y="3853372"/>
              <a:ext cx="79208" cy="91197"/>
            </a:xfrm>
            <a:prstGeom prst="rect">
              <a:avLst/>
            </a:prstGeom>
          </p:spPr>
        </p:pic>
        <p:pic>
          <p:nvPicPr>
            <p:cNvPr id="129" name="object 122">
              <a:extLst>
                <a:ext uri="{FF2B5EF4-FFF2-40B4-BE49-F238E27FC236}">
                  <a16:creationId xmlns:a16="http://schemas.microsoft.com/office/drawing/2014/main" id="{CB100026-1FFF-40CB-A9CA-9F59B1421D16}"/>
                </a:ext>
              </a:extLst>
            </p:cNvPr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4817160" y="3851645"/>
              <a:ext cx="33121" cy="65519"/>
            </a:xfrm>
            <a:prstGeom prst="rect">
              <a:avLst/>
            </a:prstGeom>
          </p:spPr>
        </p:pic>
        <p:pic>
          <p:nvPicPr>
            <p:cNvPr id="130" name="object 123">
              <a:extLst>
                <a:ext uri="{FF2B5EF4-FFF2-40B4-BE49-F238E27FC236}">
                  <a16:creationId xmlns:a16="http://schemas.microsoft.com/office/drawing/2014/main" id="{BA40B3AE-C35F-4D0E-B877-B95B395D6BE7}"/>
                </a:ext>
              </a:extLst>
            </p:cNvPr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4771529" y="3827045"/>
              <a:ext cx="79157" cy="90524"/>
            </a:xfrm>
            <a:prstGeom prst="rect">
              <a:avLst/>
            </a:prstGeom>
          </p:spPr>
        </p:pic>
        <p:pic>
          <p:nvPicPr>
            <p:cNvPr id="131" name="object 124">
              <a:extLst>
                <a:ext uri="{FF2B5EF4-FFF2-40B4-BE49-F238E27FC236}">
                  <a16:creationId xmlns:a16="http://schemas.microsoft.com/office/drawing/2014/main" id="{EDE4C1B8-2B65-4D9D-A502-038E45F710AA}"/>
                </a:ext>
              </a:extLst>
            </p:cNvPr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4770716" y="3825356"/>
              <a:ext cx="33121" cy="65532"/>
            </a:xfrm>
            <a:prstGeom prst="rect">
              <a:avLst/>
            </a:prstGeom>
          </p:spPr>
        </p:pic>
        <p:pic>
          <p:nvPicPr>
            <p:cNvPr id="132" name="object 125">
              <a:extLst>
                <a:ext uri="{FF2B5EF4-FFF2-40B4-BE49-F238E27FC236}">
                  <a16:creationId xmlns:a16="http://schemas.microsoft.com/office/drawing/2014/main" id="{F4F26361-7872-4DA1-A5CF-A04AB111104A}"/>
                </a:ext>
              </a:extLst>
            </p:cNvPr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4725136" y="3800718"/>
              <a:ext cx="79119" cy="90574"/>
            </a:xfrm>
            <a:prstGeom prst="rect">
              <a:avLst/>
            </a:prstGeom>
          </p:spPr>
        </p:pic>
        <p:sp>
          <p:nvSpPr>
            <p:cNvPr id="133" name="object 126">
              <a:extLst>
                <a:ext uri="{FF2B5EF4-FFF2-40B4-BE49-F238E27FC236}">
                  <a16:creationId xmlns:a16="http://schemas.microsoft.com/office/drawing/2014/main" id="{F6B07823-1BB4-4D9F-8958-76B1A825AA40}"/>
                </a:ext>
              </a:extLst>
            </p:cNvPr>
            <p:cNvSpPr/>
            <p:nvPr/>
          </p:nvSpPr>
          <p:spPr>
            <a:xfrm>
              <a:off x="4724996" y="3799803"/>
              <a:ext cx="32384" cy="64769"/>
            </a:xfrm>
            <a:custGeom>
              <a:avLst/>
              <a:gdLst/>
              <a:ahLst/>
              <a:cxnLst/>
              <a:rect l="l" t="t" r="r" b="b"/>
              <a:pathLst>
                <a:path w="32385" h="64770">
                  <a:moveTo>
                    <a:pt x="0" y="46443"/>
                  </a:moveTo>
                  <a:lnTo>
                    <a:pt x="32042" y="64439"/>
                  </a:lnTo>
                  <a:lnTo>
                    <a:pt x="32042" y="18364"/>
                  </a:lnTo>
                  <a:lnTo>
                    <a:pt x="0" y="0"/>
                  </a:lnTo>
                  <a:lnTo>
                    <a:pt x="0" y="4644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" name="object 127">
              <a:extLst>
                <a:ext uri="{FF2B5EF4-FFF2-40B4-BE49-F238E27FC236}">
                  <a16:creationId xmlns:a16="http://schemas.microsoft.com/office/drawing/2014/main" id="{E16EC794-916F-4486-818F-9F5EB0A95EB0}"/>
                </a:ext>
              </a:extLst>
            </p:cNvPr>
            <p:cNvSpPr/>
            <p:nvPr/>
          </p:nvSpPr>
          <p:spPr>
            <a:xfrm>
              <a:off x="4718519" y="3902762"/>
              <a:ext cx="6985" cy="86995"/>
            </a:xfrm>
            <a:custGeom>
              <a:avLst/>
              <a:gdLst/>
              <a:ahLst/>
              <a:cxnLst/>
              <a:rect l="l" t="t" r="r" b="b"/>
              <a:pathLst>
                <a:path w="6985" h="86995">
                  <a:moveTo>
                    <a:pt x="0" y="0"/>
                  </a:moveTo>
                  <a:lnTo>
                    <a:pt x="0" y="86398"/>
                  </a:lnTo>
                  <a:lnTo>
                    <a:pt x="6477" y="82080"/>
                  </a:lnTo>
                  <a:lnTo>
                    <a:pt x="6477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" name="object 128">
              <a:extLst>
                <a:ext uri="{FF2B5EF4-FFF2-40B4-BE49-F238E27FC236}">
                  <a16:creationId xmlns:a16="http://schemas.microsoft.com/office/drawing/2014/main" id="{17B2D0E1-6BBA-45AA-9232-4168F07F5352}"/>
                </a:ext>
              </a:extLst>
            </p:cNvPr>
            <p:cNvSpPr/>
            <p:nvPr/>
          </p:nvSpPr>
          <p:spPr>
            <a:xfrm>
              <a:off x="4718519" y="3902762"/>
              <a:ext cx="6985" cy="86995"/>
            </a:xfrm>
            <a:custGeom>
              <a:avLst/>
              <a:gdLst/>
              <a:ahLst/>
              <a:cxnLst/>
              <a:rect l="l" t="t" r="r" b="b"/>
              <a:pathLst>
                <a:path w="6985" h="86995">
                  <a:moveTo>
                    <a:pt x="6477" y="82080"/>
                  </a:moveTo>
                  <a:lnTo>
                    <a:pt x="0" y="86398"/>
                  </a:lnTo>
                  <a:lnTo>
                    <a:pt x="0" y="0"/>
                  </a:lnTo>
                  <a:lnTo>
                    <a:pt x="6477" y="3594"/>
                  </a:lnTo>
                  <a:lnTo>
                    <a:pt x="6477" y="8208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" name="object 129">
              <a:extLst>
                <a:ext uri="{FF2B5EF4-FFF2-40B4-BE49-F238E27FC236}">
                  <a16:creationId xmlns:a16="http://schemas.microsoft.com/office/drawing/2014/main" id="{1E16AD49-ED16-4E35-A6A5-0C34DF59ECE0}"/>
                </a:ext>
              </a:extLst>
            </p:cNvPr>
            <p:cNvSpPr/>
            <p:nvPr/>
          </p:nvSpPr>
          <p:spPr>
            <a:xfrm>
              <a:off x="4764963" y="3929407"/>
              <a:ext cx="6985" cy="53975"/>
            </a:xfrm>
            <a:custGeom>
              <a:avLst/>
              <a:gdLst/>
              <a:ahLst/>
              <a:cxnLst/>
              <a:rect l="l" t="t" r="r" b="b"/>
              <a:pathLst>
                <a:path w="6985" h="53975">
                  <a:moveTo>
                    <a:pt x="0" y="0"/>
                  </a:moveTo>
                  <a:lnTo>
                    <a:pt x="0" y="53632"/>
                  </a:lnTo>
                  <a:lnTo>
                    <a:pt x="6476" y="49314"/>
                  </a:lnTo>
                  <a:lnTo>
                    <a:pt x="6476" y="32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" name="object 130">
              <a:extLst>
                <a:ext uri="{FF2B5EF4-FFF2-40B4-BE49-F238E27FC236}">
                  <a16:creationId xmlns:a16="http://schemas.microsoft.com/office/drawing/2014/main" id="{E707748A-CBE9-4F94-BDC8-C664D4EDDE9A}"/>
                </a:ext>
              </a:extLst>
            </p:cNvPr>
            <p:cNvSpPr/>
            <p:nvPr/>
          </p:nvSpPr>
          <p:spPr>
            <a:xfrm>
              <a:off x="4764963" y="3929407"/>
              <a:ext cx="6985" cy="53975"/>
            </a:xfrm>
            <a:custGeom>
              <a:avLst/>
              <a:gdLst/>
              <a:ahLst/>
              <a:cxnLst/>
              <a:rect l="l" t="t" r="r" b="b"/>
              <a:pathLst>
                <a:path w="6985" h="53975">
                  <a:moveTo>
                    <a:pt x="6476" y="49314"/>
                  </a:moveTo>
                  <a:lnTo>
                    <a:pt x="0" y="53632"/>
                  </a:lnTo>
                  <a:lnTo>
                    <a:pt x="0" y="0"/>
                  </a:lnTo>
                  <a:lnTo>
                    <a:pt x="6476" y="3238"/>
                  </a:lnTo>
                  <a:lnTo>
                    <a:pt x="6476" y="4931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" name="object 131">
              <a:extLst>
                <a:ext uri="{FF2B5EF4-FFF2-40B4-BE49-F238E27FC236}">
                  <a16:creationId xmlns:a16="http://schemas.microsoft.com/office/drawing/2014/main" id="{58FE0C11-9ED1-4A89-B5C4-E00E359450CB}"/>
                </a:ext>
              </a:extLst>
            </p:cNvPr>
            <p:cNvSpPr/>
            <p:nvPr/>
          </p:nvSpPr>
          <p:spPr>
            <a:xfrm>
              <a:off x="4811395" y="3955683"/>
              <a:ext cx="6350" cy="86360"/>
            </a:xfrm>
            <a:custGeom>
              <a:avLst/>
              <a:gdLst/>
              <a:ahLst/>
              <a:cxnLst/>
              <a:rect l="l" t="t" r="r" b="b"/>
              <a:pathLst>
                <a:path w="6350" h="86360">
                  <a:moveTo>
                    <a:pt x="0" y="0"/>
                  </a:moveTo>
                  <a:lnTo>
                    <a:pt x="0" y="86042"/>
                  </a:lnTo>
                  <a:lnTo>
                    <a:pt x="6121" y="82435"/>
                  </a:lnTo>
                  <a:lnTo>
                    <a:pt x="6121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" name="object 132">
              <a:extLst>
                <a:ext uri="{FF2B5EF4-FFF2-40B4-BE49-F238E27FC236}">
                  <a16:creationId xmlns:a16="http://schemas.microsoft.com/office/drawing/2014/main" id="{51F56743-06CE-46E0-BBE3-1C3AB31FFB3F}"/>
                </a:ext>
              </a:extLst>
            </p:cNvPr>
            <p:cNvSpPr/>
            <p:nvPr/>
          </p:nvSpPr>
          <p:spPr>
            <a:xfrm>
              <a:off x="4811395" y="3955683"/>
              <a:ext cx="6350" cy="86360"/>
            </a:xfrm>
            <a:custGeom>
              <a:avLst/>
              <a:gdLst/>
              <a:ahLst/>
              <a:cxnLst/>
              <a:rect l="l" t="t" r="r" b="b"/>
              <a:pathLst>
                <a:path w="6350" h="86360">
                  <a:moveTo>
                    <a:pt x="6121" y="82435"/>
                  </a:moveTo>
                  <a:lnTo>
                    <a:pt x="0" y="86042"/>
                  </a:lnTo>
                  <a:lnTo>
                    <a:pt x="0" y="0"/>
                  </a:lnTo>
                  <a:lnTo>
                    <a:pt x="6121" y="3594"/>
                  </a:lnTo>
                  <a:lnTo>
                    <a:pt x="6121" y="8243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" name="object 133">
              <a:extLst>
                <a:ext uri="{FF2B5EF4-FFF2-40B4-BE49-F238E27FC236}">
                  <a16:creationId xmlns:a16="http://schemas.microsoft.com/office/drawing/2014/main" id="{A5DDA38F-2E3E-4B16-854D-61E12F69A935}"/>
                </a:ext>
              </a:extLst>
            </p:cNvPr>
            <p:cNvSpPr/>
            <p:nvPr/>
          </p:nvSpPr>
          <p:spPr>
            <a:xfrm>
              <a:off x="4857838" y="3982328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0" y="0"/>
                  </a:moveTo>
                  <a:lnTo>
                    <a:pt x="0" y="53276"/>
                  </a:lnTo>
                  <a:lnTo>
                    <a:pt x="6121" y="49669"/>
                  </a:lnTo>
                  <a:lnTo>
                    <a:pt x="6121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" name="object 134">
              <a:extLst>
                <a:ext uri="{FF2B5EF4-FFF2-40B4-BE49-F238E27FC236}">
                  <a16:creationId xmlns:a16="http://schemas.microsoft.com/office/drawing/2014/main" id="{0F3E1C1B-AFCE-4CDE-A0AD-5D5C18535FEE}"/>
                </a:ext>
              </a:extLst>
            </p:cNvPr>
            <p:cNvSpPr/>
            <p:nvPr/>
          </p:nvSpPr>
          <p:spPr>
            <a:xfrm>
              <a:off x="4857838" y="3982328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6121" y="49669"/>
                  </a:moveTo>
                  <a:lnTo>
                    <a:pt x="0" y="53276"/>
                  </a:lnTo>
                  <a:lnTo>
                    <a:pt x="0" y="0"/>
                  </a:lnTo>
                  <a:lnTo>
                    <a:pt x="6121" y="3594"/>
                  </a:lnTo>
                  <a:lnTo>
                    <a:pt x="6121" y="4966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" name="object 135">
              <a:extLst>
                <a:ext uri="{FF2B5EF4-FFF2-40B4-BE49-F238E27FC236}">
                  <a16:creationId xmlns:a16="http://schemas.microsoft.com/office/drawing/2014/main" id="{971128EF-BD92-4B1A-8343-5740C2CBE983}"/>
                </a:ext>
              </a:extLst>
            </p:cNvPr>
            <p:cNvSpPr/>
            <p:nvPr/>
          </p:nvSpPr>
          <p:spPr>
            <a:xfrm>
              <a:off x="4857838" y="3875406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0" y="0"/>
                  </a:moveTo>
                  <a:lnTo>
                    <a:pt x="0" y="53276"/>
                  </a:lnTo>
                  <a:lnTo>
                    <a:pt x="6121" y="49669"/>
                  </a:lnTo>
                  <a:lnTo>
                    <a:pt x="6121" y="39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" name="object 136">
              <a:extLst>
                <a:ext uri="{FF2B5EF4-FFF2-40B4-BE49-F238E27FC236}">
                  <a16:creationId xmlns:a16="http://schemas.microsoft.com/office/drawing/2014/main" id="{24B934F5-D6FB-4DD7-86E2-EE08AF607217}"/>
                </a:ext>
              </a:extLst>
            </p:cNvPr>
            <p:cNvSpPr/>
            <p:nvPr/>
          </p:nvSpPr>
          <p:spPr>
            <a:xfrm>
              <a:off x="4857838" y="3875406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6121" y="49669"/>
                  </a:moveTo>
                  <a:lnTo>
                    <a:pt x="0" y="53276"/>
                  </a:lnTo>
                  <a:lnTo>
                    <a:pt x="0" y="0"/>
                  </a:lnTo>
                  <a:lnTo>
                    <a:pt x="6121" y="3949"/>
                  </a:lnTo>
                  <a:lnTo>
                    <a:pt x="6121" y="4966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" name="object 137">
              <a:extLst>
                <a:ext uri="{FF2B5EF4-FFF2-40B4-BE49-F238E27FC236}">
                  <a16:creationId xmlns:a16="http://schemas.microsoft.com/office/drawing/2014/main" id="{F6A0B1AD-20DE-4887-8318-E4118CC98D7C}"/>
                </a:ext>
              </a:extLst>
            </p:cNvPr>
            <p:cNvSpPr/>
            <p:nvPr/>
          </p:nvSpPr>
          <p:spPr>
            <a:xfrm>
              <a:off x="4811395" y="3849117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0" y="0"/>
                  </a:moveTo>
                  <a:lnTo>
                    <a:pt x="0" y="53289"/>
                  </a:lnTo>
                  <a:lnTo>
                    <a:pt x="6121" y="49682"/>
                  </a:lnTo>
                  <a:lnTo>
                    <a:pt x="6121" y="36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" name="object 138">
              <a:extLst>
                <a:ext uri="{FF2B5EF4-FFF2-40B4-BE49-F238E27FC236}">
                  <a16:creationId xmlns:a16="http://schemas.microsoft.com/office/drawing/2014/main" id="{78D67699-8692-4BD0-BA9E-9830F18AB47C}"/>
                </a:ext>
              </a:extLst>
            </p:cNvPr>
            <p:cNvSpPr/>
            <p:nvPr/>
          </p:nvSpPr>
          <p:spPr>
            <a:xfrm>
              <a:off x="4811395" y="3849117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6121" y="49682"/>
                  </a:moveTo>
                  <a:lnTo>
                    <a:pt x="0" y="53289"/>
                  </a:lnTo>
                  <a:lnTo>
                    <a:pt x="0" y="0"/>
                  </a:lnTo>
                  <a:lnTo>
                    <a:pt x="6121" y="3606"/>
                  </a:lnTo>
                  <a:lnTo>
                    <a:pt x="6121" y="4968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" name="object 139">
              <a:extLst>
                <a:ext uri="{FF2B5EF4-FFF2-40B4-BE49-F238E27FC236}">
                  <a16:creationId xmlns:a16="http://schemas.microsoft.com/office/drawing/2014/main" id="{EDB06AE8-A377-4481-8344-CB8D9CB330EB}"/>
                </a:ext>
              </a:extLst>
            </p:cNvPr>
            <p:cNvSpPr/>
            <p:nvPr/>
          </p:nvSpPr>
          <p:spPr>
            <a:xfrm>
              <a:off x="4764963" y="3822841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5" h="53339">
                  <a:moveTo>
                    <a:pt x="0" y="0"/>
                  </a:moveTo>
                  <a:lnTo>
                    <a:pt x="0" y="53276"/>
                  </a:lnTo>
                  <a:lnTo>
                    <a:pt x="6476" y="49682"/>
                  </a:lnTo>
                  <a:lnTo>
                    <a:pt x="6476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" name="object 140">
              <a:extLst>
                <a:ext uri="{FF2B5EF4-FFF2-40B4-BE49-F238E27FC236}">
                  <a16:creationId xmlns:a16="http://schemas.microsoft.com/office/drawing/2014/main" id="{F26307C9-0507-48F3-A0F9-55302E2149BC}"/>
                </a:ext>
              </a:extLst>
            </p:cNvPr>
            <p:cNvSpPr/>
            <p:nvPr/>
          </p:nvSpPr>
          <p:spPr>
            <a:xfrm>
              <a:off x="4764963" y="3822841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5" h="53339">
                  <a:moveTo>
                    <a:pt x="6476" y="49682"/>
                  </a:moveTo>
                  <a:lnTo>
                    <a:pt x="0" y="53276"/>
                  </a:lnTo>
                  <a:lnTo>
                    <a:pt x="0" y="0"/>
                  </a:lnTo>
                  <a:lnTo>
                    <a:pt x="6476" y="3594"/>
                  </a:lnTo>
                  <a:lnTo>
                    <a:pt x="6476" y="4968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" name="object 141">
              <a:extLst>
                <a:ext uri="{FF2B5EF4-FFF2-40B4-BE49-F238E27FC236}">
                  <a16:creationId xmlns:a16="http://schemas.microsoft.com/office/drawing/2014/main" id="{9A5B3D9F-0DA9-4C81-B5EF-251638064360}"/>
                </a:ext>
              </a:extLst>
            </p:cNvPr>
            <p:cNvSpPr/>
            <p:nvPr/>
          </p:nvSpPr>
          <p:spPr>
            <a:xfrm>
              <a:off x="4718519" y="3796197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5" h="53339">
                  <a:moveTo>
                    <a:pt x="0" y="0"/>
                  </a:moveTo>
                  <a:lnTo>
                    <a:pt x="0" y="53289"/>
                  </a:lnTo>
                  <a:lnTo>
                    <a:pt x="6477" y="50050"/>
                  </a:lnTo>
                  <a:lnTo>
                    <a:pt x="6477" y="36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" name="object 142">
              <a:extLst>
                <a:ext uri="{FF2B5EF4-FFF2-40B4-BE49-F238E27FC236}">
                  <a16:creationId xmlns:a16="http://schemas.microsoft.com/office/drawing/2014/main" id="{E9D0B7EC-EC95-4BA8-9A7F-AE81C6739040}"/>
                </a:ext>
              </a:extLst>
            </p:cNvPr>
            <p:cNvSpPr/>
            <p:nvPr/>
          </p:nvSpPr>
          <p:spPr>
            <a:xfrm>
              <a:off x="4718519" y="3796197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5" h="53339">
                  <a:moveTo>
                    <a:pt x="6477" y="50050"/>
                  </a:moveTo>
                  <a:lnTo>
                    <a:pt x="0" y="53289"/>
                  </a:lnTo>
                  <a:lnTo>
                    <a:pt x="0" y="0"/>
                  </a:lnTo>
                  <a:lnTo>
                    <a:pt x="6477" y="3606"/>
                  </a:lnTo>
                  <a:lnTo>
                    <a:pt x="6477" y="5005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" name="object 143">
              <a:extLst>
                <a:ext uri="{FF2B5EF4-FFF2-40B4-BE49-F238E27FC236}">
                  <a16:creationId xmlns:a16="http://schemas.microsoft.com/office/drawing/2014/main" id="{B0F1702A-9C45-4134-9EC9-259E3FF0A7F7}"/>
                </a:ext>
              </a:extLst>
            </p:cNvPr>
            <p:cNvSpPr/>
            <p:nvPr/>
          </p:nvSpPr>
          <p:spPr>
            <a:xfrm>
              <a:off x="4764963" y="3978721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6476" y="0"/>
                  </a:moveTo>
                  <a:lnTo>
                    <a:pt x="0" y="4317"/>
                  </a:lnTo>
                  <a:lnTo>
                    <a:pt x="38519" y="25920"/>
                  </a:lnTo>
                  <a:lnTo>
                    <a:pt x="38519" y="18719"/>
                  </a:lnTo>
                  <a:lnTo>
                    <a:pt x="6476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" name="object 144">
              <a:extLst>
                <a:ext uri="{FF2B5EF4-FFF2-40B4-BE49-F238E27FC236}">
                  <a16:creationId xmlns:a16="http://schemas.microsoft.com/office/drawing/2014/main" id="{AD89FCEB-23A4-4578-8072-EDCB4F994136}"/>
                </a:ext>
              </a:extLst>
            </p:cNvPr>
            <p:cNvSpPr/>
            <p:nvPr/>
          </p:nvSpPr>
          <p:spPr>
            <a:xfrm>
              <a:off x="4764963" y="3978721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0" y="4317"/>
                  </a:moveTo>
                  <a:lnTo>
                    <a:pt x="38519" y="25920"/>
                  </a:lnTo>
                  <a:lnTo>
                    <a:pt x="38519" y="18719"/>
                  </a:lnTo>
                  <a:lnTo>
                    <a:pt x="6476" y="0"/>
                  </a:lnTo>
                  <a:lnTo>
                    <a:pt x="0" y="431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" name="object 145">
              <a:extLst>
                <a:ext uri="{FF2B5EF4-FFF2-40B4-BE49-F238E27FC236}">
                  <a16:creationId xmlns:a16="http://schemas.microsoft.com/office/drawing/2014/main" id="{852E8510-09D9-43EE-BC45-1BC159CB1472}"/>
                </a:ext>
              </a:extLst>
            </p:cNvPr>
            <p:cNvSpPr/>
            <p:nvPr/>
          </p:nvSpPr>
          <p:spPr>
            <a:xfrm>
              <a:off x="4857838" y="4031997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5" h="25400">
                  <a:moveTo>
                    <a:pt x="6121" y="0"/>
                  </a:moveTo>
                  <a:lnTo>
                    <a:pt x="0" y="3606"/>
                  </a:lnTo>
                  <a:lnTo>
                    <a:pt x="38519" y="25209"/>
                  </a:lnTo>
                  <a:lnTo>
                    <a:pt x="38519" y="18008"/>
                  </a:lnTo>
                  <a:lnTo>
                    <a:pt x="6121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" name="object 146">
              <a:extLst>
                <a:ext uri="{FF2B5EF4-FFF2-40B4-BE49-F238E27FC236}">
                  <a16:creationId xmlns:a16="http://schemas.microsoft.com/office/drawing/2014/main" id="{91FEC7E9-7436-48D7-BEA1-574B82C839C4}"/>
                </a:ext>
              </a:extLst>
            </p:cNvPr>
            <p:cNvSpPr/>
            <p:nvPr/>
          </p:nvSpPr>
          <p:spPr>
            <a:xfrm>
              <a:off x="4857838" y="4031997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5" h="25400">
                  <a:moveTo>
                    <a:pt x="0" y="3606"/>
                  </a:moveTo>
                  <a:lnTo>
                    <a:pt x="38519" y="25209"/>
                  </a:lnTo>
                  <a:lnTo>
                    <a:pt x="38519" y="18008"/>
                  </a:lnTo>
                  <a:lnTo>
                    <a:pt x="6121" y="0"/>
                  </a:lnTo>
                  <a:lnTo>
                    <a:pt x="0" y="360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" name="object 147">
              <a:extLst>
                <a:ext uri="{FF2B5EF4-FFF2-40B4-BE49-F238E27FC236}">
                  <a16:creationId xmlns:a16="http://schemas.microsoft.com/office/drawing/2014/main" id="{B9FE460C-576A-4B11-9E7B-D3890E2CAE7F}"/>
                </a:ext>
              </a:extLst>
            </p:cNvPr>
            <p:cNvSpPr/>
            <p:nvPr/>
          </p:nvSpPr>
          <p:spPr>
            <a:xfrm>
              <a:off x="4857838" y="3925076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6121" y="0"/>
                  </a:moveTo>
                  <a:lnTo>
                    <a:pt x="0" y="3606"/>
                  </a:lnTo>
                  <a:lnTo>
                    <a:pt x="38519" y="25920"/>
                  </a:lnTo>
                  <a:lnTo>
                    <a:pt x="38519" y="18719"/>
                  </a:lnTo>
                  <a:lnTo>
                    <a:pt x="6121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" name="object 148">
              <a:extLst>
                <a:ext uri="{FF2B5EF4-FFF2-40B4-BE49-F238E27FC236}">
                  <a16:creationId xmlns:a16="http://schemas.microsoft.com/office/drawing/2014/main" id="{A1DA19F6-480D-4594-AA0F-0A74680EB1CD}"/>
                </a:ext>
              </a:extLst>
            </p:cNvPr>
            <p:cNvSpPr/>
            <p:nvPr/>
          </p:nvSpPr>
          <p:spPr>
            <a:xfrm>
              <a:off x="4857838" y="3925076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0" y="3606"/>
                  </a:moveTo>
                  <a:lnTo>
                    <a:pt x="38519" y="25920"/>
                  </a:lnTo>
                  <a:lnTo>
                    <a:pt x="38519" y="18719"/>
                  </a:lnTo>
                  <a:lnTo>
                    <a:pt x="6121" y="0"/>
                  </a:lnTo>
                  <a:lnTo>
                    <a:pt x="0" y="360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" name="object 149">
              <a:extLst>
                <a:ext uri="{FF2B5EF4-FFF2-40B4-BE49-F238E27FC236}">
                  <a16:creationId xmlns:a16="http://schemas.microsoft.com/office/drawing/2014/main" id="{753A6318-7C89-4C88-8918-527C428AA39C}"/>
                </a:ext>
              </a:extLst>
            </p:cNvPr>
            <p:cNvSpPr/>
            <p:nvPr/>
          </p:nvSpPr>
          <p:spPr>
            <a:xfrm>
              <a:off x="4811395" y="3898800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6121" y="0"/>
                  </a:moveTo>
                  <a:lnTo>
                    <a:pt x="0" y="3606"/>
                  </a:lnTo>
                  <a:lnTo>
                    <a:pt x="38519" y="25920"/>
                  </a:lnTo>
                  <a:lnTo>
                    <a:pt x="38519" y="17995"/>
                  </a:lnTo>
                  <a:lnTo>
                    <a:pt x="6121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" name="object 150">
              <a:extLst>
                <a:ext uri="{FF2B5EF4-FFF2-40B4-BE49-F238E27FC236}">
                  <a16:creationId xmlns:a16="http://schemas.microsoft.com/office/drawing/2014/main" id="{DA6E86C2-E6A6-40D3-8A66-90B78DE0A5C4}"/>
                </a:ext>
              </a:extLst>
            </p:cNvPr>
            <p:cNvSpPr/>
            <p:nvPr/>
          </p:nvSpPr>
          <p:spPr>
            <a:xfrm>
              <a:off x="4811395" y="3898800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0" y="3606"/>
                  </a:moveTo>
                  <a:lnTo>
                    <a:pt x="38519" y="25920"/>
                  </a:lnTo>
                  <a:lnTo>
                    <a:pt x="38519" y="17995"/>
                  </a:lnTo>
                  <a:lnTo>
                    <a:pt x="6121" y="0"/>
                  </a:lnTo>
                  <a:lnTo>
                    <a:pt x="0" y="360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" name="object 151">
              <a:extLst>
                <a:ext uri="{FF2B5EF4-FFF2-40B4-BE49-F238E27FC236}">
                  <a16:creationId xmlns:a16="http://schemas.microsoft.com/office/drawing/2014/main" id="{25FDE28B-76C3-4F76-AFE5-1D36F96DE8F1}"/>
                </a:ext>
              </a:extLst>
            </p:cNvPr>
            <p:cNvSpPr/>
            <p:nvPr/>
          </p:nvSpPr>
          <p:spPr>
            <a:xfrm>
              <a:off x="4764963" y="3872523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6476" y="0"/>
                  </a:moveTo>
                  <a:lnTo>
                    <a:pt x="0" y="3594"/>
                  </a:lnTo>
                  <a:lnTo>
                    <a:pt x="38519" y="25552"/>
                  </a:lnTo>
                  <a:lnTo>
                    <a:pt x="38519" y="17995"/>
                  </a:lnTo>
                  <a:lnTo>
                    <a:pt x="6476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" name="object 152">
              <a:extLst>
                <a:ext uri="{FF2B5EF4-FFF2-40B4-BE49-F238E27FC236}">
                  <a16:creationId xmlns:a16="http://schemas.microsoft.com/office/drawing/2014/main" id="{F5F25407-DE07-4155-B121-498DF5BCA69A}"/>
                </a:ext>
              </a:extLst>
            </p:cNvPr>
            <p:cNvSpPr/>
            <p:nvPr/>
          </p:nvSpPr>
          <p:spPr>
            <a:xfrm>
              <a:off x="4764963" y="3872523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0" y="3594"/>
                  </a:moveTo>
                  <a:lnTo>
                    <a:pt x="38519" y="25552"/>
                  </a:lnTo>
                  <a:lnTo>
                    <a:pt x="38519" y="17995"/>
                  </a:lnTo>
                  <a:lnTo>
                    <a:pt x="6476" y="0"/>
                  </a:lnTo>
                  <a:lnTo>
                    <a:pt x="0" y="359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" name="object 153">
              <a:extLst>
                <a:ext uri="{FF2B5EF4-FFF2-40B4-BE49-F238E27FC236}">
                  <a16:creationId xmlns:a16="http://schemas.microsoft.com/office/drawing/2014/main" id="{BF337C84-6A93-4249-8561-30189B5125AC}"/>
                </a:ext>
              </a:extLst>
            </p:cNvPr>
            <p:cNvSpPr/>
            <p:nvPr/>
          </p:nvSpPr>
          <p:spPr>
            <a:xfrm>
              <a:off x="4718519" y="3846247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5" h="25400">
                  <a:moveTo>
                    <a:pt x="6477" y="0"/>
                  </a:moveTo>
                  <a:lnTo>
                    <a:pt x="0" y="3238"/>
                  </a:lnTo>
                  <a:lnTo>
                    <a:pt x="38519" y="25196"/>
                  </a:lnTo>
                  <a:lnTo>
                    <a:pt x="38519" y="17995"/>
                  </a:lnTo>
                  <a:lnTo>
                    <a:pt x="6477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" name="object 154">
              <a:extLst>
                <a:ext uri="{FF2B5EF4-FFF2-40B4-BE49-F238E27FC236}">
                  <a16:creationId xmlns:a16="http://schemas.microsoft.com/office/drawing/2014/main" id="{A643B484-0955-47B2-8567-E6CC37F66EB7}"/>
                </a:ext>
              </a:extLst>
            </p:cNvPr>
            <p:cNvSpPr/>
            <p:nvPr/>
          </p:nvSpPr>
          <p:spPr>
            <a:xfrm>
              <a:off x="4718519" y="3846247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5" h="25400">
                  <a:moveTo>
                    <a:pt x="0" y="3238"/>
                  </a:moveTo>
                  <a:lnTo>
                    <a:pt x="38519" y="25196"/>
                  </a:lnTo>
                  <a:lnTo>
                    <a:pt x="38519" y="17995"/>
                  </a:lnTo>
                  <a:lnTo>
                    <a:pt x="6477" y="0"/>
                  </a:lnTo>
                  <a:lnTo>
                    <a:pt x="0" y="323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2" name="object 155">
              <a:extLst>
                <a:ext uri="{FF2B5EF4-FFF2-40B4-BE49-F238E27FC236}">
                  <a16:creationId xmlns:a16="http://schemas.microsoft.com/office/drawing/2014/main" id="{CDF53E2A-DD5D-4D19-B533-1BE517ADF052}"/>
                </a:ext>
              </a:extLst>
            </p:cNvPr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4915471" y="3737230"/>
              <a:ext cx="154165" cy="104686"/>
            </a:xfrm>
            <a:prstGeom prst="rect">
              <a:avLst/>
            </a:prstGeom>
          </p:spPr>
        </p:pic>
        <p:sp>
          <p:nvSpPr>
            <p:cNvPr id="163" name="object 156">
              <a:extLst>
                <a:ext uri="{FF2B5EF4-FFF2-40B4-BE49-F238E27FC236}">
                  <a16:creationId xmlns:a16="http://schemas.microsoft.com/office/drawing/2014/main" id="{7E6CD8D3-58BB-40D9-B9CA-38A8F6B20EC0}"/>
                </a:ext>
              </a:extLst>
            </p:cNvPr>
            <p:cNvSpPr/>
            <p:nvPr/>
          </p:nvSpPr>
          <p:spPr>
            <a:xfrm>
              <a:off x="4915446" y="3736799"/>
              <a:ext cx="154305" cy="106045"/>
            </a:xfrm>
            <a:custGeom>
              <a:avLst/>
              <a:gdLst/>
              <a:ahLst/>
              <a:cxnLst/>
              <a:rect l="l" t="t" r="r" b="b"/>
              <a:pathLst>
                <a:path w="154304" h="106045">
                  <a:moveTo>
                    <a:pt x="0" y="105841"/>
                  </a:moveTo>
                  <a:lnTo>
                    <a:pt x="154076" y="17284"/>
                  </a:lnTo>
                  <a:lnTo>
                    <a:pt x="154076" y="0"/>
                  </a:lnTo>
                  <a:lnTo>
                    <a:pt x="0" y="87477"/>
                  </a:lnTo>
                  <a:lnTo>
                    <a:pt x="0" y="105841"/>
                  </a:lnTo>
                  <a:close/>
                </a:path>
              </a:pathLst>
            </a:custGeom>
            <a:ln w="511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" name="object 157">
              <a:extLst>
                <a:ext uri="{FF2B5EF4-FFF2-40B4-BE49-F238E27FC236}">
                  <a16:creationId xmlns:a16="http://schemas.microsoft.com/office/drawing/2014/main" id="{1F2264DB-7F77-48F5-81A7-548014EE7220}"/>
                </a:ext>
              </a:extLst>
            </p:cNvPr>
            <p:cNvSpPr/>
            <p:nvPr/>
          </p:nvSpPr>
          <p:spPr>
            <a:xfrm>
              <a:off x="4699444" y="3701518"/>
              <a:ext cx="216535" cy="141605"/>
            </a:xfrm>
            <a:custGeom>
              <a:avLst/>
              <a:gdLst/>
              <a:ahLst/>
              <a:cxnLst/>
              <a:rect l="l" t="t" r="r" b="b"/>
              <a:pathLst>
                <a:path w="216535" h="141604">
                  <a:moveTo>
                    <a:pt x="0" y="0"/>
                  </a:moveTo>
                  <a:lnTo>
                    <a:pt x="0" y="17640"/>
                  </a:lnTo>
                  <a:lnTo>
                    <a:pt x="216001" y="141122"/>
                  </a:lnTo>
                  <a:lnTo>
                    <a:pt x="216001" y="1227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" name="object 158">
              <a:extLst>
                <a:ext uri="{FF2B5EF4-FFF2-40B4-BE49-F238E27FC236}">
                  <a16:creationId xmlns:a16="http://schemas.microsoft.com/office/drawing/2014/main" id="{BC2B69B9-4CC1-4CB7-B1ED-9A7FFDF70C18}"/>
                </a:ext>
              </a:extLst>
            </p:cNvPr>
            <p:cNvSpPr/>
            <p:nvPr/>
          </p:nvSpPr>
          <p:spPr>
            <a:xfrm>
              <a:off x="4699444" y="3701518"/>
              <a:ext cx="216535" cy="141605"/>
            </a:xfrm>
            <a:custGeom>
              <a:avLst/>
              <a:gdLst/>
              <a:ahLst/>
              <a:cxnLst/>
              <a:rect l="l" t="t" r="r" b="b"/>
              <a:pathLst>
                <a:path w="216535" h="141604">
                  <a:moveTo>
                    <a:pt x="0" y="17640"/>
                  </a:moveTo>
                  <a:lnTo>
                    <a:pt x="216001" y="141122"/>
                  </a:lnTo>
                  <a:lnTo>
                    <a:pt x="216001" y="122758"/>
                  </a:lnTo>
                  <a:lnTo>
                    <a:pt x="0" y="0"/>
                  </a:lnTo>
                  <a:lnTo>
                    <a:pt x="0" y="17640"/>
                  </a:lnTo>
                  <a:close/>
                </a:path>
              </a:pathLst>
            </a:custGeom>
            <a:ln w="51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" name="object 159">
              <a:extLst>
                <a:ext uri="{FF2B5EF4-FFF2-40B4-BE49-F238E27FC236}">
                  <a16:creationId xmlns:a16="http://schemas.microsoft.com/office/drawing/2014/main" id="{4BC235BD-F5E7-4829-8E5E-0B79584EB0B7}"/>
                </a:ext>
              </a:extLst>
            </p:cNvPr>
            <p:cNvSpPr/>
            <p:nvPr/>
          </p:nvSpPr>
          <p:spPr>
            <a:xfrm>
              <a:off x="4699444" y="3613317"/>
              <a:ext cx="370205" cy="488315"/>
            </a:xfrm>
            <a:custGeom>
              <a:avLst/>
              <a:gdLst/>
              <a:ahLst/>
              <a:cxnLst/>
              <a:rect l="l" t="t" r="r" b="b"/>
              <a:pathLst>
                <a:path w="370204" h="488314">
                  <a:moveTo>
                    <a:pt x="0" y="88201"/>
                  </a:moveTo>
                  <a:lnTo>
                    <a:pt x="0" y="364324"/>
                  </a:lnTo>
                  <a:lnTo>
                    <a:pt x="19075" y="375843"/>
                  </a:lnTo>
                  <a:lnTo>
                    <a:pt x="25552" y="371525"/>
                  </a:lnTo>
                  <a:lnTo>
                    <a:pt x="57594" y="390245"/>
                  </a:lnTo>
                  <a:lnTo>
                    <a:pt x="57594" y="397446"/>
                  </a:lnTo>
                  <a:lnTo>
                    <a:pt x="111950" y="428409"/>
                  </a:lnTo>
                  <a:lnTo>
                    <a:pt x="118071" y="424802"/>
                  </a:lnTo>
                  <a:lnTo>
                    <a:pt x="150469" y="442810"/>
                  </a:lnTo>
                  <a:lnTo>
                    <a:pt x="150469" y="449999"/>
                  </a:lnTo>
                  <a:lnTo>
                    <a:pt x="216001" y="487806"/>
                  </a:lnTo>
                  <a:lnTo>
                    <a:pt x="368998" y="397802"/>
                  </a:lnTo>
                  <a:lnTo>
                    <a:pt x="370077" y="123482"/>
                  </a:lnTo>
                  <a:lnTo>
                    <a:pt x="154076" y="0"/>
                  </a:lnTo>
                  <a:lnTo>
                    <a:pt x="0" y="88201"/>
                  </a:lnTo>
                  <a:close/>
                </a:path>
              </a:pathLst>
            </a:custGeom>
            <a:ln w="103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7" name="object 160">
              <a:extLst>
                <a:ext uri="{FF2B5EF4-FFF2-40B4-BE49-F238E27FC236}">
                  <a16:creationId xmlns:a16="http://schemas.microsoft.com/office/drawing/2014/main" id="{0AD1EE17-327A-4C1D-85E5-FF105F748100}"/>
                </a:ext>
              </a:extLst>
            </p:cNvPr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5715393" y="3737218"/>
              <a:ext cx="203365" cy="363905"/>
            </a:xfrm>
            <a:prstGeom prst="rect">
              <a:avLst/>
            </a:prstGeom>
          </p:spPr>
        </p:pic>
        <p:sp>
          <p:nvSpPr>
            <p:cNvPr id="168" name="object 161">
              <a:extLst>
                <a:ext uri="{FF2B5EF4-FFF2-40B4-BE49-F238E27FC236}">
                  <a16:creationId xmlns:a16="http://schemas.microsoft.com/office/drawing/2014/main" id="{504A421B-554A-4906-A6CF-CFC6DDEF26FD}"/>
                </a:ext>
              </a:extLst>
            </p:cNvPr>
            <p:cNvSpPr/>
            <p:nvPr/>
          </p:nvSpPr>
          <p:spPr>
            <a:xfrm>
              <a:off x="5715355" y="3736799"/>
              <a:ext cx="154305" cy="364490"/>
            </a:xfrm>
            <a:custGeom>
              <a:avLst/>
              <a:gdLst/>
              <a:ahLst/>
              <a:cxnLst/>
              <a:rect l="l" t="t" r="r" b="b"/>
              <a:pathLst>
                <a:path w="154304" h="364489">
                  <a:moveTo>
                    <a:pt x="0" y="364324"/>
                  </a:moveTo>
                  <a:lnTo>
                    <a:pt x="153009" y="274320"/>
                  </a:lnTo>
                  <a:lnTo>
                    <a:pt x="154089" y="0"/>
                  </a:lnTo>
                  <a:lnTo>
                    <a:pt x="0" y="87477"/>
                  </a:lnTo>
                  <a:lnTo>
                    <a:pt x="0" y="364324"/>
                  </a:lnTo>
                  <a:close/>
                </a:path>
              </a:pathLst>
            </a:custGeom>
            <a:ln w="511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9" name="object 162">
              <a:extLst>
                <a:ext uri="{FF2B5EF4-FFF2-40B4-BE49-F238E27FC236}">
                  <a16:creationId xmlns:a16="http://schemas.microsoft.com/office/drawing/2014/main" id="{236F977A-F771-46B6-AF26-9A23A194025C}"/>
                </a:ext>
              </a:extLst>
            </p:cNvPr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5499239" y="3702090"/>
              <a:ext cx="215557" cy="398538"/>
            </a:xfrm>
            <a:prstGeom prst="rect">
              <a:avLst/>
            </a:prstGeom>
          </p:spPr>
        </p:pic>
        <p:sp>
          <p:nvSpPr>
            <p:cNvPr id="170" name="object 163">
              <a:extLst>
                <a:ext uri="{FF2B5EF4-FFF2-40B4-BE49-F238E27FC236}">
                  <a16:creationId xmlns:a16="http://schemas.microsoft.com/office/drawing/2014/main" id="{08D94161-AD4A-460A-A0DD-C0BE5711DF0D}"/>
                </a:ext>
              </a:extLst>
            </p:cNvPr>
            <p:cNvSpPr/>
            <p:nvPr/>
          </p:nvSpPr>
          <p:spPr>
            <a:xfrm>
              <a:off x="5499354" y="3701518"/>
              <a:ext cx="216535" cy="400050"/>
            </a:xfrm>
            <a:custGeom>
              <a:avLst/>
              <a:gdLst/>
              <a:ahLst/>
              <a:cxnLst/>
              <a:rect l="l" t="t" r="r" b="b"/>
              <a:pathLst>
                <a:path w="216535" h="400050">
                  <a:moveTo>
                    <a:pt x="0" y="276123"/>
                  </a:moveTo>
                  <a:lnTo>
                    <a:pt x="0" y="0"/>
                  </a:lnTo>
                  <a:lnTo>
                    <a:pt x="216001" y="122758"/>
                  </a:lnTo>
                  <a:lnTo>
                    <a:pt x="216001" y="399605"/>
                  </a:lnTo>
                  <a:lnTo>
                    <a:pt x="150482" y="361797"/>
                  </a:lnTo>
                  <a:lnTo>
                    <a:pt x="150482" y="354609"/>
                  </a:lnTo>
                  <a:lnTo>
                    <a:pt x="118084" y="336600"/>
                  </a:lnTo>
                  <a:lnTo>
                    <a:pt x="111963" y="340207"/>
                  </a:lnTo>
                  <a:lnTo>
                    <a:pt x="57607" y="309244"/>
                  </a:lnTo>
                  <a:lnTo>
                    <a:pt x="57607" y="302044"/>
                  </a:lnTo>
                  <a:lnTo>
                    <a:pt x="25565" y="283324"/>
                  </a:lnTo>
                  <a:lnTo>
                    <a:pt x="19088" y="287642"/>
                  </a:lnTo>
                  <a:lnTo>
                    <a:pt x="0" y="276123"/>
                  </a:lnTo>
                  <a:close/>
                </a:path>
              </a:pathLst>
            </a:custGeom>
            <a:ln w="51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" name="object 164">
              <a:extLst>
                <a:ext uri="{FF2B5EF4-FFF2-40B4-BE49-F238E27FC236}">
                  <a16:creationId xmlns:a16="http://schemas.microsoft.com/office/drawing/2014/main" id="{A41000A4-CC4F-4109-9860-846CC795461F}"/>
                </a:ext>
              </a:extLst>
            </p:cNvPr>
            <p:cNvSpPr/>
            <p:nvPr/>
          </p:nvSpPr>
          <p:spPr>
            <a:xfrm>
              <a:off x="5498642" y="3612605"/>
              <a:ext cx="372110" cy="1270"/>
            </a:xfrm>
            <a:custGeom>
              <a:avLst/>
              <a:gdLst/>
              <a:ahLst/>
              <a:cxnLst/>
              <a:rect l="l" t="t" r="r" b="b"/>
              <a:pathLst>
                <a:path w="372110" h="1270">
                  <a:moveTo>
                    <a:pt x="371881" y="0"/>
                  </a:moveTo>
                  <a:lnTo>
                    <a:pt x="0" y="0"/>
                  </a:lnTo>
                  <a:lnTo>
                    <a:pt x="0" y="711"/>
                  </a:lnTo>
                  <a:lnTo>
                    <a:pt x="371881" y="711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" name="object 165">
              <a:extLst>
                <a:ext uri="{FF2B5EF4-FFF2-40B4-BE49-F238E27FC236}">
                  <a16:creationId xmlns:a16="http://schemas.microsoft.com/office/drawing/2014/main" id="{7739E36B-3390-4CFB-A153-EE2045B6F268}"/>
                </a:ext>
              </a:extLst>
            </p:cNvPr>
            <p:cNvSpPr/>
            <p:nvPr/>
          </p:nvSpPr>
          <p:spPr>
            <a:xfrm>
              <a:off x="5498642" y="3613317"/>
              <a:ext cx="372110" cy="10160"/>
            </a:xfrm>
            <a:custGeom>
              <a:avLst/>
              <a:gdLst/>
              <a:ahLst/>
              <a:cxnLst/>
              <a:rect l="l" t="t" r="r" b="b"/>
              <a:pathLst>
                <a:path w="372110" h="10160">
                  <a:moveTo>
                    <a:pt x="371881" y="0"/>
                  </a:moveTo>
                  <a:lnTo>
                    <a:pt x="0" y="0"/>
                  </a:lnTo>
                  <a:lnTo>
                    <a:pt x="0" y="9728"/>
                  </a:lnTo>
                  <a:lnTo>
                    <a:pt x="371881" y="9728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DCDC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" name="object 166">
              <a:extLst>
                <a:ext uri="{FF2B5EF4-FFF2-40B4-BE49-F238E27FC236}">
                  <a16:creationId xmlns:a16="http://schemas.microsoft.com/office/drawing/2014/main" id="{A30C1994-1D46-4C2E-A047-AE9DE1B09568}"/>
                </a:ext>
              </a:extLst>
            </p:cNvPr>
            <p:cNvSpPr/>
            <p:nvPr/>
          </p:nvSpPr>
          <p:spPr>
            <a:xfrm>
              <a:off x="5498642" y="3623045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10" h="13335">
                  <a:moveTo>
                    <a:pt x="371881" y="0"/>
                  </a:moveTo>
                  <a:lnTo>
                    <a:pt x="0" y="0"/>
                  </a:lnTo>
                  <a:lnTo>
                    <a:pt x="0" y="12954"/>
                  </a:lnTo>
                  <a:lnTo>
                    <a:pt x="371881" y="12954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DEDE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4" name="object 167">
              <a:extLst>
                <a:ext uri="{FF2B5EF4-FFF2-40B4-BE49-F238E27FC236}">
                  <a16:creationId xmlns:a16="http://schemas.microsoft.com/office/drawing/2014/main" id="{56D3E04E-E642-4003-9308-F2D41CEB32D4}"/>
                </a:ext>
              </a:extLst>
            </p:cNvPr>
            <p:cNvSpPr/>
            <p:nvPr/>
          </p:nvSpPr>
          <p:spPr>
            <a:xfrm>
              <a:off x="5498642" y="3635999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10" h="13335">
                  <a:moveTo>
                    <a:pt x="371881" y="0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371881" y="13322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" name="object 168">
              <a:extLst>
                <a:ext uri="{FF2B5EF4-FFF2-40B4-BE49-F238E27FC236}">
                  <a16:creationId xmlns:a16="http://schemas.microsoft.com/office/drawing/2014/main" id="{90AAF27D-BEB2-4595-8F91-A6B2F825CB96}"/>
                </a:ext>
              </a:extLst>
            </p:cNvPr>
            <p:cNvSpPr/>
            <p:nvPr/>
          </p:nvSpPr>
          <p:spPr>
            <a:xfrm>
              <a:off x="5498642" y="3649321"/>
              <a:ext cx="372110" cy="10160"/>
            </a:xfrm>
            <a:custGeom>
              <a:avLst/>
              <a:gdLst/>
              <a:ahLst/>
              <a:cxnLst/>
              <a:rect l="l" t="t" r="r" b="b"/>
              <a:pathLst>
                <a:path w="372110" h="10160">
                  <a:moveTo>
                    <a:pt x="371881" y="0"/>
                  </a:moveTo>
                  <a:lnTo>
                    <a:pt x="0" y="0"/>
                  </a:lnTo>
                  <a:lnTo>
                    <a:pt x="0" y="9715"/>
                  </a:lnTo>
                  <a:lnTo>
                    <a:pt x="371881" y="9715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2E2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" name="object 169">
              <a:extLst>
                <a:ext uri="{FF2B5EF4-FFF2-40B4-BE49-F238E27FC236}">
                  <a16:creationId xmlns:a16="http://schemas.microsoft.com/office/drawing/2014/main" id="{3BBBC55F-E8C9-4544-B5A1-AB7995F68491}"/>
                </a:ext>
              </a:extLst>
            </p:cNvPr>
            <p:cNvSpPr/>
            <p:nvPr/>
          </p:nvSpPr>
          <p:spPr>
            <a:xfrm>
              <a:off x="5498642" y="3659037"/>
              <a:ext cx="372110" cy="10795"/>
            </a:xfrm>
            <a:custGeom>
              <a:avLst/>
              <a:gdLst/>
              <a:ahLst/>
              <a:cxnLst/>
              <a:rect l="l" t="t" r="r" b="b"/>
              <a:pathLst>
                <a:path w="372110" h="10795">
                  <a:moveTo>
                    <a:pt x="371881" y="0"/>
                  </a:moveTo>
                  <a:lnTo>
                    <a:pt x="0" y="0"/>
                  </a:lnTo>
                  <a:lnTo>
                    <a:pt x="0" y="10439"/>
                  </a:lnTo>
                  <a:lnTo>
                    <a:pt x="371881" y="10439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4E4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" name="object 170">
              <a:extLst>
                <a:ext uri="{FF2B5EF4-FFF2-40B4-BE49-F238E27FC236}">
                  <a16:creationId xmlns:a16="http://schemas.microsoft.com/office/drawing/2014/main" id="{4E6BEEE7-B788-4CBB-9F6D-EC1E1B109DC0}"/>
                </a:ext>
              </a:extLst>
            </p:cNvPr>
            <p:cNvSpPr/>
            <p:nvPr/>
          </p:nvSpPr>
          <p:spPr>
            <a:xfrm>
              <a:off x="5498642" y="3669476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10" h="13335">
                  <a:moveTo>
                    <a:pt x="371881" y="0"/>
                  </a:moveTo>
                  <a:lnTo>
                    <a:pt x="0" y="0"/>
                  </a:lnTo>
                  <a:lnTo>
                    <a:pt x="0" y="12966"/>
                  </a:lnTo>
                  <a:lnTo>
                    <a:pt x="371881" y="12966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6E6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" name="object 171">
              <a:extLst>
                <a:ext uri="{FF2B5EF4-FFF2-40B4-BE49-F238E27FC236}">
                  <a16:creationId xmlns:a16="http://schemas.microsoft.com/office/drawing/2014/main" id="{B299187B-5D06-4A0C-8C71-DFE8F8B3AB66}"/>
                </a:ext>
              </a:extLst>
            </p:cNvPr>
            <p:cNvSpPr/>
            <p:nvPr/>
          </p:nvSpPr>
          <p:spPr>
            <a:xfrm>
              <a:off x="5498642" y="3682443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10" h="13335">
                  <a:moveTo>
                    <a:pt x="371881" y="0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371881" y="13322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8E8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" name="object 172">
              <a:extLst>
                <a:ext uri="{FF2B5EF4-FFF2-40B4-BE49-F238E27FC236}">
                  <a16:creationId xmlns:a16="http://schemas.microsoft.com/office/drawing/2014/main" id="{B846A46D-CDF5-4F47-9630-B1451618380E}"/>
                </a:ext>
              </a:extLst>
            </p:cNvPr>
            <p:cNvSpPr/>
            <p:nvPr/>
          </p:nvSpPr>
          <p:spPr>
            <a:xfrm>
              <a:off x="5498642" y="3695765"/>
              <a:ext cx="372110" cy="13970"/>
            </a:xfrm>
            <a:custGeom>
              <a:avLst/>
              <a:gdLst/>
              <a:ahLst/>
              <a:cxnLst/>
              <a:rect l="l" t="t" r="r" b="b"/>
              <a:pathLst>
                <a:path w="372110" h="13970">
                  <a:moveTo>
                    <a:pt x="371881" y="0"/>
                  </a:moveTo>
                  <a:lnTo>
                    <a:pt x="0" y="0"/>
                  </a:lnTo>
                  <a:lnTo>
                    <a:pt x="0" y="13677"/>
                  </a:lnTo>
                  <a:lnTo>
                    <a:pt x="371881" y="13677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AEA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" name="object 173">
              <a:extLst>
                <a:ext uri="{FF2B5EF4-FFF2-40B4-BE49-F238E27FC236}">
                  <a16:creationId xmlns:a16="http://schemas.microsoft.com/office/drawing/2014/main" id="{94D993BC-A741-45D9-BD40-B1CD391A1266}"/>
                </a:ext>
              </a:extLst>
            </p:cNvPr>
            <p:cNvSpPr/>
            <p:nvPr/>
          </p:nvSpPr>
          <p:spPr>
            <a:xfrm>
              <a:off x="5498642" y="3709443"/>
              <a:ext cx="372110" cy="12700"/>
            </a:xfrm>
            <a:custGeom>
              <a:avLst/>
              <a:gdLst/>
              <a:ahLst/>
              <a:cxnLst/>
              <a:rect l="l" t="t" r="r" b="b"/>
              <a:pathLst>
                <a:path w="372110" h="12700">
                  <a:moveTo>
                    <a:pt x="371881" y="0"/>
                  </a:moveTo>
                  <a:lnTo>
                    <a:pt x="0" y="0"/>
                  </a:lnTo>
                  <a:lnTo>
                    <a:pt x="0" y="12598"/>
                  </a:lnTo>
                  <a:lnTo>
                    <a:pt x="371881" y="12598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CEC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1" name="object 174">
              <a:extLst>
                <a:ext uri="{FF2B5EF4-FFF2-40B4-BE49-F238E27FC236}">
                  <a16:creationId xmlns:a16="http://schemas.microsoft.com/office/drawing/2014/main" id="{A9510704-8890-4109-B45D-2B7A5EE82A00}"/>
                </a:ext>
              </a:extLst>
            </p:cNvPr>
            <p:cNvSpPr/>
            <p:nvPr/>
          </p:nvSpPr>
          <p:spPr>
            <a:xfrm>
              <a:off x="5498642" y="3722041"/>
              <a:ext cx="372110" cy="13970"/>
            </a:xfrm>
            <a:custGeom>
              <a:avLst/>
              <a:gdLst/>
              <a:ahLst/>
              <a:cxnLst/>
              <a:rect l="l" t="t" r="r" b="b"/>
              <a:pathLst>
                <a:path w="372110" h="13970">
                  <a:moveTo>
                    <a:pt x="371881" y="0"/>
                  </a:moveTo>
                  <a:lnTo>
                    <a:pt x="0" y="0"/>
                  </a:lnTo>
                  <a:lnTo>
                    <a:pt x="0" y="13677"/>
                  </a:lnTo>
                  <a:lnTo>
                    <a:pt x="371881" y="13677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EEE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2" name="object 175">
              <a:extLst>
                <a:ext uri="{FF2B5EF4-FFF2-40B4-BE49-F238E27FC236}">
                  <a16:creationId xmlns:a16="http://schemas.microsoft.com/office/drawing/2014/main" id="{85F5839B-5C1E-4996-896F-AEAA761A069E}"/>
                </a:ext>
              </a:extLst>
            </p:cNvPr>
            <p:cNvSpPr/>
            <p:nvPr/>
          </p:nvSpPr>
          <p:spPr>
            <a:xfrm>
              <a:off x="5498642" y="3735719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10" h="13335">
                  <a:moveTo>
                    <a:pt x="371881" y="0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371881" y="13322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0F0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3" name="object 176">
              <a:extLst>
                <a:ext uri="{FF2B5EF4-FFF2-40B4-BE49-F238E27FC236}">
                  <a16:creationId xmlns:a16="http://schemas.microsoft.com/office/drawing/2014/main" id="{BF944ABF-3CAF-48F8-81C4-349AAE2B752B}"/>
                </a:ext>
              </a:extLst>
            </p:cNvPr>
            <p:cNvSpPr/>
            <p:nvPr/>
          </p:nvSpPr>
          <p:spPr>
            <a:xfrm>
              <a:off x="5498642" y="3749041"/>
              <a:ext cx="372110" cy="12065"/>
            </a:xfrm>
            <a:custGeom>
              <a:avLst/>
              <a:gdLst/>
              <a:ahLst/>
              <a:cxnLst/>
              <a:rect l="l" t="t" r="r" b="b"/>
              <a:pathLst>
                <a:path w="372110" h="12064">
                  <a:moveTo>
                    <a:pt x="371881" y="0"/>
                  </a:moveTo>
                  <a:lnTo>
                    <a:pt x="0" y="0"/>
                  </a:lnTo>
                  <a:lnTo>
                    <a:pt x="0" y="11874"/>
                  </a:lnTo>
                  <a:lnTo>
                    <a:pt x="371881" y="11874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2F2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4" name="object 177">
              <a:extLst>
                <a:ext uri="{FF2B5EF4-FFF2-40B4-BE49-F238E27FC236}">
                  <a16:creationId xmlns:a16="http://schemas.microsoft.com/office/drawing/2014/main" id="{FA99BEBB-36F7-4EAA-A27F-EA8339F0DDAE}"/>
                </a:ext>
              </a:extLst>
            </p:cNvPr>
            <p:cNvSpPr/>
            <p:nvPr/>
          </p:nvSpPr>
          <p:spPr>
            <a:xfrm>
              <a:off x="5498642" y="3760916"/>
              <a:ext cx="372110" cy="9525"/>
            </a:xfrm>
            <a:custGeom>
              <a:avLst/>
              <a:gdLst/>
              <a:ahLst/>
              <a:cxnLst/>
              <a:rect l="l" t="t" r="r" b="b"/>
              <a:pathLst>
                <a:path w="372110" h="9525">
                  <a:moveTo>
                    <a:pt x="371881" y="0"/>
                  </a:moveTo>
                  <a:lnTo>
                    <a:pt x="0" y="0"/>
                  </a:lnTo>
                  <a:lnTo>
                    <a:pt x="0" y="9359"/>
                  </a:lnTo>
                  <a:lnTo>
                    <a:pt x="371881" y="9359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4F4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5" name="object 178">
              <a:extLst>
                <a:ext uri="{FF2B5EF4-FFF2-40B4-BE49-F238E27FC236}">
                  <a16:creationId xmlns:a16="http://schemas.microsoft.com/office/drawing/2014/main" id="{85BFD7AA-8039-4418-91BE-5E77BDF8A33F}"/>
                </a:ext>
              </a:extLst>
            </p:cNvPr>
            <p:cNvSpPr/>
            <p:nvPr/>
          </p:nvSpPr>
          <p:spPr>
            <a:xfrm>
              <a:off x="5498642" y="3770276"/>
              <a:ext cx="372110" cy="12065"/>
            </a:xfrm>
            <a:custGeom>
              <a:avLst/>
              <a:gdLst/>
              <a:ahLst/>
              <a:cxnLst/>
              <a:rect l="l" t="t" r="r" b="b"/>
              <a:pathLst>
                <a:path w="372110" h="12064">
                  <a:moveTo>
                    <a:pt x="371881" y="0"/>
                  </a:moveTo>
                  <a:lnTo>
                    <a:pt x="0" y="0"/>
                  </a:lnTo>
                  <a:lnTo>
                    <a:pt x="0" y="11887"/>
                  </a:lnTo>
                  <a:lnTo>
                    <a:pt x="371881" y="11887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6F6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6" name="object 179">
              <a:extLst>
                <a:ext uri="{FF2B5EF4-FFF2-40B4-BE49-F238E27FC236}">
                  <a16:creationId xmlns:a16="http://schemas.microsoft.com/office/drawing/2014/main" id="{CC0EA6B0-AE34-4808-AE5B-8123D9C9AF35}"/>
                </a:ext>
              </a:extLst>
            </p:cNvPr>
            <p:cNvSpPr/>
            <p:nvPr/>
          </p:nvSpPr>
          <p:spPr>
            <a:xfrm>
              <a:off x="5498642" y="3782163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10" h="13335">
                  <a:moveTo>
                    <a:pt x="371881" y="0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371881" y="13322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8F8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7" name="object 180">
              <a:extLst>
                <a:ext uri="{FF2B5EF4-FFF2-40B4-BE49-F238E27FC236}">
                  <a16:creationId xmlns:a16="http://schemas.microsoft.com/office/drawing/2014/main" id="{8D9A98E2-E434-4263-B668-B6433C516B13}"/>
                </a:ext>
              </a:extLst>
            </p:cNvPr>
            <p:cNvSpPr/>
            <p:nvPr/>
          </p:nvSpPr>
          <p:spPr>
            <a:xfrm>
              <a:off x="5498642" y="3795485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10" h="13335">
                  <a:moveTo>
                    <a:pt x="371881" y="0"/>
                  </a:moveTo>
                  <a:lnTo>
                    <a:pt x="0" y="0"/>
                  </a:lnTo>
                  <a:lnTo>
                    <a:pt x="0" y="12953"/>
                  </a:lnTo>
                  <a:lnTo>
                    <a:pt x="371881" y="12953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8" name="object 181">
              <a:extLst>
                <a:ext uri="{FF2B5EF4-FFF2-40B4-BE49-F238E27FC236}">
                  <a16:creationId xmlns:a16="http://schemas.microsoft.com/office/drawing/2014/main" id="{804ED9EF-B7BC-4140-873D-A881BB85A401}"/>
                </a:ext>
              </a:extLst>
            </p:cNvPr>
            <p:cNvSpPr/>
            <p:nvPr/>
          </p:nvSpPr>
          <p:spPr>
            <a:xfrm>
              <a:off x="5498642" y="3808439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10" h="13335">
                  <a:moveTo>
                    <a:pt x="371881" y="0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371881" y="13322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CFCF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9" name="object 182">
              <a:extLst>
                <a:ext uri="{FF2B5EF4-FFF2-40B4-BE49-F238E27FC236}">
                  <a16:creationId xmlns:a16="http://schemas.microsoft.com/office/drawing/2014/main" id="{BA64B0A9-8F26-48DC-ADE8-FD48DDF1FBB8}"/>
                </a:ext>
              </a:extLst>
            </p:cNvPr>
            <p:cNvSpPr/>
            <p:nvPr/>
          </p:nvSpPr>
          <p:spPr>
            <a:xfrm>
              <a:off x="5498642" y="3821762"/>
              <a:ext cx="372110" cy="3810"/>
            </a:xfrm>
            <a:custGeom>
              <a:avLst/>
              <a:gdLst/>
              <a:ahLst/>
              <a:cxnLst/>
              <a:rect l="l" t="t" r="r" b="b"/>
              <a:pathLst>
                <a:path w="372110" h="3810">
                  <a:moveTo>
                    <a:pt x="371881" y="0"/>
                  </a:moveTo>
                  <a:lnTo>
                    <a:pt x="0" y="0"/>
                  </a:lnTo>
                  <a:lnTo>
                    <a:pt x="0" y="3594"/>
                  </a:lnTo>
                  <a:lnTo>
                    <a:pt x="371881" y="3594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0" name="object 183">
              <a:extLst>
                <a:ext uri="{FF2B5EF4-FFF2-40B4-BE49-F238E27FC236}">
                  <a16:creationId xmlns:a16="http://schemas.microsoft.com/office/drawing/2014/main" id="{66F79DA2-1ECC-48CF-A4FD-13CD7BCCC436}"/>
                </a:ext>
              </a:extLst>
            </p:cNvPr>
            <p:cNvSpPr/>
            <p:nvPr/>
          </p:nvSpPr>
          <p:spPr>
            <a:xfrm>
              <a:off x="5499354" y="3613317"/>
              <a:ext cx="370205" cy="211454"/>
            </a:xfrm>
            <a:custGeom>
              <a:avLst/>
              <a:gdLst/>
              <a:ahLst/>
              <a:cxnLst/>
              <a:rect l="l" t="t" r="r" b="b"/>
              <a:pathLst>
                <a:path w="370204" h="211454">
                  <a:moveTo>
                    <a:pt x="0" y="88201"/>
                  </a:moveTo>
                  <a:lnTo>
                    <a:pt x="216001" y="210959"/>
                  </a:lnTo>
                  <a:lnTo>
                    <a:pt x="370090" y="123482"/>
                  </a:lnTo>
                  <a:lnTo>
                    <a:pt x="154089" y="0"/>
                  </a:lnTo>
                  <a:lnTo>
                    <a:pt x="0" y="88201"/>
                  </a:lnTo>
                  <a:close/>
                </a:path>
              </a:pathLst>
            </a:custGeom>
            <a:ln w="511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1" name="object 184">
              <a:extLst>
                <a:ext uri="{FF2B5EF4-FFF2-40B4-BE49-F238E27FC236}">
                  <a16:creationId xmlns:a16="http://schemas.microsoft.com/office/drawing/2014/main" id="{681927F2-1939-4606-B737-703C11AE8EC1}"/>
                </a:ext>
              </a:extLst>
            </p:cNvPr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5525058" y="3907563"/>
              <a:ext cx="31991" cy="95516"/>
            </a:xfrm>
            <a:prstGeom prst="rect">
              <a:avLst/>
            </a:prstGeom>
          </p:spPr>
        </p:pic>
        <p:pic>
          <p:nvPicPr>
            <p:cNvPr id="192" name="object 185">
              <a:extLst>
                <a:ext uri="{FF2B5EF4-FFF2-40B4-BE49-F238E27FC236}">
                  <a16:creationId xmlns:a16="http://schemas.microsoft.com/office/drawing/2014/main" id="{5E490A40-8F86-46FF-BC23-F961BD189F37}"/>
                </a:ext>
              </a:extLst>
            </p:cNvPr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5524145" y="3905583"/>
              <a:ext cx="78827" cy="98752"/>
            </a:xfrm>
            <a:prstGeom prst="rect">
              <a:avLst/>
            </a:prstGeom>
          </p:spPr>
        </p:pic>
        <p:pic>
          <p:nvPicPr>
            <p:cNvPr id="193" name="object 186">
              <a:extLst>
                <a:ext uri="{FF2B5EF4-FFF2-40B4-BE49-F238E27FC236}">
                  <a16:creationId xmlns:a16="http://schemas.microsoft.com/office/drawing/2014/main" id="{63BE4CB9-100F-40A0-9118-74068ECDE0FC}"/>
                </a:ext>
              </a:extLst>
            </p:cNvPr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5570639" y="3932277"/>
              <a:ext cx="33121" cy="65519"/>
            </a:xfrm>
            <a:prstGeom prst="rect">
              <a:avLst/>
            </a:prstGeom>
          </p:spPr>
        </p:pic>
        <p:pic>
          <p:nvPicPr>
            <p:cNvPr id="194" name="object 187">
              <a:extLst>
                <a:ext uri="{FF2B5EF4-FFF2-40B4-BE49-F238E27FC236}">
                  <a16:creationId xmlns:a16="http://schemas.microsoft.com/office/drawing/2014/main" id="{866FDC3C-D279-48E2-AA1B-E342A832F783}"/>
                </a:ext>
              </a:extLst>
            </p:cNvPr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5570589" y="3931872"/>
              <a:ext cx="78776" cy="124331"/>
            </a:xfrm>
            <a:prstGeom prst="rect">
              <a:avLst/>
            </a:prstGeom>
          </p:spPr>
        </p:pic>
        <p:pic>
          <p:nvPicPr>
            <p:cNvPr id="195" name="object 188">
              <a:extLst>
                <a:ext uri="{FF2B5EF4-FFF2-40B4-BE49-F238E27FC236}">
                  <a16:creationId xmlns:a16="http://schemas.microsoft.com/office/drawing/2014/main" id="{5295715C-7D69-454C-8E16-2D3160CED1F2}"/>
                </a:ext>
              </a:extLst>
            </p:cNvPr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5617083" y="3958566"/>
              <a:ext cx="33121" cy="98272"/>
            </a:xfrm>
            <a:prstGeom prst="rect">
              <a:avLst/>
            </a:prstGeom>
          </p:spPr>
        </p:pic>
        <p:pic>
          <p:nvPicPr>
            <p:cNvPr id="196" name="object 189">
              <a:extLst>
                <a:ext uri="{FF2B5EF4-FFF2-40B4-BE49-F238E27FC236}">
                  <a16:creationId xmlns:a16="http://schemas.microsoft.com/office/drawing/2014/main" id="{95295512-DE9A-4861-AE4F-A0ACFAE36140}"/>
                </a:ext>
              </a:extLst>
            </p:cNvPr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5616665" y="3958504"/>
              <a:ext cx="79094" cy="98396"/>
            </a:xfrm>
            <a:prstGeom prst="rect">
              <a:avLst/>
            </a:prstGeom>
          </p:spPr>
        </p:pic>
        <p:pic>
          <p:nvPicPr>
            <p:cNvPr id="197" name="object 190">
              <a:extLst>
                <a:ext uri="{FF2B5EF4-FFF2-40B4-BE49-F238E27FC236}">
                  <a16:creationId xmlns:a16="http://schemas.microsoft.com/office/drawing/2014/main" id="{8F4CF63B-4305-4E95-9514-C635D70CF2F5}"/>
                </a:ext>
              </a:extLst>
            </p:cNvPr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5663158" y="3984842"/>
              <a:ext cx="33477" cy="65519"/>
            </a:xfrm>
            <a:prstGeom prst="rect">
              <a:avLst/>
            </a:prstGeom>
          </p:spPr>
        </p:pic>
        <p:sp>
          <p:nvSpPr>
            <p:cNvPr id="198" name="object 191">
              <a:extLst>
                <a:ext uri="{FF2B5EF4-FFF2-40B4-BE49-F238E27FC236}">
                  <a16:creationId xmlns:a16="http://schemas.microsoft.com/office/drawing/2014/main" id="{7471C606-6693-422B-AA65-C129E76C8A6D}"/>
                </a:ext>
              </a:extLst>
            </p:cNvPr>
            <p:cNvSpPr/>
            <p:nvPr/>
          </p:nvSpPr>
          <p:spPr>
            <a:xfrm>
              <a:off x="5663882" y="3985922"/>
              <a:ext cx="33020" cy="64135"/>
            </a:xfrm>
            <a:custGeom>
              <a:avLst/>
              <a:gdLst/>
              <a:ahLst/>
              <a:cxnLst/>
              <a:rect l="l" t="t" r="r" b="b"/>
              <a:pathLst>
                <a:path w="33020" h="64135">
                  <a:moveTo>
                    <a:pt x="0" y="46075"/>
                  </a:moveTo>
                  <a:lnTo>
                    <a:pt x="32397" y="64084"/>
                  </a:lnTo>
                  <a:lnTo>
                    <a:pt x="32397" y="17995"/>
                  </a:lnTo>
                  <a:lnTo>
                    <a:pt x="0" y="0"/>
                  </a:lnTo>
                  <a:lnTo>
                    <a:pt x="0" y="4607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9" name="object 192">
              <a:extLst>
                <a:ext uri="{FF2B5EF4-FFF2-40B4-BE49-F238E27FC236}">
                  <a16:creationId xmlns:a16="http://schemas.microsoft.com/office/drawing/2014/main" id="{26CA7465-F6D4-4A8B-8C99-9E5097764806}"/>
                </a:ext>
              </a:extLst>
            </p:cNvPr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5664365" y="3879686"/>
              <a:ext cx="31394" cy="63474"/>
            </a:xfrm>
            <a:prstGeom prst="rect">
              <a:avLst/>
            </a:prstGeom>
          </p:spPr>
        </p:pic>
        <p:pic>
          <p:nvPicPr>
            <p:cNvPr id="200" name="object 193">
              <a:extLst>
                <a:ext uri="{FF2B5EF4-FFF2-40B4-BE49-F238E27FC236}">
                  <a16:creationId xmlns:a16="http://schemas.microsoft.com/office/drawing/2014/main" id="{CB5FC7DB-8828-4A35-A0E1-55DE4C0687BA}"/>
                </a:ext>
              </a:extLst>
            </p:cNvPr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5663158" y="3878277"/>
              <a:ext cx="33477" cy="65163"/>
            </a:xfrm>
            <a:prstGeom prst="rect">
              <a:avLst/>
            </a:prstGeom>
          </p:spPr>
        </p:pic>
        <p:pic>
          <p:nvPicPr>
            <p:cNvPr id="201" name="object 194">
              <a:extLst>
                <a:ext uri="{FF2B5EF4-FFF2-40B4-BE49-F238E27FC236}">
                  <a16:creationId xmlns:a16="http://schemas.microsoft.com/office/drawing/2014/main" id="{F837D7BC-0F3D-468B-BB32-61E593BD243F}"/>
                </a:ext>
              </a:extLst>
            </p:cNvPr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5617845" y="3853372"/>
              <a:ext cx="79208" cy="91197"/>
            </a:xfrm>
            <a:prstGeom prst="rect">
              <a:avLst/>
            </a:prstGeom>
          </p:spPr>
        </p:pic>
        <p:pic>
          <p:nvPicPr>
            <p:cNvPr id="202" name="object 195">
              <a:extLst>
                <a:ext uri="{FF2B5EF4-FFF2-40B4-BE49-F238E27FC236}">
                  <a16:creationId xmlns:a16="http://schemas.microsoft.com/office/drawing/2014/main" id="{3AF9B4A3-9C60-4A76-A0AD-B96D90AE5562}"/>
                </a:ext>
              </a:extLst>
            </p:cNvPr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5617083" y="3851645"/>
              <a:ext cx="33121" cy="65519"/>
            </a:xfrm>
            <a:prstGeom prst="rect">
              <a:avLst/>
            </a:prstGeom>
          </p:spPr>
        </p:pic>
        <p:pic>
          <p:nvPicPr>
            <p:cNvPr id="203" name="object 196">
              <a:extLst>
                <a:ext uri="{FF2B5EF4-FFF2-40B4-BE49-F238E27FC236}">
                  <a16:creationId xmlns:a16="http://schemas.microsoft.com/office/drawing/2014/main" id="{437C261B-1F63-4F9C-9BA1-67546B214EB3}"/>
                </a:ext>
              </a:extLst>
            </p:cNvPr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5571451" y="3827045"/>
              <a:ext cx="79157" cy="90524"/>
            </a:xfrm>
            <a:prstGeom prst="rect">
              <a:avLst/>
            </a:prstGeom>
          </p:spPr>
        </p:pic>
        <p:pic>
          <p:nvPicPr>
            <p:cNvPr id="204" name="object 197">
              <a:extLst>
                <a:ext uri="{FF2B5EF4-FFF2-40B4-BE49-F238E27FC236}">
                  <a16:creationId xmlns:a16="http://schemas.microsoft.com/office/drawing/2014/main" id="{EC672042-D91C-4D2A-9458-7F7D0DA7824A}"/>
                </a:ext>
              </a:extLst>
            </p:cNvPr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5570639" y="3825356"/>
              <a:ext cx="33121" cy="65532"/>
            </a:xfrm>
            <a:prstGeom prst="rect">
              <a:avLst/>
            </a:prstGeom>
          </p:spPr>
        </p:pic>
        <p:pic>
          <p:nvPicPr>
            <p:cNvPr id="205" name="object 198">
              <a:extLst>
                <a:ext uri="{FF2B5EF4-FFF2-40B4-BE49-F238E27FC236}">
                  <a16:creationId xmlns:a16="http://schemas.microsoft.com/office/drawing/2014/main" id="{92972772-33A5-45D0-86D0-BEE75EEFE404}"/>
                </a:ext>
              </a:extLst>
            </p:cNvPr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5525058" y="3800718"/>
              <a:ext cx="79119" cy="90574"/>
            </a:xfrm>
            <a:prstGeom prst="rect">
              <a:avLst/>
            </a:prstGeom>
          </p:spPr>
        </p:pic>
        <p:sp>
          <p:nvSpPr>
            <p:cNvPr id="206" name="object 199">
              <a:extLst>
                <a:ext uri="{FF2B5EF4-FFF2-40B4-BE49-F238E27FC236}">
                  <a16:creationId xmlns:a16="http://schemas.microsoft.com/office/drawing/2014/main" id="{88BE85ED-9C4D-4509-9BCD-7DDA1ED45F47}"/>
                </a:ext>
              </a:extLst>
            </p:cNvPr>
            <p:cNvSpPr/>
            <p:nvPr/>
          </p:nvSpPr>
          <p:spPr>
            <a:xfrm>
              <a:off x="5524919" y="3799803"/>
              <a:ext cx="32384" cy="64769"/>
            </a:xfrm>
            <a:custGeom>
              <a:avLst/>
              <a:gdLst/>
              <a:ahLst/>
              <a:cxnLst/>
              <a:rect l="l" t="t" r="r" b="b"/>
              <a:pathLst>
                <a:path w="32385" h="64770">
                  <a:moveTo>
                    <a:pt x="0" y="46443"/>
                  </a:moveTo>
                  <a:lnTo>
                    <a:pt x="32042" y="64439"/>
                  </a:lnTo>
                  <a:lnTo>
                    <a:pt x="32042" y="18364"/>
                  </a:lnTo>
                  <a:lnTo>
                    <a:pt x="0" y="0"/>
                  </a:lnTo>
                  <a:lnTo>
                    <a:pt x="0" y="4644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7" name="object 200">
              <a:extLst>
                <a:ext uri="{FF2B5EF4-FFF2-40B4-BE49-F238E27FC236}">
                  <a16:creationId xmlns:a16="http://schemas.microsoft.com/office/drawing/2014/main" id="{BC1EC4E3-161C-4092-A8C8-F85764D5C5F6}"/>
                </a:ext>
              </a:extLst>
            </p:cNvPr>
            <p:cNvSpPr/>
            <p:nvPr/>
          </p:nvSpPr>
          <p:spPr>
            <a:xfrm>
              <a:off x="5518442" y="3902762"/>
              <a:ext cx="6985" cy="86995"/>
            </a:xfrm>
            <a:custGeom>
              <a:avLst/>
              <a:gdLst/>
              <a:ahLst/>
              <a:cxnLst/>
              <a:rect l="l" t="t" r="r" b="b"/>
              <a:pathLst>
                <a:path w="6985" h="86995">
                  <a:moveTo>
                    <a:pt x="0" y="0"/>
                  </a:moveTo>
                  <a:lnTo>
                    <a:pt x="0" y="86398"/>
                  </a:lnTo>
                  <a:lnTo>
                    <a:pt x="6476" y="82080"/>
                  </a:lnTo>
                  <a:lnTo>
                    <a:pt x="6476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8" name="object 201">
              <a:extLst>
                <a:ext uri="{FF2B5EF4-FFF2-40B4-BE49-F238E27FC236}">
                  <a16:creationId xmlns:a16="http://schemas.microsoft.com/office/drawing/2014/main" id="{E5D3672C-ECDA-49F8-8F4E-9075C4C94609}"/>
                </a:ext>
              </a:extLst>
            </p:cNvPr>
            <p:cNvSpPr/>
            <p:nvPr/>
          </p:nvSpPr>
          <p:spPr>
            <a:xfrm>
              <a:off x="5518442" y="3902762"/>
              <a:ext cx="6985" cy="86995"/>
            </a:xfrm>
            <a:custGeom>
              <a:avLst/>
              <a:gdLst/>
              <a:ahLst/>
              <a:cxnLst/>
              <a:rect l="l" t="t" r="r" b="b"/>
              <a:pathLst>
                <a:path w="6985" h="86995">
                  <a:moveTo>
                    <a:pt x="6476" y="82080"/>
                  </a:moveTo>
                  <a:lnTo>
                    <a:pt x="0" y="86398"/>
                  </a:lnTo>
                  <a:lnTo>
                    <a:pt x="0" y="0"/>
                  </a:lnTo>
                  <a:lnTo>
                    <a:pt x="6476" y="3594"/>
                  </a:lnTo>
                  <a:lnTo>
                    <a:pt x="6476" y="8208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9" name="object 202">
              <a:extLst>
                <a:ext uri="{FF2B5EF4-FFF2-40B4-BE49-F238E27FC236}">
                  <a16:creationId xmlns:a16="http://schemas.microsoft.com/office/drawing/2014/main" id="{37D6733B-D0B5-4014-9161-08C2EA30CB36}"/>
                </a:ext>
              </a:extLst>
            </p:cNvPr>
            <p:cNvSpPr/>
            <p:nvPr/>
          </p:nvSpPr>
          <p:spPr>
            <a:xfrm>
              <a:off x="5564886" y="3929407"/>
              <a:ext cx="6985" cy="53975"/>
            </a:xfrm>
            <a:custGeom>
              <a:avLst/>
              <a:gdLst/>
              <a:ahLst/>
              <a:cxnLst/>
              <a:rect l="l" t="t" r="r" b="b"/>
              <a:pathLst>
                <a:path w="6985" h="53975">
                  <a:moveTo>
                    <a:pt x="0" y="0"/>
                  </a:moveTo>
                  <a:lnTo>
                    <a:pt x="0" y="53632"/>
                  </a:lnTo>
                  <a:lnTo>
                    <a:pt x="6476" y="49314"/>
                  </a:lnTo>
                  <a:lnTo>
                    <a:pt x="6476" y="32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0" name="object 203">
              <a:extLst>
                <a:ext uri="{FF2B5EF4-FFF2-40B4-BE49-F238E27FC236}">
                  <a16:creationId xmlns:a16="http://schemas.microsoft.com/office/drawing/2014/main" id="{9533D906-36BA-483F-B7DD-6C13454B4B68}"/>
                </a:ext>
              </a:extLst>
            </p:cNvPr>
            <p:cNvSpPr/>
            <p:nvPr/>
          </p:nvSpPr>
          <p:spPr>
            <a:xfrm>
              <a:off x="5564886" y="3929407"/>
              <a:ext cx="6985" cy="53975"/>
            </a:xfrm>
            <a:custGeom>
              <a:avLst/>
              <a:gdLst/>
              <a:ahLst/>
              <a:cxnLst/>
              <a:rect l="l" t="t" r="r" b="b"/>
              <a:pathLst>
                <a:path w="6985" h="53975">
                  <a:moveTo>
                    <a:pt x="6476" y="49314"/>
                  </a:moveTo>
                  <a:lnTo>
                    <a:pt x="0" y="53632"/>
                  </a:lnTo>
                  <a:lnTo>
                    <a:pt x="0" y="0"/>
                  </a:lnTo>
                  <a:lnTo>
                    <a:pt x="6476" y="3238"/>
                  </a:lnTo>
                  <a:lnTo>
                    <a:pt x="6476" y="4931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1" name="object 204">
              <a:extLst>
                <a:ext uri="{FF2B5EF4-FFF2-40B4-BE49-F238E27FC236}">
                  <a16:creationId xmlns:a16="http://schemas.microsoft.com/office/drawing/2014/main" id="{BEE413DD-7B76-45B3-AB87-9A9C9E05F472}"/>
                </a:ext>
              </a:extLst>
            </p:cNvPr>
            <p:cNvSpPr/>
            <p:nvPr/>
          </p:nvSpPr>
          <p:spPr>
            <a:xfrm>
              <a:off x="5611317" y="3955683"/>
              <a:ext cx="6350" cy="86360"/>
            </a:xfrm>
            <a:custGeom>
              <a:avLst/>
              <a:gdLst/>
              <a:ahLst/>
              <a:cxnLst/>
              <a:rect l="l" t="t" r="r" b="b"/>
              <a:pathLst>
                <a:path w="6350" h="86360">
                  <a:moveTo>
                    <a:pt x="0" y="0"/>
                  </a:moveTo>
                  <a:lnTo>
                    <a:pt x="0" y="86042"/>
                  </a:lnTo>
                  <a:lnTo>
                    <a:pt x="6121" y="82435"/>
                  </a:lnTo>
                  <a:lnTo>
                    <a:pt x="6121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2" name="object 205">
              <a:extLst>
                <a:ext uri="{FF2B5EF4-FFF2-40B4-BE49-F238E27FC236}">
                  <a16:creationId xmlns:a16="http://schemas.microsoft.com/office/drawing/2014/main" id="{3B79C9EE-83D6-4FD5-ABDE-69050220487B}"/>
                </a:ext>
              </a:extLst>
            </p:cNvPr>
            <p:cNvSpPr/>
            <p:nvPr/>
          </p:nvSpPr>
          <p:spPr>
            <a:xfrm>
              <a:off x="5611317" y="3955683"/>
              <a:ext cx="6350" cy="86360"/>
            </a:xfrm>
            <a:custGeom>
              <a:avLst/>
              <a:gdLst/>
              <a:ahLst/>
              <a:cxnLst/>
              <a:rect l="l" t="t" r="r" b="b"/>
              <a:pathLst>
                <a:path w="6350" h="86360">
                  <a:moveTo>
                    <a:pt x="6121" y="82435"/>
                  </a:moveTo>
                  <a:lnTo>
                    <a:pt x="0" y="86042"/>
                  </a:lnTo>
                  <a:lnTo>
                    <a:pt x="0" y="0"/>
                  </a:lnTo>
                  <a:lnTo>
                    <a:pt x="6121" y="3594"/>
                  </a:lnTo>
                  <a:lnTo>
                    <a:pt x="6121" y="8243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3" name="object 206">
              <a:extLst>
                <a:ext uri="{FF2B5EF4-FFF2-40B4-BE49-F238E27FC236}">
                  <a16:creationId xmlns:a16="http://schemas.microsoft.com/office/drawing/2014/main" id="{A2ADFB60-48DD-4327-A4AD-74D3B87B32BC}"/>
                </a:ext>
              </a:extLst>
            </p:cNvPr>
            <p:cNvSpPr/>
            <p:nvPr/>
          </p:nvSpPr>
          <p:spPr>
            <a:xfrm>
              <a:off x="5657761" y="3982328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0" y="0"/>
                  </a:moveTo>
                  <a:lnTo>
                    <a:pt x="0" y="53276"/>
                  </a:lnTo>
                  <a:lnTo>
                    <a:pt x="6121" y="49669"/>
                  </a:lnTo>
                  <a:lnTo>
                    <a:pt x="6121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4" name="object 207">
              <a:extLst>
                <a:ext uri="{FF2B5EF4-FFF2-40B4-BE49-F238E27FC236}">
                  <a16:creationId xmlns:a16="http://schemas.microsoft.com/office/drawing/2014/main" id="{76196B23-4D4E-48CD-92D1-1239EAF1B059}"/>
                </a:ext>
              </a:extLst>
            </p:cNvPr>
            <p:cNvSpPr/>
            <p:nvPr/>
          </p:nvSpPr>
          <p:spPr>
            <a:xfrm>
              <a:off x="5657761" y="3982328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6121" y="49669"/>
                  </a:moveTo>
                  <a:lnTo>
                    <a:pt x="0" y="53276"/>
                  </a:lnTo>
                  <a:lnTo>
                    <a:pt x="0" y="0"/>
                  </a:lnTo>
                  <a:lnTo>
                    <a:pt x="6121" y="3594"/>
                  </a:lnTo>
                  <a:lnTo>
                    <a:pt x="6121" y="4966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5" name="object 208">
              <a:extLst>
                <a:ext uri="{FF2B5EF4-FFF2-40B4-BE49-F238E27FC236}">
                  <a16:creationId xmlns:a16="http://schemas.microsoft.com/office/drawing/2014/main" id="{10B453A2-2DA0-4272-A257-3EAF984B3090}"/>
                </a:ext>
              </a:extLst>
            </p:cNvPr>
            <p:cNvSpPr/>
            <p:nvPr/>
          </p:nvSpPr>
          <p:spPr>
            <a:xfrm>
              <a:off x="5657761" y="3875406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0" y="0"/>
                  </a:moveTo>
                  <a:lnTo>
                    <a:pt x="0" y="53276"/>
                  </a:lnTo>
                  <a:lnTo>
                    <a:pt x="6121" y="49669"/>
                  </a:lnTo>
                  <a:lnTo>
                    <a:pt x="6121" y="39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6" name="object 209">
              <a:extLst>
                <a:ext uri="{FF2B5EF4-FFF2-40B4-BE49-F238E27FC236}">
                  <a16:creationId xmlns:a16="http://schemas.microsoft.com/office/drawing/2014/main" id="{36B9775D-FBFD-4481-A2A4-FDE76A804824}"/>
                </a:ext>
              </a:extLst>
            </p:cNvPr>
            <p:cNvSpPr/>
            <p:nvPr/>
          </p:nvSpPr>
          <p:spPr>
            <a:xfrm>
              <a:off x="5657761" y="3875406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6121" y="49669"/>
                  </a:moveTo>
                  <a:lnTo>
                    <a:pt x="0" y="53276"/>
                  </a:lnTo>
                  <a:lnTo>
                    <a:pt x="0" y="0"/>
                  </a:lnTo>
                  <a:lnTo>
                    <a:pt x="6121" y="3949"/>
                  </a:lnTo>
                  <a:lnTo>
                    <a:pt x="6121" y="4966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7" name="object 210">
              <a:extLst>
                <a:ext uri="{FF2B5EF4-FFF2-40B4-BE49-F238E27FC236}">
                  <a16:creationId xmlns:a16="http://schemas.microsoft.com/office/drawing/2014/main" id="{C41C1135-3201-4CAE-82C6-00F180482ADC}"/>
                </a:ext>
              </a:extLst>
            </p:cNvPr>
            <p:cNvSpPr/>
            <p:nvPr/>
          </p:nvSpPr>
          <p:spPr>
            <a:xfrm>
              <a:off x="5611317" y="3849117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0" y="0"/>
                  </a:moveTo>
                  <a:lnTo>
                    <a:pt x="0" y="53289"/>
                  </a:lnTo>
                  <a:lnTo>
                    <a:pt x="6121" y="49682"/>
                  </a:lnTo>
                  <a:lnTo>
                    <a:pt x="6121" y="36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8" name="object 211">
              <a:extLst>
                <a:ext uri="{FF2B5EF4-FFF2-40B4-BE49-F238E27FC236}">
                  <a16:creationId xmlns:a16="http://schemas.microsoft.com/office/drawing/2014/main" id="{1F78B957-69AC-49A5-9F29-5555CED4C593}"/>
                </a:ext>
              </a:extLst>
            </p:cNvPr>
            <p:cNvSpPr/>
            <p:nvPr/>
          </p:nvSpPr>
          <p:spPr>
            <a:xfrm>
              <a:off x="5611317" y="3849117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6121" y="49682"/>
                  </a:moveTo>
                  <a:lnTo>
                    <a:pt x="0" y="53289"/>
                  </a:lnTo>
                  <a:lnTo>
                    <a:pt x="0" y="0"/>
                  </a:lnTo>
                  <a:lnTo>
                    <a:pt x="6121" y="3606"/>
                  </a:lnTo>
                  <a:lnTo>
                    <a:pt x="6121" y="4968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9" name="object 212">
              <a:extLst>
                <a:ext uri="{FF2B5EF4-FFF2-40B4-BE49-F238E27FC236}">
                  <a16:creationId xmlns:a16="http://schemas.microsoft.com/office/drawing/2014/main" id="{FE23DE67-1479-4D78-A18F-06A179C398EC}"/>
                </a:ext>
              </a:extLst>
            </p:cNvPr>
            <p:cNvSpPr/>
            <p:nvPr/>
          </p:nvSpPr>
          <p:spPr>
            <a:xfrm>
              <a:off x="5564886" y="3822841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5" h="53339">
                  <a:moveTo>
                    <a:pt x="0" y="0"/>
                  </a:moveTo>
                  <a:lnTo>
                    <a:pt x="0" y="53276"/>
                  </a:lnTo>
                  <a:lnTo>
                    <a:pt x="6476" y="49682"/>
                  </a:lnTo>
                  <a:lnTo>
                    <a:pt x="6476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0" name="object 213">
              <a:extLst>
                <a:ext uri="{FF2B5EF4-FFF2-40B4-BE49-F238E27FC236}">
                  <a16:creationId xmlns:a16="http://schemas.microsoft.com/office/drawing/2014/main" id="{C3D339AF-B857-4A8B-96A7-FA6D4CF5FC9C}"/>
                </a:ext>
              </a:extLst>
            </p:cNvPr>
            <p:cNvSpPr/>
            <p:nvPr/>
          </p:nvSpPr>
          <p:spPr>
            <a:xfrm>
              <a:off x="5564886" y="3822841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5" h="53339">
                  <a:moveTo>
                    <a:pt x="6476" y="49682"/>
                  </a:moveTo>
                  <a:lnTo>
                    <a:pt x="0" y="53276"/>
                  </a:lnTo>
                  <a:lnTo>
                    <a:pt x="0" y="0"/>
                  </a:lnTo>
                  <a:lnTo>
                    <a:pt x="6476" y="3594"/>
                  </a:lnTo>
                  <a:lnTo>
                    <a:pt x="6476" y="4968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1" name="object 214">
              <a:extLst>
                <a:ext uri="{FF2B5EF4-FFF2-40B4-BE49-F238E27FC236}">
                  <a16:creationId xmlns:a16="http://schemas.microsoft.com/office/drawing/2014/main" id="{59ED2886-A342-4CB5-B6A5-173270C3AAA9}"/>
                </a:ext>
              </a:extLst>
            </p:cNvPr>
            <p:cNvSpPr/>
            <p:nvPr/>
          </p:nvSpPr>
          <p:spPr>
            <a:xfrm>
              <a:off x="5518442" y="3796197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5" h="53339">
                  <a:moveTo>
                    <a:pt x="0" y="0"/>
                  </a:moveTo>
                  <a:lnTo>
                    <a:pt x="0" y="53289"/>
                  </a:lnTo>
                  <a:lnTo>
                    <a:pt x="6476" y="50050"/>
                  </a:lnTo>
                  <a:lnTo>
                    <a:pt x="6476" y="36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2" name="object 215">
              <a:extLst>
                <a:ext uri="{FF2B5EF4-FFF2-40B4-BE49-F238E27FC236}">
                  <a16:creationId xmlns:a16="http://schemas.microsoft.com/office/drawing/2014/main" id="{780A9BD5-3915-4C1A-A880-947EB32D2042}"/>
                </a:ext>
              </a:extLst>
            </p:cNvPr>
            <p:cNvSpPr/>
            <p:nvPr/>
          </p:nvSpPr>
          <p:spPr>
            <a:xfrm>
              <a:off x="5518442" y="3796197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5" h="53339">
                  <a:moveTo>
                    <a:pt x="6476" y="50050"/>
                  </a:moveTo>
                  <a:lnTo>
                    <a:pt x="0" y="53289"/>
                  </a:lnTo>
                  <a:lnTo>
                    <a:pt x="0" y="0"/>
                  </a:lnTo>
                  <a:lnTo>
                    <a:pt x="6476" y="3606"/>
                  </a:lnTo>
                  <a:lnTo>
                    <a:pt x="6476" y="5005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3" name="object 216">
              <a:extLst>
                <a:ext uri="{FF2B5EF4-FFF2-40B4-BE49-F238E27FC236}">
                  <a16:creationId xmlns:a16="http://schemas.microsoft.com/office/drawing/2014/main" id="{C819AB5E-7176-4BA6-8050-0572E9DD3EB3}"/>
                </a:ext>
              </a:extLst>
            </p:cNvPr>
            <p:cNvSpPr/>
            <p:nvPr/>
          </p:nvSpPr>
          <p:spPr>
            <a:xfrm>
              <a:off x="5564886" y="3978721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6476" y="0"/>
                  </a:moveTo>
                  <a:lnTo>
                    <a:pt x="0" y="4317"/>
                  </a:lnTo>
                  <a:lnTo>
                    <a:pt x="38519" y="25920"/>
                  </a:lnTo>
                  <a:lnTo>
                    <a:pt x="38519" y="18719"/>
                  </a:lnTo>
                  <a:lnTo>
                    <a:pt x="6476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4" name="object 217">
              <a:extLst>
                <a:ext uri="{FF2B5EF4-FFF2-40B4-BE49-F238E27FC236}">
                  <a16:creationId xmlns:a16="http://schemas.microsoft.com/office/drawing/2014/main" id="{9C029B09-4E90-4CDB-BBAA-D77788DE0D01}"/>
                </a:ext>
              </a:extLst>
            </p:cNvPr>
            <p:cNvSpPr/>
            <p:nvPr/>
          </p:nvSpPr>
          <p:spPr>
            <a:xfrm>
              <a:off x="5564886" y="3978721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0" y="4317"/>
                  </a:moveTo>
                  <a:lnTo>
                    <a:pt x="38519" y="25920"/>
                  </a:lnTo>
                  <a:lnTo>
                    <a:pt x="38519" y="18719"/>
                  </a:lnTo>
                  <a:lnTo>
                    <a:pt x="6476" y="0"/>
                  </a:lnTo>
                  <a:lnTo>
                    <a:pt x="0" y="431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5" name="object 218">
              <a:extLst>
                <a:ext uri="{FF2B5EF4-FFF2-40B4-BE49-F238E27FC236}">
                  <a16:creationId xmlns:a16="http://schemas.microsoft.com/office/drawing/2014/main" id="{18F1992D-1778-4912-AF54-5F358450F75B}"/>
                </a:ext>
              </a:extLst>
            </p:cNvPr>
            <p:cNvSpPr/>
            <p:nvPr/>
          </p:nvSpPr>
          <p:spPr>
            <a:xfrm>
              <a:off x="5657761" y="4031997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5" h="25400">
                  <a:moveTo>
                    <a:pt x="6121" y="0"/>
                  </a:moveTo>
                  <a:lnTo>
                    <a:pt x="0" y="3606"/>
                  </a:lnTo>
                  <a:lnTo>
                    <a:pt x="38519" y="25209"/>
                  </a:lnTo>
                  <a:lnTo>
                    <a:pt x="38519" y="18008"/>
                  </a:lnTo>
                  <a:lnTo>
                    <a:pt x="6121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6" name="object 219">
              <a:extLst>
                <a:ext uri="{FF2B5EF4-FFF2-40B4-BE49-F238E27FC236}">
                  <a16:creationId xmlns:a16="http://schemas.microsoft.com/office/drawing/2014/main" id="{93C404B1-A40D-4A95-8B36-931D12392DB6}"/>
                </a:ext>
              </a:extLst>
            </p:cNvPr>
            <p:cNvSpPr/>
            <p:nvPr/>
          </p:nvSpPr>
          <p:spPr>
            <a:xfrm>
              <a:off x="5657761" y="4031997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5" h="25400">
                  <a:moveTo>
                    <a:pt x="0" y="3606"/>
                  </a:moveTo>
                  <a:lnTo>
                    <a:pt x="38519" y="25209"/>
                  </a:lnTo>
                  <a:lnTo>
                    <a:pt x="38519" y="18008"/>
                  </a:lnTo>
                  <a:lnTo>
                    <a:pt x="6121" y="0"/>
                  </a:lnTo>
                  <a:lnTo>
                    <a:pt x="0" y="360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7" name="object 220">
              <a:extLst>
                <a:ext uri="{FF2B5EF4-FFF2-40B4-BE49-F238E27FC236}">
                  <a16:creationId xmlns:a16="http://schemas.microsoft.com/office/drawing/2014/main" id="{F4A293FF-8020-4C70-A3C8-85EDA06A2BB8}"/>
                </a:ext>
              </a:extLst>
            </p:cNvPr>
            <p:cNvSpPr/>
            <p:nvPr/>
          </p:nvSpPr>
          <p:spPr>
            <a:xfrm>
              <a:off x="5657761" y="3925076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6121" y="0"/>
                  </a:moveTo>
                  <a:lnTo>
                    <a:pt x="0" y="3606"/>
                  </a:lnTo>
                  <a:lnTo>
                    <a:pt x="38519" y="25920"/>
                  </a:lnTo>
                  <a:lnTo>
                    <a:pt x="38519" y="18719"/>
                  </a:lnTo>
                  <a:lnTo>
                    <a:pt x="6121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8" name="object 221">
              <a:extLst>
                <a:ext uri="{FF2B5EF4-FFF2-40B4-BE49-F238E27FC236}">
                  <a16:creationId xmlns:a16="http://schemas.microsoft.com/office/drawing/2014/main" id="{22FA9425-E881-4880-8E63-DBE579207919}"/>
                </a:ext>
              </a:extLst>
            </p:cNvPr>
            <p:cNvSpPr/>
            <p:nvPr/>
          </p:nvSpPr>
          <p:spPr>
            <a:xfrm>
              <a:off x="5657761" y="3925076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0" y="3606"/>
                  </a:moveTo>
                  <a:lnTo>
                    <a:pt x="38519" y="25920"/>
                  </a:lnTo>
                  <a:lnTo>
                    <a:pt x="38519" y="18719"/>
                  </a:lnTo>
                  <a:lnTo>
                    <a:pt x="6121" y="0"/>
                  </a:lnTo>
                  <a:lnTo>
                    <a:pt x="0" y="360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9" name="object 222">
              <a:extLst>
                <a:ext uri="{FF2B5EF4-FFF2-40B4-BE49-F238E27FC236}">
                  <a16:creationId xmlns:a16="http://schemas.microsoft.com/office/drawing/2014/main" id="{6A545616-8F20-432C-AB6B-192F10FFF274}"/>
                </a:ext>
              </a:extLst>
            </p:cNvPr>
            <p:cNvSpPr/>
            <p:nvPr/>
          </p:nvSpPr>
          <p:spPr>
            <a:xfrm>
              <a:off x="5611317" y="3898800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6121" y="0"/>
                  </a:moveTo>
                  <a:lnTo>
                    <a:pt x="0" y="3606"/>
                  </a:lnTo>
                  <a:lnTo>
                    <a:pt x="38519" y="25920"/>
                  </a:lnTo>
                  <a:lnTo>
                    <a:pt x="38519" y="17995"/>
                  </a:lnTo>
                  <a:lnTo>
                    <a:pt x="6121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0" name="object 223">
              <a:extLst>
                <a:ext uri="{FF2B5EF4-FFF2-40B4-BE49-F238E27FC236}">
                  <a16:creationId xmlns:a16="http://schemas.microsoft.com/office/drawing/2014/main" id="{DBF5591C-2932-4ED1-A5E3-5666E3BE986A}"/>
                </a:ext>
              </a:extLst>
            </p:cNvPr>
            <p:cNvSpPr/>
            <p:nvPr/>
          </p:nvSpPr>
          <p:spPr>
            <a:xfrm>
              <a:off x="5611317" y="3898800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0" y="3606"/>
                  </a:moveTo>
                  <a:lnTo>
                    <a:pt x="38519" y="25920"/>
                  </a:lnTo>
                  <a:lnTo>
                    <a:pt x="38519" y="17995"/>
                  </a:lnTo>
                  <a:lnTo>
                    <a:pt x="6121" y="0"/>
                  </a:lnTo>
                  <a:lnTo>
                    <a:pt x="0" y="360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1" name="object 224">
              <a:extLst>
                <a:ext uri="{FF2B5EF4-FFF2-40B4-BE49-F238E27FC236}">
                  <a16:creationId xmlns:a16="http://schemas.microsoft.com/office/drawing/2014/main" id="{E07B15E3-911B-4752-AEC3-8ECE680777D2}"/>
                </a:ext>
              </a:extLst>
            </p:cNvPr>
            <p:cNvSpPr/>
            <p:nvPr/>
          </p:nvSpPr>
          <p:spPr>
            <a:xfrm>
              <a:off x="5564886" y="3872523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6476" y="0"/>
                  </a:moveTo>
                  <a:lnTo>
                    <a:pt x="0" y="3594"/>
                  </a:lnTo>
                  <a:lnTo>
                    <a:pt x="38519" y="25552"/>
                  </a:lnTo>
                  <a:lnTo>
                    <a:pt x="38519" y="17995"/>
                  </a:lnTo>
                  <a:lnTo>
                    <a:pt x="6476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2" name="object 225">
              <a:extLst>
                <a:ext uri="{FF2B5EF4-FFF2-40B4-BE49-F238E27FC236}">
                  <a16:creationId xmlns:a16="http://schemas.microsoft.com/office/drawing/2014/main" id="{124C0C5C-8D08-4ADB-862F-1331FEF33331}"/>
                </a:ext>
              </a:extLst>
            </p:cNvPr>
            <p:cNvSpPr/>
            <p:nvPr/>
          </p:nvSpPr>
          <p:spPr>
            <a:xfrm>
              <a:off x="5564886" y="3872523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0" y="3594"/>
                  </a:moveTo>
                  <a:lnTo>
                    <a:pt x="38519" y="25552"/>
                  </a:lnTo>
                  <a:lnTo>
                    <a:pt x="38519" y="17995"/>
                  </a:lnTo>
                  <a:lnTo>
                    <a:pt x="6476" y="0"/>
                  </a:lnTo>
                  <a:lnTo>
                    <a:pt x="0" y="359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3" name="object 226">
              <a:extLst>
                <a:ext uri="{FF2B5EF4-FFF2-40B4-BE49-F238E27FC236}">
                  <a16:creationId xmlns:a16="http://schemas.microsoft.com/office/drawing/2014/main" id="{3BC0DBC2-188E-48DF-ACF3-DEFABA0E8AFC}"/>
                </a:ext>
              </a:extLst>
            </p:cNvPr>
            <p:cNvSpPr/>
            <p:nvPr/>
          </p:nvSpPr>
          <p:spPr>
            <a:xfrm>
              <a:off x="5518442" y="3846247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5" h="25400">
                  <a:moveTo>
                    <a:pt x="6476" y="0"/>
                  </a:moveTo>
                  <a:lnTo>
                    <a:pt x="0" y="3238"/>
                  </a:lnTo>
                  <a:lnTo>
                    <a:pt x="38519" y="25196"/>
                  </a:lnTo>
                  <a:lnTo>
                    <a:pt x="38519" y="17995"/>
                  </a:lnTo>
                  <a:lnTo>
                    <a:pt x="6476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4" name="object 227">
              <a:extLst>
                <a:ext uri="{FF2B5EF4-FFF2-40B4-BE49-F238E27FC236}">
                  <a16:creationId xmlns:a16="http://schemas.microsoft.com/office/drawing/2014/main" id="{3C200936-14E2-4A31-86F6-C8E42FFF4CDB}"/>
                </a:ext>
              </a:extLst>
            </p:cNvPr>
            <p:cNvSpPr/>
            <p:nvPr/>
          </p:nvSpPr>
          <p:spPr>
            <a:xfrm>
              <a:off x="5518442" y="3846247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5" h="25400">
                  <a:moveTo>
                    <a:pt x="0" y="3238"/>
                  </a:moveTo>
                  <a:lnTo>
                    <a:pt x="38519" y="25196"/>
                  </a:lnTo>
                  <a:lnTo>
                    <a:pt x="38519" y="17995"/>
                  </a:lnTo>
                  <a:lnTo>
                    <a:pt x="6476" y="0"/>
                  </a:lnTo>
                  <a:lnTo>
                    <a:pt x="0" y="323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35" name="object 228">
              <a:extLst>
                <a:ext uri="{FF2B5EF4-FFF2-40B4-BE49-F238E27FC236}">
                  <a16:creationId xmlns:a16="http://schemas.microsoft.com/office/drawing/2014/main" id="{DF43295B-29F2-40EF-AE76-DBF262ECA5AA}"/>
                </a:ext>
              </a:extLst>
            </p:cNvPr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5715393" y="3737230"/>
              <a:ext cx="154165" cy="104686"/>
            </a:xfrm>
            <a:prstGeom prst="rect">
              <a:avLst/>
            </a:prstGeom>
          </p:spPr>
        </p:pic>
        <p:sp>
          <p:nvSpPr>
            <p:cNvPr id="236" name="object 229">
              <a:extLst>
                <a:ext uri="{FF2B5EF4-FFF2-40B4-BE49-F238E27FC236}">
                  <a16:creationId xmlns:a16="http://schemas.microsoft.com/office/drawing/2014/main" id="{A9EB056B-22CF-48EE-B98F-8E8DC0FB8ED3}"/>
                </a:ext>
              </a:extLst>
            </p:cNvPr>
            <p:cNvSpPr/>
            <p:nvPr/>
          </p:nvSpPr>
          <p:spPr>
            <a:xfrm>
              <a:off x="5715355" y="3736799"/>
              <a:ext cx="154305" cy="106045"/>
            </a:xfrm>
            <a:custGeom>
              <a:avLst/>
              <a:gdLst/>
              <a:ahLst/>
              <a:cxnLst/>
              <a:rect l="l" t="t" r="r" b="b"/>
              <a:pathLst>
                <a:path w="154304" h="106045">
                  <a:moveTo>
                    <a:pt x="0" y="105841"/>
                  </a:moveTo>
                  <a:lnTo>
                    <a:pt x="154089" y="17284"/>
                  </a:lnTo>
                  <a:lnTo>
                    <a:pt x="154089" y="0"/>
                  </a:lnTo>
                  <a:lnTo>
                    <a:pt x="0" y="87477"/>
                  </a:lnTo>
                  <a:lnTo>
                    <a:pt x="0" y="105841"/>
                  </a:lnTo>
                  <a:close/>
                </a:path>
              </a:pathLst>
            </a:custGeom>
            <a:ln w="511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7" name="object 230">
              <a:extLst>
                <a:ext uri="{FF2B5EF4-FFF2-40B4-BE49-F238E27FC236}">
                  <a16:creationId xmlns:a16="http://schemas.microsoft.com/office/drawing/2014/main" id="{9E4D97F7-0A40-4E76-A06E-F9D8C04B8C8B}"/>
                </a:ext>
              </a:extLst>
            </p:cNvPr>
            <p:cNvSpPr/>
            <p:nvPr/>
          </p:nvSpPr>
          <p:spPr>
            <a:xfrm>
              <a:off x="5499354" y="3701518"/>
              <a:ext cx="216535" cy="141605"/>
            </a:xfrm>
            <a:custGeom>
              <a:avLst/>
              <a:gdLst/>
              <a:ahLst/>
              <a:cxnLst/>
              <a:rect l="l" t="t" r="r" b="b"/>
              <a:pathLst>
                <a:path w="216535" h="141604">
                  <a:moveTo>
                    <a:pt x="0" y="0"/>
                  </a:moveTo>
                  <a:lnTo>
                    <a:pt x="0" y="17640"/>
                  </a:lnTo>
                  <a:lnTo>
                    <a:pt x="216001" y="141122"/>
                  </a:lnTo>
                  <a:lnTo>
                    <a:pt x="216001" y="1227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8" name="object 231">
              <a:extLst>
                <a:ext uri="{FF2B5EF4-FFF2-40B4-BE49-F238E27FC236}">
                  <a16:creationId xmlns:a16="http://schemas.microsoft.com/office/drawing/2014/main" id="{597B9D49-1F90-4622-B4F7-8A00A971E3FC}"/>
                </a:ext>
              </a:extLst>
            </p:cNvPr>
            <p:cNvSpPr/>
            <p:nvPr/>
          </p:nvSpPr>
          <p:spPr>
            <a:xfrm>
              <a:off x="5499354" y="3701518"/>
              <a:ext cx="216535" cy="141605"/>
            </a:xfrm>
            <a:custGeom>
              <a:avLst/>
              <a:gdLst/>
              <a:ahLst/>
              <a:cxnLst/>
              <a:rect l="l" t="t" r="r" b="b"/>
              <a:pathLst>
                <a:path w="216535" h="141604">
                  <a:moveTo>
                    <a:pt x="0" y="17640"/>
                  </a:moveTo>
                  <a:lnTo>
                    <a:pt x="216001" y="141122"/>
                  </a:lnTo>
                  <a:lnTo>
                    <a:pt x="216001" y="122758"/>
                  </a:lnTo>
                  <a:lnTo>
                    <a:pt x="0" y="0"/>
                  </a:lnTo>
                  <a:lnTo>
                    <a:pt x="0" y="17640"/>
                  </a:lnTo>
                  <a:close/>
                </a:path>
              </a:pathLst>
            </a:custGeom>
            <a:ln w="51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9" name="object 232">
              <a:extLst>
                <a:ext uri="{FF2B5EF4-FFF2-40B4-BE49-F238E27FC236}">
                  <a16:creationId xmlns:a16="http://schemas.microsoft.com/office/drawing/2014/main" id="{2681220F-2274-4D56-BCCB-2A9522C2C9D3}"/>
                </a:ext>
              </a:extLst>
            </p:cNvPr>
            <p:cNvSpPr/>
            <p:nvPr/>
          </p:nvSpPr>
          <p:spPr>
            <a:xfrm>
              <a:off x="5499354" y="3613317"/>
              <a:ext cx="370205" cy="488315"/>
            </a:xfrm>
            <a:custGeom>
              <a:avLst/>
              <a:gdLst/>
              <a:ahLst/>
              <a:cxnLst/>
              <a:rect l="l" t="t" r="r" b="b"/>
              <a:pathLst>
                <a:path w="370204" h="488314">
                  <a:moveTo>
                    <a:pt x="0" y="88201"/>
                  </a:moveTo>
                  <a:lnTo>
                    <a:pt x="0" y="364324"/>
                  </a:lnTo>
                  <a:lnTo>
                    <a:pt x="19088" y="375843"/>
                  </a:lnTo>
                  <a:lnTo>
                    <a:pt x="25565" y="371525"/>
                  </a:lnTo>
                  <a:lnTo>
                    <a:pt x="57607" y="390245"/>
                  </a:lnTo>
                  <a:lnTo>
                    <a:pt x="57607" y="397446"/>
                  </a:lnTo>
                  <a:lnTo>
                    <a:pt x="111963" y="428409"/>
                  </a:lnTo>
                  <a:lnTo>
                    <a:pt x="118084" y="424802"/>
                  </a:lnTo>
                  <a:lnTo>
                    <a:pt x="150482" y="442810"/>
                  </a:lnTo>
                  <a:lnTo>
                    <a:pt x="150482" y="449999"/>
                  </a:lnTo>
                  <a:lnTo>
                    <a:pt x="216001" y="487806"/>
                  </a:lnTo>
                  <a:lnTo>
                    <a:pt x="369011" y="397802"/>
                  </a:lnTo>
                  <a:lnTo>
                    <a:pt x="370090" y="123482"/>
                  </a:lnTo>
                  <a:lnTo>
                    <a:pt x="154089" y="0"/>
                  </a:lnTo>
                  <a:lnTo>
                    <a:pt x="0" y="88201"/>
                  </a:lnTo>
                  <a:close/>
                </a:path>
              </a:pathLst>
            </a:custGeom>
            <a:ln w="103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40" name="object 233">
              <a:extLst>
                <a:ext uri="{FF2B5EF4-FFF2-40B4-BE49-F238E27FC236}">
                  <a16:creationId xmlns:a16="http://schemas.microsoft.com/office/drawing/2014/main" id="{5FF3FE27-74D6-4067-83F8-AD62910DAD77}"/>
                </a:ext>
              </a:extLst>
            </p:cNvPr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6401193" y="3737218"/>
              <a:ext cx="203365" cy="363905"/>
            </a:xfrm>
            <a:prstGeom prst="rect">
              <a:avLst/>
            </a:prstGeom>
          </p:spPr>
        </p:pic>
        <p:sp>
          <p:nvSpPr>
            <p:cNvPr id="241" name="object 234">
              <a:extLst>
                <a:ext uri="{FF2B5EF4-FFF2-40B4-BE49-F238E27FC236}">
                  <a16:creationId xmlns:a16="http://schemas.microsoft.com/office/drawing/2014/main" id="{AA34007A-0C7D-45FB-BDDC-0AF84E540A58}"/>
                </a:ext>
              </a:extLst>
            </p:cNvPr>
            <p:cNvSpPr/>
            <p:nvPr/>
          </p:nvSpPr>
          <p:spPr>
            <a:xfrm>
              <a:off x="6401155" y="3736799"/>
              <a:ext cx="154305" cy="364490"/>
            </a:xfrm>
            <a:custGeom>
              <a:avLst/>
              <a:gdLst/>
              <a:ahLst/>
              <a:cxnLst/>
              <a:rect l="l" t="t" r="r" b="b"/>
              <a:pathLst>
                <a:path w="154304" h="364489">
                  <a:moveTo>
                    <a:pt x="0" y="364324"/>
                  </a:moveTo>
                  <a:lnTo>
                    <a:pt x="153009" y="274320"/>
                  </a:lnTo>
                  <a:lnTo>
                    <a:pt x="154089" y="0"/>
                  </a:lnTo>
                  <a:lnTo>
                    <a:pt x="0" y="87477"/>
                  </a:lnTo>
                  <a:lnTo>
                    <a:pt x="0" y="364324"/>
                  </a:lnTo>
                  <a:close/>
                </a:path>
              </a:pathLst>
            </a:custGeom>
            <a:ln w="511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42" name="object 235">
              <a:extLst>
                <a:ext uri="{FF2B5EF4-FFF2-40B4-BE49-F238E27FC236}">
                  <a16:creationId xmlns:a16="http://schemas.microsoft.com/office/drawing/2014/main" id="{8F937C57-C530-4905-96FA-1DBEE823658C}"/>
                </a:ext>
              </a:extLst>
            </p:cNvPr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6185039" y="3702090"/>
              <a:ext cx="215557" cy="398538"/>
            </a:xfrm>
            <a:prstGeom prst="rect">
              <a:avLst/>
            </a:prstGeom>
          </p:spPr>
        </p:pic>
        <p:sp>
          <p:nvSpPr>
            <p:cNvPr id="243" name="object 236">
              <a:extLst>
                <a:ext uri="{FF2B5EF4-FFF2-40B4-BE49-F238E27FC236}">
                  <a16:creationId xmlns:a16="http://schemas.microsoft.com/office/drawing/2014/main" id="{FEE1C5FB-FB9E-4FE3-B1E5-63635F137440}"/>
                </a:ext>
              </a:extLst>
            </p:cNvPr>
            <p:cNvSpPr/>
            <p:nvPr/>
          </p:nvSpPr>
          <p:spPr>
            <a:xfrm>
              <a:off x="6185154" y="3701518"/>
              <a:ext cx="216535" cy="400050"/>
            </a:xfrm>
            <a:custGeom>
              <a:avLst/>
              <a:gdLst/>
              <a:ahLst/>
              <a:cxnLst/>
              <a:rect l="l" t="t" r="r" b="b"/>
              <a:pathLst>
                <a:path w="216535" h="400050">
                  <a:moveTo>
                    <a:pt x="0" y="276123"/>
                  </a:moveTo>
                  <a:lnTo>
                    <a:pt x="0" y="0"/>
                  </a:lnTo>
                  <a:lnTo>
                    <a:pt x="216001" y="122758"/>
                  </a:lnTo>
                  <a:lnTo>
                    <a:pt x="216001" y="399605"/>
                  </a:lnTo>
                  <a:lnTo>
                    <a:pt x="150482" y="361797"/>
                  </a:lnTo>
                  <a:lnTo>
                    <a:pt x="150482" y="354609"/>
                  </a:lnTo>
                  <a:lnTo>
                    <a:pt x="118084" y="336600"/>
                  </a:lnTo>
                  <a:lnTo>
                    <a:pt x="111963" y="340207"/>
                  </a:lnTo>
                  <a:lnTo>
                    <a:pt x="57607" y="309244"/>
                  </a:lnTo>
                  <a:lnTo>
                    <a:pt x="57607" y="302044"/>
                  </a:lnTo>
                  <a:lnTo>
                    <a:pt x="25565" y="283324"/>
                  </a:lnTo>
                  <a:lnTo>
                    <a:pt x="19088" y="287642"/>
                  </a:lnTo>
                  <a:lnTo>
                    <a:pt x="0" y="276123"/>
                  </a:lnTo>
                  <a:close/>
                </a:path>
              </a:pathLst>
            </a:custGeom>
            <a:ln w="51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4" name="object 237">
              <a:extLst>
                <a:ext uri="{FF2B5EF4-FFF2-40B4-BE49-F238E27FC236}">
                  <a16:creationId xmlns:a16="http://schemas.microsoft.com/office/drawing/2014/main" id="{7E0B078C-3319-40CB-9C05-D0A6AA350EF6}"/>
                </a:ext>
              </a:extLst>
            </p:cNvPr>
            <p:cNvSpPr/>
            <p:nvPr/>
          </p:nvSpPr>
          <p:spPr>
            <a:xfrm>
              <a:off x="6184442" y="3612605"/>
              <a:ext cx="372110" cy="1270"/>
            </a:xfrm>
            <a:custGeom>
              <a:avLst/>
              <a:gdLst/>
              <a:ahLst/>
              <a:cxnLst/>
              <a:rect l="l" t="t" r="r" b="b"/>
              <a:pathLst>
                <a:path w="372109" h="1270">
                  <a:moveTo>
                    <a:pt x="371881" y="0"/>
                  </a:moveTo>
                  <a:lnTo>
                    <a:pt x="0" y="0"/>
                  </a:lnTo>
                  <a:lnTo>
                    <a:pt x="0" y="711"/>
                  </a:lnTo>
                  <a:lnTo>
                    <a:pt x="371881" y="711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5" name="object 238">
              <a:extLst>
                <a:ext uri="{FF2B5EF4-FFF2-40B4-BE49-F238E27FC236}">
                  <a16:creationId xmlns:a16="http://schemas.microsoft.com/office/drawing/2014/main" id="{7EA7F40F-8777-428D-8C99-9E6C17F34C8C}"/>
                </a:ext>
              </a:extLst>
            </p:cNvPr>
            <p:cNvSpPr/>
            <p:nvPr/>
          </p:nvSpPr>
          <p:spPr>
            <a:xfrm>
              <a:off x="6184442" y="3613317"/>
              <a:ext cx="372110" cy="10160"/>
            </a:xfrm>
            <a:custGeom>
              <a:avLst/>
              <a:gdLst/>
              <a:ahLst/>
              <a:cxnLst/>
              <a:rect l="l" t="t" r="r" b="b"/>
              <a:pathLst>
                <a:path w="372109" h="10160">
                  <a:moveTo>
                    <a:pt x="371881" y="0"/>
                  </a:moveTo>
                  <a:lnTo>
                    <a:pt x="0" y="0"/>
                  </a:lnTo>
                  <a:lnTo>
                    <a:pt x="0" y="9728"/>
                  </a:lnTo>
                  <a:lnTo>
                    <a:pt x="371881" y="9728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DCDC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6" name="object 239">
              <a:extLst>
                <a:ext uri="{FF2B5EF4-FFF2-40B4-BE49-F238E27FC236}">
                  <a16:creationId xmlns:a16="http://schemas.microsoft.com/office/drawing/2014/main" id="{DB60CC51-7196-4164-8A45-DEF950AC1891}"/>
                </a:ext>
              </a:extLst>
            </p:cNvPr>
            <p:cNvSpPr/>
            <p:nvPr/>
          </p:nvSpPr>
          <p:spPr>
            <a:xfrm>
              <a:off x="6184442" y="3623045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09" h="13335">
                  <a:moveTo>
                    <a:pt x="371881" y="0"/>
                  </a:moveTo>
                  <a:lnTo>
                    <a:pt x="0" y="0"/>
                  </a:lnTo>
                  <a:lnTo>
                    <a:pt x="0" y="12954"/>
                  </a:lnTo>
                  <a:lnTo>
                    <a:pt x="371881" y="12954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DEDE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7" name="object 240">
              <a:extLst>
                <a:ext uri="{FF2B5EF4-FFF2-40B4-BE49-F238E27FC236}">
                  <a16:creationId xmlns:a16="http://schemas.microsoft.com/office/drawing/2014/main" id="{21EA5AE8-C753-4E72-A1E0-23D42B6FADA2}"/>
                </a:ext>
              </a:extLst>
            </p:cNvPr>
            <p:cNvSpPr/>
            <p:nvPr/>
          </p:nvSpPr>
          <p:spPr>
            <a:xfrm>
              <a:off x="6184442" y="3635999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09" h="13335">
                  <a:moveTo>
                    <a:pt x="371881" y="0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371881" y="13322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8" name="object 241">
              <a:extLst>
                <a:ext uri="{FF2B5EF4-FFF2-40B4-BE49-F238E27FC236}">
                  <a16:creationId xmlns:a16="http://schemas.microsoft.com/office/drawing/2014/main" id="{4DFD3B9C-8884-43FC-B991-0D8F20F7FB78}"/>
                </a:ext>
              </a:extLst>
            </p:cNvPr>
            <p:cNvSpPr/>
            <p:nvPr/>
          </p:nvSpPr>
          <p:spPr>
            <a:xfrm>
              <a:off x="6184442" y="3649321"/>
              <a:ext cx="372110" cy="10160"/>
            </a:xfrm>
            <a:custGeom>
              <a:avLst/>
              <a:gdLst/>
              <a:ahLst/>
              <a:cxnLst/>
              <a:rect l="l" t="t" r="r" b="b"/>
              <a:pathLst>
                <a:path w="372109" h="10160">
                  <a:moveTo>
                    <a:pt x="371881" y="0"/>
                  </a:moveTo>
                  <a:lnTo>
                    <a:pt x="0" y="0"/>
                  </a:lnTo>
                  <a:lnTo>
                    <a:pt x="0" y="9715"/>
                  </a:lnTo>
                  <a:lnTo>
                    <a:pt x="371881" y="9715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2E2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9" name="object 242">
              <a:extLst>
                <a:ext uri="{FF2B5EF4-FFF2-40B4-BE49-F238E27FC236}">
                  <a16:creationId xmlns:a16="http://schemas.microsoft.com/office/drawing/2014/main" id="{4BC71071-63E6-462C-B548-AE6A1153D21B}"/>
                </a:ext>
              </a:extLst>
            </p:cNvPr>
            <p:cNvSpPr/>
            <p:nvPr/>
          </p:nvSpPr>
          <p:spPr>
            <a:xfrm>
              <a:off x="6184442" y="3659037"/>
              <a:ext cx="372110" cy="10795"/>
            </a:xfrm>
            <a:custGeom>
              <a:avLst/>
              <a:gdLst/>
              <a:ahLst/>
              <a:cxnLst/>
              <a:rect l="l" t="t" r="r" b="b"/>
              <a:pathLst>
                <a:path w="372109" h="10795">
                  <a:moveTo>
                    <a:pt x="371881" y="0"/>
                  </a:moveTo>
                  <a:lnTo>
                    <a:pt x="0" y="0"/>
                  </a:lnTo>
                  <a:lnTo>
                    <a:pt x="0" y="10439"/>
                  </a:lnTo>
                  <a:lnTo>
                    <a:pt x="371881" y="10439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4E4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0" name="object 243">
              <a:extLst>
                <a:ext uri="{FF2B5EF4-FFF2-40B4-BE49-F238E27FC236}">
                  <a16:creationId xmlns:a16="http://schemas.microsoft.com/office/drawing/2014/main" id="{573FA18F-B037-4284-8E5E-857E402A16DC}"/>
                </a:ext>
              </a:extLst>
            </p:cNvPr>
            <p:cNvSpPr/>
            <p:nvPr/>
          </p:nvSpPr>
          <p:spPr>
            <a:xfrm>
              <a:off x="6184442" y="3669476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09" h="13335">
                  <a:moveTo>
                    <a:pt x="371881" y="0"/>
                  </a:moveTo>
                  <a:lnTo>
                    <a:pt x="0" y="0"/>
                  </a:lnTo>
                  <a:lnTo>
                    <a:pt x="0" y="12966"/>
                  </a:lnTo>
                  <a:lnTo>
                    <a:pt x="371881" y="12966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6E6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1" name="object 244">
              <a:extLst>
                <a:ext uri="{FF2B5EF4-FFF2-40B4-BE49-F238E27FC236}">
                  <a16:creationId xmlns:a16="http://schemas.microsoft.com/office/drawing/2014/main" id="{52FC45B5-7FA0-41C1-9FD6-15AD325C6155}"/>
                </a:ext>
              </a:extLst>
            </p:cNvPr>
            <p:cNvSpPr/>
            <p:nvPr/>
          </p:nvSpPr>
          <p:spPr>
            <a:xfrm>
              <a:off x="6184442" y="3682443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09" h="13335">
                  <a:moveTo>
                    <a:pt x="371881" y="0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371881" y="13322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8E8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2" name="object 245">
              <a:extLst>
                <a:ext uri="{FF2B5EF4-FFF2-40B4-BE49-F238E27FC236}">
                  <a16:creationId xmlns:a16="http://schemas.microsoft.com/office/drawing/2014/main" id="{73095828-7934-4637-9F20-41F4368F62C6}"/>
                </a:ext>
              </a:extLst>
            </p:cNvPr>
            <p:cNvSpPr/>
            <p:nvPr/>
          </p:nvSpPr>
          <p:spPr>
            <a:xfrm>
              <a:off x="6184442" y="3695765"/>
              <a:ext cx="372110" cy="13970"/>
            </a:xfrm>
            <a:custGeom>
              <a:avLst/>
              <a:gdLst/>
              <a:ahLst/>
              <a:cxnLst/>
              <a:rect l="l" t="t" r="r" b="b"/>
              <a:pathLst>
                <a:path w="372109" h="13970">
                  <a:moveTo>
                    <a:pt x="371881" y="0"/>
                  </a:moveTo>
                  <a:lnTo>
                    <a:pt x="0" y="0"/>
                  </a:lnTo>
                  <a:lnTo>
                    <a:pt x="0" y="13677"/>
                  </a:lnTo>
                  <a:lnTo>
                    <a:pt x="371881" y="13677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AEA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3" name="object 246">
              <a:extLst>
                <a:ext uri="{FF2B5EF4-FFF2-40B4-BE49-F238E27FC236}">
                  <a16:creationId xmlns:a16="http://schemas.microsoft.com/office/drawing/2014/main" id="{DEEC6E90-F217-4604-9B5C-F73E04859400}"/>
                </a:ext>
              </a:extLst>
            </p:cNvPr>
            <p:cNvSpPr/>
            <p:nvPr/>
          </p:nvSpPr>
          <p:spPr>
            <a:xfrm>
              <a:off x="6184442" y="3709443"/>
              <a:ext cx="372110" cy="12700"/>
            </a:xfrm>
            <a:custGeom>
              <a:avLst/>
              <a:gdLst/>
              <a:ahLst/>
              <a:cxnLst/>
              <a:rect l="l" t="t" r="r" b="b"/>
              <a:pathLst>
                <a:path w="372109" h="12700">
                  <a:moveTo>
                    <a:pt x="371881" y="0"/>
                  </a:moveTo>
                  <a:lnTo>
                    <a:pt x="0" y="0"/>
                  </a:lnTo>
                  <a:lnTo>
                    <a:pt x="0" y="12598"/>
                  </a:lnTo>
                  <a:lnTo>
                    <a:pt x="371881" y="12598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CEC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4" name="object 247">
              <a:extLst>
                <a:ext uri="{FF2B5EF4-FFF2-40B4-BE49-F238E27FC236}">
                  <a16:creationId xmlns:a16="http://schemas.microsoft.com/office/drawing/2014/main" id="{50B2DA99-602E-48F6-8748-4CF992164AE4}"/>
                </a:ext>
              </a:extLst>
            </p:cNvPr>
            <p:cNvSpPr/>
            <p:nvPr/>
          </p:nvSpPr>
          <p:spPr>
            <a:xfrm>
              <a:off x="6184442" y="3722041"/>
              <a:ext cx="372110" cy="13970"/>
            </a:xfrm>
            <a:custGeom>
              <a:avLst/>
              <a:gdLst/>
              <a:ahLst/>
              <a:cxnLst/>
              <a:rect l="l" t="t" r="r" b="b"/>
              <a:pathLst>
                <a:path w="372109" h="13970">
                  <a:moveTo>
                    <a:pt x="371881" y="0"/>
                  </a:moveTo>
                  <a:lnTo>
                    <a:pt x="0" y="0"/>
                  </a:lnTo>
                  <a:lnTo>
                    <a:pt x="0" y="13677"/>
                  </a:lnTo>
                  <a:lnTo>
                    <a:pt x="371881" y="13677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EEE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5" name="object 248">
              <a:extLst>
                <a:ext uri="{FF2B5EF4-FFF2-40B4-BE49-F238E27FC236}">
                  <a16:creationId xmlns:a16="http://schemas.microsoft.com/office/drawing/2014/main" id="{42771F88-B539-421D-B97A-92E9E68A5FA0}"/>
                </a:ext>
              </a:extLst>
            </p:cNvPr>
            <p:cNvSpPr/>
            <p:nvPr/>
          </p:nvSpPr>
          <p:spPr>
            <a:xfrm>
              <a:off x="6184442" y="3735719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09" h="13335">
                  <a:moveTo>
                    <a:pt x="371881" y="0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371881" y="13322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0F0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6" name="object 249">
              <a:extLst>
                <a:ext uri="{FF2B5EF4-FFF2-40B4-BE49-F238E27FC236}">
                  <a16:creationId xmlns:a16="http://schemas.microsoft.com/office/drawing/2014/main" id="{059EB11A-5256-4F19-BE18-FCCEA63D7C2F}"/>
                </a:ext>
              </a:extLst>
            </p:cNvPr>
            <p:cNvSpPr/>
            <p:nvPr/>
          </p:nvSpPr>
          <p:spPr>
            <a:xfrm>
              <a:off x="6184442" y="3749041"/>
              <a:ext cx="372110" cy="12065"/>
            </a:xfrm>
            <a:custGeom>
              <a:avLst/>
              <a:gdLst/>
              <a:ahLst/>
              <a:cxnLst/>
              <a:rect l="l" t="t" r="r" b="b"/>
              <a:pathLst>
                <a:path w="372109" h="12064">
                  <a:moveTo>
                    <a:pt x="371881" y="0"/>
                  </a:moveTo>
                  <a:lnTo>
                    <a:pt x="0" y="0"/>
                  </a:lnTo>
                  <a:lnTo>
                    <a:pt x="0" y="11874"/>
                  </a:lnTo>
                  <a:lnTo>
                    <a:pt x="371881" y="11874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2F2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7" name="object 250">
              <a:extLst>
                <a:ext uri="{FF2B5EF4-FFF2-40B4-BE49-F238E27FC236}">
                  <a16:creationId xmlns:a16="http://schemas.microsoft.com/office/drawing/2014/main" id="{6054962F-F84E-4BFD-92E6-258EC3E275A9}"/>
                </a:ext>
              </a:extLst>
            </p:cNvPr>
            <p:cNvSpPr/>
            <p:nvPr/>
          </p:nvSpPr>
          <p:spPr>
            <a:xfrm>
              <a:off x="6184442" y="3760916"/>
              <a:ext cx="372110" cy="9525"/>
            </a:xfrm>
            <a:custGeom>
              <a:avLst/>
              <a:gdLst/>
              <a:ahLst/>
              <a:cxnLst/>
              <a:rect l="l" t="t" r="r" b="b"/>
              <a:pathLst>
                <a:path w="372109" h="9525">
                  <a:moveTo>
                    <a:pt x="371881" y="0"/>
                  </a:moveTo>
                  <a:lnTo>
                    <a:pt x="0" y="0"/>
                  </a:lnTo>
                  <a:lnTo>
                    <a:pt x="0" y="9359"/>
                  </a:lnTo>
                  <a:lnTo>
                    <a:pt x="371881" y="9359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4F4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8" name="object 251">
              <a:extLst>
                <a:ext uri="{FF2B5EF4-FFF2-40B4-BE49-F238E27FC236}">
                  <a16:creationId xmlns:a16="http://schemas.microsoft.com/office/drawing/2014/main" id="{9B48C57F-D398-4119-8E95-1D355AFE9ADB}"/>
                </a:ext>
              </a:extLst>
            </p:cNvPr>
            <p:cNvSpPr/>
            <p:nvPr/>
          </p:nvSpPr>
          <p:spPr>
            <a:xfrm>
              <a:off x="6184442" y="3770276"/>
              <a:ext cx="372110" cy="12065"/>
            </a:xfrm>
            <a:custGeom>
              <a:avLst/>
              <a:gdLst/>
              <a:ahLst/>
              <a:cxnLst/>
              <a:rect l="l" t="t" r="r" b="b"/>
              <a:pathLst>
                <a:path w="372109" h="12064">
                  <a:moveTo>
                    <a:pt x="371881" y="0"/>
                  </a:moveTo>
                  <a:lnTo>
                    <a:pt x="0" y="0"/>
                  </a:lnTo>
                  <a:lnTo>
                    <a:pt x="0" y="11887"/>
                  </a:lnTo>
                  <a:lnTo>
                    <a:pt x="371881" y="11887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6F6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9" name="object 252">
              <a:extLst>
                <a:ext uri="{FF2B5EF4-FFF2-40B4-BE49-F238E27FC236}">
                  <a16:creationId xmlns:a16="http://schemas.microsoft.com/office/drawing/2014/main" id="{A07E91BE-6639-41C1-BA0C-DDED4DA06B55}"/>
                </a:ext>
              </a:extLst>
            </p:cNvPr>
            <p:cNvSpPr/>
            <p:nvPr/>
          </p:nvSpPr>
          <p:spPr>
            <a:xfrm>
              <a:off x="6184442" y="3782163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09" h="13335">
                  <a:moveTo>
                    <a:pt x="371881" y="0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371881" y="13322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8F8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0" name="object 253">
              <a:extLst>
                <a:ext uri="{FF2B5EF4-FFF2-40B4-BE49-F238E27FC236}">
                  <a16:creationId xmlns:a16="http://schemas.microsoft.com/office/drawing/2014/main" id="{508CDEFF-B1BB-4CB2-844F-45D1529501B7}"/>
                </a:ext>
              </a:extLst>
            </p:cNvPr>
            <p:cNvSpPr/>
            <p:nvPr/>
          </p:nvSpPr>
          <p:spPr>
            <a:xfrm>
              <a:off x="6184442" y="3795485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09" h="13335">
                  <a:moveTo>
                    <a:pt x="371881" y="0"/>
                  </a:moveTo>
                  <a:lnTo>
                    <a:pt x="0" y="0"/>
                  </a:lnTo>
                  <a:lnTo>
                    <a:pt x="0" y="12953"/>
                  </a:lnTo>
                  <a:lnTo>
                    <a:pt x="371881" y="12953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1" name="object 254">
              <a:extLst>
                <a:ext uri="{FF2B5EF4-FFF2-40B4-BE49-F238E27FC236}">
                  <a16:creationId xmlns:a16="http://schemas.microsoft.com/office/drawing/2014/main" id="{261E0779-8F95-4806-AC2A-75593CB40065}"/>
                </a:ext>
              </a:extLst>
            </p:cNvPr>
            <p:cNvSpPr/>
            <p:nvPr/>
          </p:nvSpPr>
          <p:spPr>
            <a:xfrm>
              <a:off x="6184442" y="3808439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09" h="13335">
                  <a:moveTo>
                    <a:pt x="371881" y="0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371881" y="13322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CFCF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2" name="object 255">
              <a:extLst>
                <a:ext uri="{FF2B5EF4-FFF2-40B4-BE49-F238E27FC236}">
                  <a16:creationId xmlns:a16="http://schemas.microsoft.com/office/drawing/2014/main" id="{484C7539-6885-47EF-A107-439A0AF39831}"/>
                </a:ext>
              </a:extLst>
            </p:cNvPr>
            <p:cNvSpPr/>
            <p:nvPr/>
          </p:nvSpPr>
          <p:spPr>
            <a:xfrm>
              <a:off x="6184442" y="3821762"/>
              <a:ext cx="372110" cy="3810"/>
            </a:xfrm>
            <a:custGeom>
              <a:avLst/>
              <a:gdLst/>
              <a:ahLst/>
              <a:cxnLst/>
              <a:rect l="l" t="t" r="r" b="b"/>
              <a:pathLst>
                <a:path w="372109" h="3810">
                  <a:moveTo>
                    <a:pt x="371881" y="0"/>
                  </a:moveTo>
                  <a:lnTo>
                    <a:pt x="0" y="0"/>
                  </a:lnTo>
                  <a:lnTo>
                    <a:pt x="0" y="3594"/>
                  </a:lnTo>
                  <a:lnTo>
                    <a:pt x="371881" y="3594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3" name="object 256">
              <a:extLst>
                <a:ext uri="{FF2B5EF4-FFF2-40B4-BE49-F238E27FC236}">
                  <a16:creationId xmlns:a16="http://schemas.microsoft.com/office/drawing/2014/main" id="{88C39E27-EF00-48F3-9B06-B48B7C739293}"/>
                </a:ext>
              </a:extLst>
            </p:cNvPr>
            <p:cNvSpPr/>
            <p:nvPr/>
          </p:nvSpPr>
          <p:spPr>
            <a:xfrm>
              <a:off x="6185154" y="3613317"/>
              <a:ext cx="370205" cy="211454"/>
            </a:xfrm>
            <a:custGeom>
              <a:avLst/>
              <a:gdLst/>
              <a:ahLst/>
              <a:cxnLst/>
              <a:rect l="l" t="t" r="r" b="b"/>
              <a:pathLst>
                <a:path w="370204" h="211454">
                  <a:moveTo>
                    <a:pt x="0" y="88201"/>
                  </a:moveTo>
                  <a:lnTo>
                    <a:pt x="216001" y="210959"/>
                  </a:lnTo>
                  <a:lnTo>
                    <a:pt x="370090" y="123482"/>
                  </a:lnTo>
                  <a:lnTo>
                    <a:pt x="154089" y="0"/>
                  </a:lnTo>
                  <a:lnTo>
                    <a:pt x="0" y="88201"/>
                  </a:lnTo>
                  <a:close/>
                </a:path>
              </a:pathLst>
            </a:custGeom>
            <a:ln w="511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64" name="object 257">
              <a:extLst>
                <a:ext uri="{FF2B5EF4-FFF2-40B4-BE49-F238E27FC236}">
                  <a16:creationId xmlns:a16="http://schemas.microsoft.com/office/drawing/2014/main" id="{079584EA-1FB7-4BCC-A40D-608856ED1A26}"/>
                </a:ext>
              </a:extLst>
            </p:cNvPr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6210858" y="3907563"/>
              <a:ext cx="31991" cy="95516"/>
            </a:xfrm>
            <a:prstGeom prst="rect">
              <a:avLst/>
            </a:prstGeom>
          </p:spPr>
        </p:pic>
        <p:pic>
          <p:nvPicPr>
            <p:cNvPr id="265" name="object 258">
              <a:extLst>
                <a:ext uri="{FF2B5EF4-FFF2-40B4-BE49-F238E27FC236}">
                  <a16:creationId xmlns:a16="http://schemas.microsoft.com/office/drawing/2014/main" id="{431A0B4C-320A-49AA-BF4A-FC9E86D28A7F}"/>
                </a:ext>
              </a:extLst>
            </p:cNvPr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6209945" y="3905583"/>
              <a:ext cx="78827" cy="98752"/>
            </a:xfrm>
            <a:prstGeom prst="rect">
              <a:avLst/>
            </a:prstGeom>
          </p:spPr>
        </p:pic>
        <p:pic>
          <p:nvPicPr>
            <p:cNvPr id="266" name="object 259">
              <a:extLst>
                <a:ext uri="{FF2B5EF4-FFF2-40B4-BE49-F238E27FC236}">
                  <a16:creationId xmlns:a16="http://schemas.microsoft.com/office/drawing/2014/main" id="{D77F3C21-5BD0-4348-A771-04F9D434EA64}"/>
                </a:ext>
              </a:extLst>
            </p:cNvPr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6256439" y="3932277"/>
              <a:ext cx="33121" cy="65519"/>
            </a:xfrm>
            <a:prstGeom prst="rect">
              <a:avLst/>
            </a:prstGeom>
          </p:spPr>
        </p:pic>
        <p:pic>
          <p:nvPicPr>
            <p:cNvPr id="267" name="object 260">
              <a:extLst>
                <a:ext uri="{FF2B5EF4-FFF2-40B4-BE49-F238E27FC236}">
                  <a16:creationId xmlns:a16="http://schemas.microsoft.com/office/drawing/2014/main" id="{2F2B4548-F247-4CFF-9759-8A0B2FDE51C8}"/>
                </a:ext>
              </a:extLst>
            </p:cNvPr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6256389" y="3931872"/>
              <a:ext cx="78776" cy="124331"/>
            </a:xfrm>
            <a:prstGeom prst="rect">
              <a:avLst/>
            </a:prstGeom>
          </p:spPr>
        </p:pic>
        <p:pic>
          <p:nvPicPr>
            <p:cNvPr id="268" name="object 261">
              <a:extLst>
                <a:ext uri="{FF2B5EF4-FFF2-40B4-BE49-F238E27FC236}">
                  <a16:creationId xmlns:a16="http://schemas.microsoft.com/office/drawing/2014/main" id="{490F4A3C-21EE-4BEB-84C9-5D4A1D73F3EB}"/>
                </a:ext>
              </a:extLst>
            </p:cNvPr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6302883" y="3958566"/>
              <a:ext cx="33121" cy="98272"/>
            </a:xfrm>
            <a:prstGeom prst="rect">
              <a:avLst/>
            </a:prstGeom>
          </p:spPr>
        </p:pic>
        <p:pic>
          <p:nvPicPr>
            <p:cNvPr id="269" name="object 262">
              <a:extLst>
                <a:ext uri="{FF2B5EF4-FFF2-40B4-BE49-F238E27FC236}">
                  <a16:creationId xmlns:a16="http://schemas.microsoft.com/office/drawing/2014/main" id="{17B283F9-66EF-414B-B1E8-DC261026DCCF}"/>
                </a:ext>
              </a:extLst>
            </p:cNvPr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6302465" y="3958504"/>
              <a:ext cx="79094" cy="98396"/>
            </a:xfrm>
            <a:prstGeom prst="rect">
              <a:avLst/>
            </a:prstGeom>
          </p:spPr>
        </p:pic>
        <p:pic>
          <p:nvPicPr>
            <p:cNvPr id="270" name="object 263">
              <a:extLst>
                <a:ext uri="{FF2B5EF4-FFF2-40B4-BE49-F238E27FC236}">
                  <a16:creationId xmlns:a16="http://schemas.microsoft.com/office/drawing/2014/main" id="{5C6CC5D2-FA3F-4A66-9B43-1B2449597923}"/>
                </a:ext>
              </a:extLst>
            </p:cNvPr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6348958" y="3984842"/>
              <a:ext cx="33477" cy="65519"/>
            </a:xfrm>
            <a:prstGeom prst="rect">
              <a:avLst/>
            </a:prstGeom>
          </p:spPr>
        </p:pic>
        <p:sp>
          <p:nvSpPr>
            <p:cNvPr id="271" name="object 264">
              <a:extLst>
                <a:ext uri="{FF2B5EF4-FFF2-40B4-BE49-F238E27FC236}">
                  <a16:creationId xmlns:a16="http://schemas.microsoft.com/office/drawing/2014/main" id="{A312A36E-8AE2-4F55-9653-BB78907197C9}"/>
                </a:ext>
              </a:extLst>
            </p:cNvPr>
            <p:cNvSpPr/>
            <p:nvPr/>
          </p:nvSpPr>
          <p:spPr>
            <a:xfrm>
              <a:off x="6349682" y="3985922"/>
              <a:ext cx="33020" cy="64135"/>
            </a:xfrm>
            <a:custGeom>
              <a:avLst/>
              <a:gdLst/>
              <a:ahLst/>
              <a:cxnLst/>
              <a:rect l="l" t="t" r="r" b="b"/>
              <a:pathLst>
                <a:path w="33020" h="64135">
                  <a:moveTo>
                    <a:pt x="0" y="46075"/>
                  </a:moveTo>
                  <a:lnTo>
                    <a:pt x="32397" y="64084"/>
                  </a:lnTo>
                  <a:lnTo>
                    <a:pt x="32397" y="17995"/>
                  </a:lnTo>
                  <a:lnTo>
                    <a:pt x="0" y="0"/>
                  </a:lnTo>
                  <a:lnTo>
                    <a:pt x="0" y="4607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72" name="object 265">
              <a:extLst>
                <a:ext uri="{FF2B5EF4-FFF2-40B4-BE49-F238E27FC236}">
                  <a16:creationId xmlns:a16="http://schemas.microsoft.com/office/drawing/2014/main" id="{CBF981F2-5730-4667-B6EA-E91C7CB2F1E8}"/>
                </a:ext>
              </a:extLst>
            </p:cNvPr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6350165" y="3879686"/>
              <a:ext cx="31394" cy="63474"/>
            </a:xfrm>
            <a:prstGeom prst="rect">
              <a:avLst/>
            </a:prstGeom>
          </p:spPr>
        </p:pic>
        <p:pic>
          <p:nvPicPr>
            <p:cNvPr id="273" name="object 266">
              <a:extLst>
                <a:ext uri="{FF2B5EF4-FFF2-40B4-BE49-F238E27FC236}">
                  <a16:creationId xmlns:a16="http://schemas.microsoft.com/office/drawing/2014/main" id="{3E2B8BFC-F8DA-4C60-86D7-1B237123E1BC}"/>
                </a:ext>
              </a:extLst>
            </p:cNvPr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6348958" y="3878277"/>
              <a:ext cx="33477" cy="65163"/>
            </a:xfrm>
            <a:prstGeom prst="rect">
              <a:avLst/>
            </a:prstGeom>
          </p:spPr>
        </p:pic>
        <p:pic>
          <p:nvPicPr>
            <p:cNvPr id="274" name="object 267">
              <a:extLst>
                <a:ext uri="{FF2B5EF4-FFF2-40B4-BE49-F238E27FC236}">
                  <a16:creationId xmlns:a16="http://schemas.microsoft.com/office/drawing/2014/main" id="{50D94EDF-0FB9-489D-A5C7-6CE5B1AAB825}"/>
                </a:ext>
              </a:extLst>
            </p:cNvPr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6303645" y="3853372"/>
              <a:ext cx="79208" cy="91197"/>
            </a:xfrm>
            <a:prstGeom prst="rect">
              <a:avLst/>
            </a:prstGeom>
          </p:spPr>
        </p:pic>
        <p:pic>
          <p:nvPicPr>
            <p:cNvPr id="275" name="object 268">
              <a:extLst>
                <a:ext uri="{FF2B5EF4-FFF2-40B4-BE49-F238E27FC236}">
                  <a16:creationId xmlns:a16="http://schemas.microsoft.com/office/drawing/2014/main" id="{0FA2B0BE-DF61-4A40-B4EB-3EE87C27A0B7}"/>
                </a:ext>
              </a:extLst>
            </p:cNvPr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6302883" y="3851645"/>
              <a:ext cx="33121" cy="65519"/>
            </a:xfrm>
            <a:prstGeom prst="rect">
              <a:avLst/>
            </a:prstGeom>
          </p:spPr>
        </p:pic>
        <p:pic>
          <p:nvPicPr>
            <p:cNvPr id="276" name="object 269">
              <a:extLst>
                <a:ext uri="{FF2B5EF4-FFF2-40B4-BE49-F238E27FC236}">
                  <a16:creationId xmlns:a16="http://schemas.microsoft.com/office/drawing/2014/main" id="{DE9965F0-A7CB-4406-AA12-B960F874B2FC}"/>
                </a:ext>
              </a:extLst>
            </p:cNvPr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6257251" y="3827045"/>
              <a:ext cx="79157" cy="90524"/>
            </a:xfrm>
            <a:prstGeom prst="rect">
              <a:avLst/>
            </a:prstGeom>
          </p:spPr>
        </p:pic>
        <p:pic>
          <p:nvPicPr>
            <p:cNvPr id="277" name="object 270">
              <a:extLst>
                <a:ext uri="{FF2B5EF4-FFF2-40B4-BE49-F238E27FC236}">
                  <a16:creationId xmlns:a16="http://schemas.microsoft.com/office/drawing/2014/main" id="{E01FC87B-D516-4428-9251-088ECE855B98}"/>
                </a:ext>
              </a:extLst>
            </p:cNvPr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6256439" y="3825356"/>
              <a:ext cx="33121" cy="65532"/>
            </a:xfrm>
            <a:prstGeom prst="rect">
              <a:avLst/>
            </a:prstGeom>
          </p:spPr>
        </p:pic>
        <p:pic>
          <p:nvPicPr>
            <p:cNvPr id="278" name="object 271">
              <a:extLst>
                <a:ext uri="{FF2B5EF4-FFF2-40B4-BE49-F238E27FC236}">
                  <a16:creationId xmlns:a16="http://schemas.microsoft.com/office/drawing/2014/main" id="{A84E8728-993D-4473-B61D-228C597AE98C}"/>
                </a:ext>
              </a:extLst>
            </p:cNvPr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6210858" y="3800718"/>
              <a:ext cx="79119" cy="90574"/>
            </a:xfrm>
            <a:prstGeom prst="rect">
              <a:avLst/>
            </a:prstGeom>
          </p:spPr>
        </p:pic>
        <p:sp>
          <p:nvSpPr>
            <p:cNvPr id="279" name="object 272">
              <a:extLst>
                <a:ext uri="{FF2B5EF4-FFF2-40B4-BE49-F238E27FC236}">
                  <a16:creationId xmlns:a16="http://schemas.microsoft.com/office/drawing/2014/main" id="{BBB136C0-BDF6-4E85-8337-FB24B08F6CEA}"/>
                </a:ext>
              </a:extLst>
            </p:cNvPr>
            <p:cNvSpPr/>
            <p:nvPr/>
          </p:nvSpPr>
          <p:spPr>
            <a:xfrm>
              <a:off x="6210719" y="3799803"/>
              <a:ext cx="32384" cy="64769"/>
            </a:xfrm>
            <a:custGeom>
              <a:avLst/>
              <a:gdLst/>
              <a:ahLst/>
              <a:cxnLst/>
              <a:rect l="l" t="t" r="r" b="b"/>
              <a:pathLst>
                <a:path w="32385" h="64770">
                  <a:moveTo>
                    <a:pt x="0" y="46443"/>
                  </a:moveTo>
                  <a:lnTo>
                    <a:pt x="32042" y="64439"/>
                  </a:lnTo>
                  <a:lnTo>
                    <a:pt x="32042" y="18364"/>
                  </a:lnTo>
                  <a:lnTo>
                    <a:pt x="0" y="0"/>
                  </a:lnTo>
                  <a:lnTo>
                    <a:pt x="0" y="4644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0" name="object 273">
              <a:extLst>
                <a:ext uri="{FF2B5EF4-FFF2-40B4-BE49-F238E27FC236}">
                  <a16:creationId xmlns:a16="http://schemas.microsoft.com/office/drawing/2014/main" id="{A17A6FA4-8EAA-423A-B0A4-0B4A792919DF}"/>
                </a:ext>
              </a:extLst>
            </p:cNvPr>
            <p:cNvSpPr/>
            <p:nvPr/>
          </p:nvSpPr>
          <p:spPr>
            <a:xfrm>
              <a:off x="6204242" y="3902762"/>
              <a:ext cx="6985" cy="86995"/>
            </a:xfrm>
            <a:custGeom>
              <a:avLst/>
              <a:gdLst/>
              <a:ahLst/>
              <a:cxnLst/>
              <a:rect l="l" t="t" r="r" b="b"/>
              <a:pathLst>
                <a:path w="6985" h="86995">
                  <a:moveTo>
                    <a:pt x="0" y="0"/>
                  </a:moveTo>
                  <a:lnTo>
                    <a:pt x="0" y="86398"/>
                  </a:lnTo>
                  <a:lnTo>
                    <a:pt x="6476" y="82080"/>
                  </a:lnTo>
                  <a:lnTo>
                    <a:pt x="6476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1" name="object 274">
              <a:extLst>
                <a:ext uri="{FF2B5EF4-FFF2-40B4-BE49-F238E27FC236}">
                  <a16:creationId xmlns:a16="http://schemas.microsoft.com/office/drawing/2014/main" id="{BC2D7EBE-823F-4A2D-AC0A-66A5A534157B}"/>
                </a:ext>
              </a:extLst>
            </p:cNvPr>
            <p:cNvSpPr/>
            <p:nvPr/>
          </p:nvSpPr>
          <p:spPr>
            <a:xfrm>
              <a:off x="6204242" y="3902762"/>
              <a:ext cx="6985" cy="86995"/>
            </a:xfrm>
            <a:custGeom>
              <a:avLst/>
              <a:gdLst/>
              <a:ahLst/>
              <a:cxnLst/>
              <a:rect l="l" t="t" r="r" b="b"/>
              <a:pathLst>
                <a:path w="6985" h="86995">
                  <a:moveTo>
                    <a:pt x="6476" y="82080"/>
                  </a:moveTo>
                  <a:lnTo>
                    <a:pt x="0" y="86398"/>
                  </a:lnTo>
                  <a:lnTo>
                    <a:pt x="0" y="0"/>
                  </a:lnTo>
                  <a:lnTo>
                    <a:pt x="6476" y="3594"/>
                  </a:lnTo>
                  <a:lnTo>
                    <a:pt x="6476" y="8208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2" name="object 275">
              <a:extLst>
                <a:ext uri="{FF2B5EF4-FFF2-40B4-BE49-F238E27FC236}">
                  <a16:creationId xmlns:a16="http://schemas.microsoft.com/office/drawing/2014/main" id="{E09D4DD1-4E02-42AB-B7AE-9E101EB38DD4}"/>
                </a:ext>
              </a:extLst>
            </p:cNvPr>
            <p:cNvSpPr/>
            <p:nvPr/>
          </p:nvSpPr>
          <p:spPr>
            <a:xfrm>
              <a:off x="6250686" y="3929407"/>
              <a:ext cx="6985" cy="53975"/>
            </a:xfrm>
            <a:custGeom>
              <a:avLst/>
              <a:gdLst/>
              <a:ahLst/>
              <a:cxnLst/>
              <a:rect l="l" t="t" r="r" b="b"/>
              <a:pathLst>
                <a:path w="6985" h="53975">
                  <a:moveTo>
                    <a:pt x="0" y="0"/>
                  </a:moveTo>
                  <a:lnTo>
                    <a:pt x="0" y="53632"/>
                  </a:lnTo>
                  <a:lnTo>
                    <a:pt x="6476" y="49314"/>
                  </a:lnTo>
                  <a:lnTo>
                    <a:pt x="6476" y="32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3" name="object 276">
              <a:extLst>
                <a:ext uri="{FF2B5EF4-FFF2-40B4-BE49-F238E27FC236}">
                  <a16:creationId xmlns:a16="http://schemas.microsoft.com/office/drawing/2014/main" id="{B78A98EA-D0C5-4DA4-AFE8-D61BC00870C6}"/>
                </a:ext>
              </a:extLst>
            </p:cNvPr>
            <p:cNvSpPr/>
            <p:nvPr/>
          </p:nvSpPr>
          <p:spPr>
            <a:xfrm>
              <a:off x="6250686" y="3929407"/>
              <a:ext cx="6985" cy="53975"/>
            </a:xfrm>
            <a:custGeom>
              <a:avLst/>
              <a:gdLst/>
              <a:ahLst/>
              <a:cxnLst/>
              <a:rect l="l" t="t" r="r" b="b"/>
              <a:pathLst>
                <a:path w="6985" h="53975">
                  <a:moveTo>
                    <a:pt x="6476" y="49314"/>
                  </a:moveTo>
                  <a:lnTo>
                    <a:pt x="0" y="53632"/>
                  </a:lnTo>
                  <a:lnTo>
                    <a:pt x="0" y="0"/>
                  </a:lnTo>
                  <a:lnTo>
                    <a:pt x="6476" y="3238"/>
                  </a:lnTo>
                  <a:lnTo>
                    <a:pt x="6476" y="4931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4" name="object 277">
              <a:extLst>
                <a:ext uri="{FF2B5EF4-FFF2-40B4-BE49-F238E27FC236}">
                  <a16:creationId xmlns:a16="http://schemas.microsoft.com/office/drawing/2014/main" id="{5B2509A1-8E72-4682-B6B6-C83A43B2B976}"/>
                </a:ext>
              </a:extLst>
            </p:cNvPr>
            <p:cNvSpPr/>
            <p:nvPr/>
          </p:nvSpPr>
          <p:spPr>
            <a:xfrm>
              <a:off x="6297117" y="3955683"/>
              <a:ext cx="6350" cy="86360"/>
            </a:xfrm>
            <a:custGeom>
              <a:avLst/>
              <a:gdLst/>
              <a:ahLst/>
              <a:cxnLst/>
              <a:rect l="l" t="t" r="r" b="b"/>
              <a:pathLst>
                <a:path w="6350" h="86360">
                  <a:moveTo>
                    <a:pt x="0" y="0"/>
                  </a:moveTo>
                  <a:lnTo>
                    <a:pt x="0" y="86042"/>
                  </a:lnTo>
                  <a:lnTo>
                    <a:pt x="6121" y="82435"/>
                  </a:lnTo>
                  <a:lnTo>
                    <a:pt x="6121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5" name="object 278">
              <a:extLst>
                <a:ext uri="{FF2B5EF4-FFF2-40B4-BE49-F238E27FC236}">
                  <a16:creationId xmlns:a16="http://schemas.microsoft.com/office/drawing/2014/main" id="{0EBBA190-3EB5-489D-BA55-CC358E59C33A}"/>
                </a:ext>
              </a:extLst>
            </p:cNvPr>
            <p:cNvSpPr/>
            <p:nvPr/>
          </p:nvSpPr>
          <p:spPr>
            <a:xfrm>
              <a:off x="6297117" y="3955683"/>
              <a:ext cx="6350" cy="86360"/>
            </a:xfrm>
            <a:custGeom>
              <a:avLst/>
              <a:gdLst/>
              <a:ahLst/>
              <a:cxnLst/>
              <a:rect l="l" t="t" r="r" b="b"/>
              <a:pathLst>
                <a:path w="6350" h="86360">
                  <a:moveTo>
                    <a:pt x="6121" y="82435"/>
                  </a:moveTo>
                  <a:lnTo>
                    <a:pt x="0" y="86042"/>
                  </a:lnTo>
                  <a:lnTo>
                    <a:pt x="0" y="0"/>
                  </a:lnTo>
                  <a:lnTo>
                    <a:pt x="6121" y="3594"/>
                  </a:lnTo>
                  <a:lnTo>
                    <a:pt x="6121" y="8243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6" name="object 279">
              <a:extLst>
                <a:ext uri="{FF2B5EF4-FFF2-40B4-BE49-F238E27FC236}">
                  <a16:creationId xmlns:a16="http://schemas.microsoft.com/office/drawing/2014/main" id="{A982D030-163E-44BF-A8C3-3B287C25218F}"/>
                </a:ext>
              </a:extLst>
            </p:cNvPr>
            <p:cNvSpPr/>
            <p:nvPr/>
          </p:nvSpPr>
          <p:spPr>
            <a:xfrm>
              <a:off x="6343561" y="3982328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0" y="0"/>
                  </a:moveTo>
                  <a:lnTo>
                    <a:pt x="0" y="53276"/>
                  </a:lnTo>
                  <a:lnTo>
                    <a:pt x="6121" y="49669"/>
                  </a:lnTo>
                  <a:lnTo>
                    <a:pt x="6121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7" name="object 280">
              <a:extLst>
                <a:ext uri="{FF2B5EF4-FFF2-40B4-BE49-F238E27FC236}">
                  <a16:creationId xmlns:a16="http://schemas.microsoft.com/office/drawing/2014/main" id="{FB60FBA6-C382-4809-B642-CBB122AF1636}"/>
                </a:ext>
              </a:extLst>
            </p:cNvPr>
            <p:cNvSpPr/>
            <p:nvPr/>
          </p:nvSpPr>
          <p:spPr>
            <a:xfrm>
              <a:off x="6343561" y="3982328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6121" y="49669"/>
                  </a:moveTo>
                  <a:lnTo>
                    <a:pt x="0" y="53276"/>
                  </a:lnTo>
                  <a:lnTo>
                    <a:pt x="0" y="0"/>
                  </a:lnTo>
                  <a:lnTo>
                    <a:pt x="6121" y="3594"/>
                  </a:lnTo>
                  <a:lnTo>
                    <a:pt x="6121" y="4966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8" name="object 281">
              <a:extLst>
                <a:ext uri="{FF2B5EF4-FFF2-40B4-BE49-F238E27FC236}">
                  <a16:creationId xmlns:a16="http://schemas.microsoft.com/office/drawing/2014/main" id="{2ED6CA5D-F0DA-43BA-8F51-B41AE1477CDD}"/>
                </a:ext>
              </a:extLst>
            </p:cNvPr>
            <p:cNvSpPr/>
            <p:nvPr/>
          </p:nvSpPr>
          <p:spPr>
            <a:xfrm>
              <a:off x="6343561" y="3875406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0" y="0"/>
                  </a:moveTo>
                  <a:lnTo>
                    <a:pt x="0" y="53276"/>
                  </a:lnTo>
                  <a:lnTo>
                    <a:pt x="6121" y="49669"/>
                  </a:lnTo>
                  <a:lnTo>
                    <a:pt x="6121" y="39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9" name="object 282">
              <a:extLst>
                <a:ext uri="{FF2B5EF4-FFF2-40B4-BE49-F238E27FC236}">
                  <a16:creationId xmlns:a16="http://schemas.microsoft.com/office/drawing/2014/main" id="{C6344E2C-4AF6-4553-8AD0-52B851FE85D6}"/>
                </a:ext>
              </a:extLst>
            </p:cNvPr>
            <p:cNvSpPr/>
            <p:nvPr/>
          </p:nvSpPr>
          <p:spPr>
            <a:xfrm>
              <a:off x="6343561" y="3875406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6121" y="49669"/>
                  </a:moveTo>
                  <a:lnTo>
                    <a:pt x="0" y="53276"/>
                  </a:lnTo>
                  <a:lnTo>
                    <a:pt x="0" y="0"/>
                  </a:lnTo>
                  <a:lnTo>
                    <a:pt x="6121" y="3949"/>
                  </a:lnTo>
                  <a:lnTo>
                    <a:pt x="6121" y="4966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0" name="object 283">
              <a:extLst>
                <a:ext uri="{FF2B5EF4-FFF2-40B4-BE49-F238E27FC236}">
                  <a16:creationId xmlns:a16="http://schemas.microsoft.com/office/drawing/2014/main" id="{75502770-617F-47E5-B5E7-74C062FF55BB}"/>
                </a:ext>
              </a:extLst>
            </p:cNvPr>
            <p:cNvSpPr/>
            <p:nvPr/>
          </p:nvSpPr>
          <p:spPr>
            <a:xfrm>
              <a:off x="6297117" y="3849117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0" y="0"/>
                  </a:moveTo>
                  <a:lnTo>
                    <a:pt x="0" y="53289"/>
                  </a:lnTo>
                  <a:lnTo>
                    <a:pt x="6121" y="49682"/>
                  </a:lnTo>
                  <a:lnTo>
                    <a:pt x="6121" y="36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1" name="object 284">
              <a:extLst>
                <a:ext uri="{FF2B5EF4-FFF2-40B4-BE49-F238E27FC236}">
                  <a16:creationId xmlns:a16="http://schemas.microsoft.com/office/drawing/2014/main" id="{9153837B-834B-42C5-B304-781AA9F517A5}"/>
                </a:ext>
              </a:extLst>
            </p:cNvPr>
            <p:cNvSpPr/>
            <p:nvPr/>
          </p:nvSpPr>
          <p:spPr>
            <a:xfrm>
              <a:off x="6297117" y="3849117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6121" y="49682"/>
                  </a:moveTo>
                  <a:lnTo>
                    <a:pt x="0" y="53289"/>
                  </a:lnTo>
                  <a:lnTo>
                    <a:pt x="0" y="0"/>
                  </a:lnTo>
                  <a:lnTo>
                    <a:pt x="6121" y="3606"/>
                  </a:lnTo>
                  <a:lnTo>
                    <a:pt x="6121" y="4968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2" name="object 285">
              <a:extLst>
                <a:ext uri="{FF2B5EF4-FFF2-40B4-BE49-F238E27FC236}">
                  <a16:creationId xmlns:a16="http://schemas.microsoft.com/office/drawing/2014/main" id="{E3636EFA-DA11-4CC3-8C5D-80A74871D347}"/>
                </a:ext>
              </a:extLst>
            </p:cNvPr>
            <p:cNvSpPr/>
            <p:nvPr/>
          </p:nvSpPr>
          <p:spPr>
            <a:xfrm>
              <a:off x="6250686" y="3822841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5" h="53339">
                  <a:moveTo>
                    <a:pt x="0" y="0"/>
                  </a:moveTo>
                  <a:lnTo>
                    <a:pt x="0" y="53276"/>
                  </a:lnTo>
                  <a:lnTo>
                    <a:pt x="6476" y="49682"/>
                  </a:lnTo>
                  <a:lnTo>
                    <a:pt x="6476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3" name="object 286">
              <a:extLst>
                <a:ext uri="{FF2B5EF4-FFF2-40B4-BE49-F238E27FC236}">
                  <a16:creationId xmlns:a16="http://schemas.microsoft.com/office/drawing/2014/main" id="{555C2098-2D86-4059-9C6F-72B97F6059DB}"/>
                </a:ext>
              </a:extLst>
            </p:cNvPr>
            <p:cNvSpPr/>
            <p:nvPr/>
          </p:nvSpPr>
          <p:spPr>
            <a:xfrm>
              <a:off x="6250686" y="3822841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5" h="53339">
                  <a:moveTo>
                    <a:pt x="6476" y="49682"/>
                  </a:moveTo>
                  <a:lnTo>
                    <a:pt x="0" y="53276"/>
                  </a:lnTo>
                  <a:lnTo>
                    <a:pt x="0" y="0"/>
                  </a:lnTo>
                  <a:lnTo>
                    <a:pt x="6476" y="3594"/>
                  </a:lnTo>
                  <a:lnTo>
                    <a:pt x="6476" y="4968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4" name="object 287">
              <a:extLst>
                <a:ext uri="{FF2B5EF4-FFF2-40B4-BE49-F238E27FC236}">
                  <a16:creationId xmlns:a16="http://schemas.microsoft.com/office/drawing/2014/main" id="{8F1D11DA-7CD1-4FBC-97D9-D20E3CD1D6A5}"/>
                </a:ext>
              </a:extLst>
            </p:cNvPr>
            <p:cNvSpPr/>
            <p:nvPr/>
          </p:nvSpPr>
          <p:spPr>
            <a:xfrm>
              <a:off x="6204242" y="3796197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5" h="53339">
                  <a:moveTo>
                    <a:pt x="0" y="0"/>
                  </a:moveTo>
                  <a:lnTo>
                    <a:pt x="0" y="53289"/>
                  </a:lnTo>
                  <a:lnTo>
                    <a:pt x="6476" y="50050"/>
                  </a:lnTo>
                  <a:lnTo>
                    <a:pt x="6476" y="36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5" name="object 288">
              <a:extLst>
                <a:ext uri="{FF2B5EF4-FFF2-40B4-BE49-F238E27FC236}">
                  <a16:creationId xmlns:a16="http://schemas.microsoft.com/office/drawing/2014/main" id="{6ECC5E25-54F6-40F8-989D-240A0A30404C}"/>
                </a:ext>
              </a:extLst>
            </p:cNvPr>
            <p:cNvSpPr/>
            <p:nvPr/>
          </p:nvSpPr>
          <p:spPr>
            <a:xfrm>
              <a:off x="6204242" y="3796197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5" h="53339">
                  <a:moveTo>
                    <a:pt x="6476" y="50050"/>
                  </a:moveTo>
                  <a:lnTo>
                    <a:pt x="0" y="53289"/>
                  </a:lnTo>
                  <a:lnTo>
                    <a:pt x="0" y="0"/>
                  </a:lnTo>
                  <a:lnTo>
                    <a:pt x="6476" y="3606"/>
                  </a:lnTo>
                  <a:lnTo>
                    <a:pt x="6476" y="5005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6" name="object 289">
              <a:extLst>
                <a:ext uri="{FF2B5EF4-FFF2-40B4-BE49-F238E27FC236}">
                  <a16:creationId xmlns:a16="http://schemas.microsoft.com/office/drawing/2014/main" id="{C9808A6D-651A-4612-AC36-2A4883A23F07}"/>
                </a:ext>
              </a:extLst>
            </p:cNvPr>
            <p:cNvSpPr/>
            <p:nvPr/>
          </p:nvSpPr>
          <p:spPr>
            <a:xfrm>
              <a:off x="6250686" y="3978721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6476" y="0"/>
                  </a:moveTo>
                  <a:lnTo>
                    <a:pt x="0" y="4317"/>
                  </a:lnTo>
                  <a:lnTo>
                    <a:pt x="38519" y="25920"/>
                  </a:lnTo>
                  <a:lnTo>
                    <a:pt x="38519" y="18719"/>
                  </a:lnTo>
                  <a:lnTo>
                    <a:pt x="6476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7" name="object 290">
              <a:extLst>
                <a:ext uri="{FF2B5EF4-FFF2-40B4-BE49-F238E27FC236}">
                  <a16:creationId xmlns:a16="http://schemas.microsoft.com/office/drawing/2014/main" id="{4DF1A420-4E59-44A3-9D32-46C2218AFAE2}"/>
                </a:ext>
              </a:extLst>
            </p:cNvPr>
            <p:cNvSpPr/>
            <p:nvPr/>
          </p:nvSpPr>
          <p:spPr>
            <a:xfrm>
              <a:off x="6250686" y="3978721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0" y="4317"/>
                  </a:moveTo>
                  <a:lnTo>
                    <a:pt x="38519" y="25920"/>
                  </a:lnTo>
                  <a:lnTo>
                    <a:pt x="38519" y="18719"/>
                  </a:lnTo>
                  <a:lnTo>
                    <a:pt x="6476" y="0"/>
                  </a:lnTo>
                  <a:lnTo>
                    <a:pt x="0" y="431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8" name="object 291">
              <a:extLst>
                <a:ext uri="{FF2B5EF4-FFF2-40B4-BE49-F238E27FC236}">
                  <a16:creationId xmlns:a16="http://schemas.microsoft.com/office/drawing/2014/main" id="{8C716A41-5D52-4D6E-A3B4-10C1FACBA20F}"/>
                </a:ext>
              </a:extLst>
            </p:cNvPr>
            <p:cNvSpPr/>
            <p:nvPr/>
          </p:nvSpPr>
          <p:spPr>
            <a:xfrm>
              <a:off x="6343561" y="4031997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5" h="25400">
                  <a:moveTo>
                    <a:pt x="6121" y="0"/>
                  </a:moveTo>
                  <a:lnTo>
                    <a:pt x="0" y="3606"/>
                  </a:lnTo>
                  <a:lnTo>
                    <a:pt x="38519" y="25209"/>
                  </a:lnTo>
                  <a:lnTo>
                    <a:pt x="38519" y="18008"/>
                  </a:lnTo>
                  <a:lnTo>
                    <a:pt x="6121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9" name="object 292">
              <a:extLst>
                <a:ext uri="{FF2B5EF4-FFF2-40B4-BE49-F238E27FC236}">
                  <a16:creationId xmlns:a16="http://schemas.microsoft.com/office/drawing/2014/main" id="{23732DBC-9C4D-4160-A6D4-C4AA5ED35D67}"/>
                </a:ext>
              </a:extLst>
            </p:cNvPr>
            <p:cNvSpPr/>
            <p:nvPr/>
          </p:nvSpPr>
          <p:spPr>
            <a:xfrm>
              <a:off x="6343561" y="4031997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5" h="25400">
                  <a:moveTo>
                    <a:pt x="0" y="3606"/>
                  </a:moveTo>
                  <a:lnTo>
                    <a:pt x="38519" y="25209"/>
                  </a:lnTo>
                  <a:lnTo>
                    <a:pt x="38519" y="18008"/>
                  </a:lnTo>
                  <a:lnTo>
                    <a:pt x="6121" y="0"/>
                  </a:lnTo>
                  <a:lnTo>
                    <a:pt x="0" y="360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0" name="object 293">
              <a:extLst>
                <a:ext uri="{FF2B5EF4-FFF2-40B4-BE49-F238E27FC236}">
                  <a16:creationId xmlns:a16="http://schemas.microsoft.com/office/drawing/2014/main" id="{B4E9833D-C675-49EC-9A1A-05B6CB1E42F9}"/>
                </a:ext>
              </a:extLst>
            </p:cNvPr>
            <p:cNvSpPr/>
            <p:nvPr/>
          </p:nvSpPr>
          <p:spPr>
            <a:xfrm>
              <a:off x="6343561" y="3925076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6121" y="0"/>
                  </a:moveTo>
                  <a:lnTo>
                    <a:pt x="0" y="3606"/>
                  </a:lnTo>
                  <a:lnTo>
                    <a:pt x="38519" y="25920"/>
                  </a:lnTo>
                  <a:lnTo>
                    <a:pt x="38519" y="18719"/>
                  </a:lnTo>
                  <a:lnTo>
                    <a:pt x="6121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1" name="object 294">
              <a:extLst>
                <a:ext uri="{FF2B5EF4-FFF2-40B4-BE49-F238E27FC236}">
                  <a16:creationId xmlns:a16="http://schemas.microsoft.com/office/drawing/2014/main" id="{AD627EE4-4404-4A93-905C-29A04295F50C}"/>
                </a:ext>
              </a:extLst>
            </p:cNvPr>
            <p:cNvSpPr/>
            <p:nvPr/>
          </p:nvSpPr>
          <p:spPr>
            <a:xfrm>
              <a:off x="6343561" y="3925076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0" y="3606"/>
                  </a:moveTo>
                  <a:lnTo>
                    <a:pt x="38519" y="25920"/>
                  </a:lnTo>
                  <a:lnTo>
                    <a:pt x="38519" y="18719"/>
                  </a:lnTo>
                  <a:lnTo>
                    <a:pt x="6121" y="0"/>
                  </a:lnTo>
                  <a:lnTo>
                    <a:pt x="0" y="360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2" name="object 295">
              <a:extLst>
                <a:ext uri="{FF2B5EF4-FFF2-40B4-BE49-F238E27FC236}">
                  <a16:creationId xmlns:a16="http://schemas.microsoft.com/office/drawing/2014/main" id="{8027D08B-6210-44FD-B3FE-BBAD3EE4F021}"/>
                </a:ext>
              </a:extLst>
            </p:cNvPr>
            <p:cNvSpPr/>
            <p:nvPr/>
          </p:nvSpPr>
          <p:spPr>
            <a:xfrm>
              <a:off x="6297117" y="3898800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6121" y="0"/>
                  </a:moveTo>
                  <a:lnTo>
                    <a:pt x="0" y="3606"/>
                  </a:lnTo>
                  <a:lnTo>
                    <a:pt x="38519" y="25920"/>
                  </a:lnTo>
                  <a:lnTo>
                    <a:pt x="38519" y="17995"/>
                  </a:lnTo>
                  <a:lnTo>
                    <a:pt x="6121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3" name="object 296">
              <a:extLst>
                <a:ext uri="{FF2B5EF4-FFF2-40B4-BE49-F238E27FC236}">
                  <a16:creationId xmlns:a16="http://schemas.microsoft.com/office/drawing/2014/main" id="{A3050FFB-86FC-4754-8A83-2E838A9A4AA2}"/>
                </a:ext>
              </a:extLst>
            </p:cNvPr>
            <p:cNvSpPr/>
            <p:nvPr/>
          </p:nvSpPr>
          <p:spPr>
            <a:xfrm>
              <a:off x="6297117" y="3898800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0" y="3606"/>
                  </a:moveTo>
                  <a:lnTo>
                    <a:pt x="38519" y="25920"/>
                  </a:lnTo>
                  <a:lnTo>
                    <a:pt x="38519" y="17995"/>
                  </a:lnTo>
                  <a:lnTo>
                    <a:pt x="6121" y="0"/>
                  </a:lnTo>
                  <a:lnTo>
                    <a:pt x="0" y="360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4" name="object 297">
              <a:extLst>
                <a:ext uri="{FF2B5EF4-FFF2-40B4-BE49-F238E27FC236}">
                  <a16:creationId xmlns:a16="http://schemas.microsoft.com/office/drawing/2014/main" id="{C1575E85-50ED-4191-8E18-25B991A632F4}"/>
                </a:ext>
              </a:extLst>
            </p:cNvPr>
            <p:cNvSpPr/>
            <p:nvPr/>
          </p:nvSpPr>
          <p:spPr>
            <a:xfrm>
              <a:off x="6250686" y="3872523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6476" y="0"/>
                  </a:moveTo>
                  <a:lnTo>
                    <a:pt x="0" y="3594"/>
                  </a:lnTo>
                  <a:lnTo>
                    <a:pt x="38519" y="25552"/>
                  </a:lnTo>
                  <a:lnTo>
                    <a:pt x="38519" y="17995"/>
                  </a:lnTo>
                  <a:lnTo>
                    <a:pt x="6476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5" name="object 298">
              <a:extLst>
                <a:ext uri="{FF2B5EF4-FFF2-40B4-BE49-F238E27FC236}">
                  <a16:creationId xmlns:a16="http://schemas.microsoft.com/office/drawing/2014/main" id="{2CBB933D-32B4-4157-9239-A94C4AA7580F}"/>
                </a:ext>
              </a:extLst>
            </p:cNvPr>
            <p:cNvSpPr/>
            <p:nvPr/>
          </p:nvSpPr>
          <p:spPr>
            <a:xfrm>
              <a:off x="6250686" y="3872523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5" h="26035">
                  <a:moveTo>
                    <a:pt x="0" y="3594"/>
                  </a:moveTo>
                  <a:lnTo>
                    <a:pt x="38519" y="25552"/>
                  </a:lnTo>
                  <a:lnTo>
                    <a:pt x="38519" y="17995"/>
                  </a:lnTo>
                  <a:lnTo>
                    <a:pt x="6476" y="0"/>
                  </a:lnTo>
                  <a:lnTo>
                    <a:pt x="0" y="359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6" name="object 299">
              <a:extLst>
                <a:ext uri="{FF2B5EF4-FFF2-40B4-BE49-F238E27FC236}">
                  <a16:creationId xmlns:a16="http://schemas.microsoft.com/office/drawing/2014/main" id="{3435CE21-5281-4B19-B1E3-B8AE28971082}"/>
                </a:ext>
              </a:extLst>
            </p:cNvPr>
            <p:cNvSpPr/>
            <p:nvPr/>
          </p:nvSpPr>
          <p:spPr>
            <a:xfrm>
              <a:off x="6204242" y="3846247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5" h="25400">
                  <a:moveTo>
                    <a:pt x="6476" y="0"/>
                  </a:moveTo>
                  <a:lnTo>
                    <a:pt x="0" y="3238"/>
                  </a:lnTo>
                  <a:lnTo>
                    <a:pt x="38519" y="25196"/>
                  </a:lnTo>
                  <a:lnTo>
                    <a:pt x="38519" y="17995"/>
                  </a:lnTo>
                  <a:lnTo>
                    <a:pt x="6476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7" name="object 300">
              <a:extLst>
                <a:ext uri="{FF2B5EF4-FFF2-40B4-BE49-F238E27FC236}">
                  <a16:creationId xmlns:a16="http://schemas.microsoft.com/office/drawing/2014/main" id="{2C300DA2-C803-415D-89B5-37060AC5C348}"/>
                </a:ext>
              </a:extLst>
            </p:cNvPr>
            <p:cNvSpPr/>
            <p:nvPr/>
          </p:nvSpPr>
          <p:spPr>
            <a:xfrm>
              <a:off x="6204242" y="3846247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5" h="25400">
                  <a:moveTo>
                    <a:pt x="0" y="3238"/>
                  </a:moveTo>
                  <a:lnTo>
                    <a:pt x="38519" y="25196"/>
                  </a:lnTo>
                  <a:lnTo>
                    <a:pt x="38519" y="17995"/>
                  </a:lnTo>
                  <a:lnTo>
                    <a:pt x="6476" y="0"/>
                  </a:lnTo>
                  <a:lnTo>
                    <a:pt x="0" y="323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08" name="object 301">
              <a:extLst>
                <a:ext uri="{FF2B5EF4-FFF2-40B4-BE49-F238E27FC236}">
                  <a16:creationId xmlns:a16="http://schemas.microsoft.com/office/drawing/2014/main" id="{7FDA4FA1-DDFF-4F93-8465-71EACA2C22CE}"/>
                </a:ext>
              </a:extLst>
            </p:cNvPr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6401193" y="3737230"/>
              <a:ext cx="154165" cy="104686"/>
            </a:xfrm>
            <a:prstGeom prst="rect">
              <a:avLst/>
            </a:prstGeom>
          </p:spPr>
        </p:pic>
        <p:sp>
          <p:nvSpPr>
            <p:cNvPr id="309" name="object 302">
              <a:extLst>
                <a:ext uri="{FF2B5EF4-FFF2-40B4-BE49-F238E27FC236}">
                  <a16:creationId xmlns:a16="http://schemas.microsoft.com/office/drawing/2014/main" id="{4C8E01AA-3FF5-4946-9093-B7681BA96B41}"/>
                </a:ext>
              </a:extLst>
            </p:cNvPr>
            <p:cNvSpPr/>
            <p:nvPr/>
          </p:nvSpPr>
          <p:spPr>
            <a:xfrm>
              <a:off x="6401155" y="3736799"/>
              <a:ext cx="154305" cy="106045"/>
            </a:xfrm>
            <a:custGeom>
              <a:avLst/>
              <a:gdLst/>
              <a:ahLst/>
              <a:cxnLst/>
              <a:rect l="l" t="t" r="r" b="b"/>
              <a:pathLst>
                <a:path w="154304" h="106045">
                  <a:moveTo>
                    <a:pt x="0" y="105841"/>
                  </a:moveTo>
                  <a:lnTo>
                    <a:pt x="154089" y="17284"/>
                  </a:lnTo>
                  <a:lnTo>
                    <a:pt x="154089" y="0"/>
                  </a:lnTo>
                  <a:lnTo>
                    <a:pt x="0" y="87477"/>
                  </a:lnTo>
                  <a:lnTo>
                    <a:pt x="0" y="105841"/>
                  </a:lnTo>
                  <a:close/>
                </a:path>
              </a:pathLst>
            </a:custGeom>
            <a:ln w="511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0" name="object 303">
              <a:extLst>
                <a:ext uri="{FF2B5EF4-FFF2-40B4-BE49-F238E27FC236}">
                  <a16:creationId xmlns:a16="http://schemas.microsoft.com/office/drawing/2014/main" id="{40B571E8-BF2B-4065-81A8-84EF8FC44E20}"/>
                </a:ext>
              </a:extLst>
            </p:cNvPr>
            <p:cNvSpPr/>
            <p:nvPr/>
          </p:nvSpPr>
          <p:spPr>
            <a:xfrm>
              <a:off x="6185154" y="3701518"/>
              <a:ext cx="216535" cy="141605"/>
            </a:xfrm>
            <a:custGeom>
              <a:avLst/>
              <a:gdLst/>
              <a:ahLst/>
              <a:cxnLst/>
              <a:rect l="l" t="t" r="r" b="b"/>
              <a:pathLst>
                <a:path w="216535" h="141604">
                  <a:moveTo>
                    <a:pt x="0" y="0"/>
                  </a:moveTo>
                  <a:lnTo>
                    <a:pt x="0" y="17640"/>
                  </a:lnTo>
                  <a:lnTo>
                    <a:pt x="216001" y="141122"/>
                  </a:lnTo>
                  <a:lnTo>
                    <a:pt x="216001" y="1227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1" name="object 304">
              <a:extLst>
                <a:ext uri="{FF2B5EF4-FFF2-40B4-BE49-F238E27FC236}">
                  <a16:creationId xmlns:a16="http://schemas.microsoft.com/office/drawing/2014/main" id="{06B12456-BCD5-48A6-9F58-19E3D7383559}"/>
                </a:ext>
              </a:extLst>
            </p:cNvPr>
            <p:cNvSpPr/>
            <p:nvPr/>
          </p:nvSpPr>
          <p:spPr>
            <a:xfrm>
              <a:off x="6185154" y="3701518"/>
              <a:ext cx="216535" cy="141605"/>
            </a:xfrm>
            <a:custGeom>
              <a:avLst/>
              <a:gdLst/>
              <a:ahLst/>
              <a:cxnLst/>
              <a:rect l="l" t="t" r="r" b="b"/>
              <a:pathLst>
                <a:path w="216535" h="141604">
                  <a:moveTo>
                    <a:pt x="0" y="17640"/>
                  </a:moveTo>
                  <a:lnTo>
                    <a:pt x="216001" y="141122"/>
                  </a:lnTo>
                  <a:lnTo>
                    <a:pt x="216001" y="122758"/>
                  </a:lnTo>
                  <a:lnTo>
                    <a:pt x="0" y="0"/>
                  </a:lnTo>
                  <a:lnTo>
                    <a:pt x="0" y="17640"/>
                  </a:lnTo>
                  <a:close/>
                </a:path>
              </a:pathLst>
            </a:custGeom>
            <a:ln w="51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2" name="object 305">
              <a:extLst>
                <a:ext uri="{FF2B5EF4-FFF2-40B4-BE49-F238E27FC236}">
                  <a16:creationId xmlns:a16="http://schemas.microsoft.com/office/drawing/2014/main" id="{C23C2D30-0977-4D6F-8CF2-86E590BE33F4}"/>
                </a:ext>
              </a:extLst>
            </p:cNvPr>
            <p:cNvSpPr/>
            <p:nvPr/>
          </p:nvSpPr>
          <p:spPr>
            <a:xfrm>
              <a:off x="6185154" y="3613317"/>
              <a:ext cx="370205" cy="488315"/>
            </a:xfrm>
            <a:custGeom>
              <a:avLst/>
              <a:gdLst/>
              <a:ahLst/>
              <a:cxnLst/>
              <a:rect l="l" t="t" r="r" b="b"/>
              <a:pathLst>
                <a:path w="370204" h="488314">
                  <a:moveTo>
                    <a:pt x="0" y="88201"/>
                  </a:moveTo>
                  <a:lnTo>
                    <a:pt x="0" y="364324"/>
                  </a:lnTo>
                  <a:lnTo>
                    <a:pt x="19088" y="375843"/>
                  </a:lnTo>
                  <a:lnTo>
                    <a:pt x="25565" y="371525"/>
                  </a:lnTo>
                  <a:lnTo>
                    <a:pt x="57607" y="390245"/>
                  </a:lnTo>
                  <a:lnTo>
                    <a:pt x="57607" y="397446"/>
                  </a:lnTo>
                  <a:lnTo>
                    <a:pt x="111963" y="428409"/>
                  </a:lnTo>
                  <a:lnTo>
                    <a:pt x="118084" y="424802"/>
                  </a:lnTo>
                  <a:lnTo>
                    <a:pt x="150482" y="442810"/>
                  </a:lnTo>
                  <a:lnTo>
                    <a:pt x="150482" y="449999"/>
                  </a:lnTo>
                  <a:lnTo>
                    <a:pt x="216001" y="487806"/>
                  </a:lnTo>
                  <a:lnTo>
                    <a:pt x="369011" y="397802"/>
                  </a:lnTo>
                  <a:lnTo>
                    <a:pt x="370090" y="123482"/>
                  </a:lnTo>
                  <a:lnTo>
                    <a:pt x="154089" y="0"/>
                  </a:lnTo>
                  <a:lnTo>
                    <a:pt x="0" y="88201"/>
                  </a:lnTo>
                  <a:close/>
                </a:path>
              </a:pathLst>
            </a:custGeom>
            <a:ln w="103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13" name="object 306">
              <a:extLst>
                <a:ext uri="{FF2B5EF4-FFF2-40B4-BE49-F238E27FC236}">
                  <a16:creationId xmlns:a16="http://schemas.microsoft.com/office/drawing/2014/main" id="{18FF7557-F02C-4029-B7CA-EBC77D6ECCB5}"/>
                </a:ext>
              </a:extLst>
            </p:cNvPr>
            <p:cNvPicPr/>
            <p:nvPr/>
          </p:nvPicPr>
          <p:blipFill>
            <a:blip r:embed="rId36" cstate="print"/>
            <a:stretch>
              <a:fillRect/>
            </a:stretch>
          </p:blipFill>
          <p:spPr>
            <a:xfrm>
              <a:off x="7029755" y="3508618"/>
              <a:ext cx="203365" cy="363905"/>
            </a:xfrm>
            <a:prstGeom prst="rect">
              <a:avLst/>
            </a:prstGeom>
          </p:spPr>
        </p:pic>
        <p:sp>
          <p:nvSpPr>
            <p:cNvPr id="314" name="object 307">
              <a:extLst>
                <a:ext uri="{FF2B5EF4-FFF2-40B4-BE49-F238E27FC236}">
                  <a16:creationId xmlns:a16="http://schemas.microsoft.com/office/drawing/2014/main" id="{8D611D6A-8F77-48E8-BA16-F4474F73BD7D}"/>
                </a:ext>
              </a:extLst>
            </p:cNvPr>
            <p:cNvSpPr/>
            <p:nvPr/>
          </p:nvSpPr>
          <p:spPr>
            <a:xfrm>
              <a:off x="7029716" y="3508199"/>
              <a:ext cx="154305" cy="364490"/>
            </a:xfrm>
            <a:custGeom>
              <a:avLst/>
              <a:gdLst/>
              <a:ahLst/>
              <a:cxnLst/>
              <a:rect l="l" t="t" r="r" b="b"/>
              <a:pathLst>
                <a:path w="154304" h="364489">
                  <a:moveTo>
                    <a:pt x="0" y="364324"/>
                  </a:moveTo>
                  <a:lnTo>
                    <a:pt x="153009" y="274320"/>
                  </a:lnTo>
                  <a:lnTo>
                    <a:pt x="154089" y="0"/>
                  </a:lnTo>
                  <a:lnTo>
                    <a:pt x="0" y="87477"/>
                  </a:lnTo>
                  <a:lnTo>
                    <a:pt x="0" y="364324"/>
                  </a:lnTo>
                  <a:close/>
                </a:path>
              </a:pathLst>
            </a:custGeom>
            <a:ln w="511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15" name="object 308">
              <a:extLst>
                <a:ext uri="{FF2B5EF4-FFF2-40B4-BE49-F238E27FC236}">
                  <a16:creationId xmlns:a16="http://schemas.microsoft.com/office/drawing/2014/main" id="{5CC8A311-FFAE-46C8-BD52-5F7C16236A10}"/>
                </a:ext>
              </a:extLst>
            </p:cNvPr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6813600" y="3473490"/>
              <a:ext cx="215557" cy="398538"/>
            </a:xfrm>
            <a:prstGeom prst="rect">
              <a:avLst/>
            </a:prstGeom>
          </p:spPr>
        </p:pic>
        <p:sp>
          <p:nvSpPr>
            <p:cNvPr id="316" name="object 309">
              <a:extLst>
                <a:ext uri="{FF2B5EF4-FFF2-40B4-BE49-F238E27FC236}">
                  <a16:creationId xmlns:a16="http://schemas.microsoft.com/office/drawing/2014/main" id="{6FA5B649-4DAB-4A20-9CDB-213D2EC1860D}"/>
                </a:ext>
              </a:extLst>
            </p:cNvPr>
            <p:cNvSpPr/>
            <p:nvPr/>
          </p:nvSpPr>
          <p:spPr>
            <a:xfrm>
              <a:off x="6813715" y="3472918"/>
              <a:ext cx="216535" cy="400050"/>
            </a:xfrm>
            <a:custGeom>
              <a:avLst/>
              <a:gdLst/>
              <a:ahLst/>
              <a:cxnLst/>
              <a:rect l="l" t="t" r="r" b="b"/>
              <a:pathLst>
                <a:path w="216534" h="400050">
                  <a:moveTo>
                    <a:pt x="0" y="276123"/>
                  </a:moveTo>
                  <a:lnTo>
                    <a:pt x="0" y="0"/>
                  </a:lnTo>
                  <a:lnTo>
                    <a:pt x="216001" y="122758"/>
                  </a:lnTo>
                  <a:lnTo>
                    <a:pt x="216001" y="399605"/>
                  </a:lnTo>
                  <a:lnTo>
                    <a:pt x="150482" y="361797"/>
                  </a:lnTo>
                  <a:lnTo>
                    <a:pt x="150482" y="354609"/>
                  </a:lnTo>
                  <a:lnTo>
                    <a:pt x="118084" y="336600"/>
                  </a:lnTo>
                  <a:lnTo>
                    <a:pt x="111963" y="340207"/>
                  </a:lnTo>
                  <a:lnTo>
                    <a:pt x="57607" y="309245"/>
                  </a:lnTo>
                  <a:lnTo>
                    <a:pt x="57607" y="302044"/>
                  </a:lnTo>
                  <a:lnTo>
                    <a:pt x="25565" y="283324"/>
                  </a:lnTo>
                  <a:lnTo>
                    <a:pt x="19088" y="287642"/>
                  </a:lnTo>
                  <a:lnTo>
                    <a:pt x="0" y="276123"/>
                  </a:lnTo>
                  <a:close/>
                </a:path>
              </a:pathLst>
            </a:custGeom>
            <a:ln w="51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7" name="object 310">
              <a:extLst>
                <a:ext uri="{FF2B5EF4-FFF2-40B4-BE49-F238E27FC236}">
                  <a16:creationId xmlns:a16="http://schemas.microsoft.com/office/drawing/2014/main" id="{AB1AC978-CD9F-434A-9794-149DD525318E}"/>
                </a:ext>
              </a:extLst>
            </p:cNvPr>
            <p:cNvSpPr/>
            <p:nvPr/>
          </p:nvSpPr>
          <p:spPr>
            <a:xfrm>
              <a:off x="6813003" y="3384005"/>
              <a:ext cx="372110" cy="1270"/>
            </a:xfrm>
            <a:custGeom>
              <a:avLst/>
              <a:gdLst/>
              <a:ahLst/>
              <a:cxnLst/>
              <a:rect l="l" t="t" r="r" b="b"/>
              <a:pathLst>
                <a:path w="372109" h="1270">
                  <a:moveTo>
                    <a:pt x="371881" y="0"/>
                  </a:moveTo>
                  <a:lnTo>
                    <a:pt x="0" y="0"/>
                  </a:lnTo>
                  <a:lnTo>
                    <a:pt x="0" y="711"/>
                  </a:lnTo>
                  <a:lnTo>
                    <a:pt x="371881" y="711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8" name="object 311">
              <a:extLst>
                <a:ext uri="{FF2B5EF4-FFF2-40B4-BE49-F238E27FC236}">
                  <a16:creationId xmlns:a16="http://schemas.microsoft.com/office/drawing/2014/main" id="{657BA89F-357B-46E0-AED8-3DB9DBAA6E4D}"/>
                </a:ext>
              </a:extLst>
            </p:cNvPr>
            <p:cNvSpPr/>
            <p:nvPr/>
          </p:nvSpPr>
          <p:spPr>
            <a:xfrm>
              <a:off x="6813003" y="3384717"/>
              <a:ext cx="372110" cy="10160"/>
            </a:xfrm>
            <a:custGeom>
              <a:avLst/>
              <a:gdLst/>
              <a:ahLst/>
              <a:cxnLst/>
              <a:rect l="l" t="t" r="r" b="b"/>
              <a:pathLst>
                <a:path w="372109" h="10160">
                  <a:moveTo>
                    <a:pt x="371881" y="0"/>
                  </a:moveTo>
                  <a:lnTo>
                    <a:pt x="0" y="0"/>
                  </a:lnTo>
                  <a:lnTo>
                    <a:pt x="0" y="9728"/>
                  </a:lnTo>
                  <a:lnTo>
                    <a:pt x="371881" y="9728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DCDC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9" name="object 312">
              <a:extLst>
                <a:ext uri="{FF2B5EF4-FFF2-40B4-BE49-F238E27FC236}">
                  <a16:creationId xmlns:a16="http://schemas.microsoft.com/office/drawing/2014/main" id="{BB02BBE8-E093-46C9-85E8-9955487706A8}"/>
                </a:ext>
              </a:extLst>
            </p:cNvPr>
            <p:cNvSpPr/>
            <p:nvPr/>
          </p:nvSpPr>
          <p:spPr>
            <a:xfrm>
              <a:off x="6813003" y="3394445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09" h="13335">
                  <a:moveTo>
                    <a:pt x="371881" y="0"/>
                  </a:moveTo>
                  <a:lnTo>
                    <a:pt x="0" y="0"/>
                  </a:lnTo>
                  <a:lnTo>
                    <a:pt x="0" y="12954"/>
                  </a:lnTo>
                  <a:lnTo>
                    <a:pt x="371881" y="12954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DEDE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0" name="object 313">
              <a:extLst>
                <a:ext uri="{FF2B5EF4-FFF2-40B4-BE49-F238E27FC236}">
                  <a16:creationId xmlns:a16="http://schemas.microsoft.com/office/drawing/2014/main" id="{67582312-A32F-439E-B35B-1C5A6C282DF3}"/>
                </a:ext>
              </a:extLst>
            </p:cNvPr>
            <p:cNvSpPr/>
            <p:nvPr/>
          </p:nvSpPr>
          <p:spPr>
            <a:xfrm>
              <a:off x="6813003" y="3407399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09" h="13335">
                  <a:moveTo>
                    <a:pt x="371881" y="0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371881" y="13322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1" name="object 314">
              <a:extLst>
                <a:ext uri="{FF2B5EF4-FFF2-40B4-BE49-F238E27FC236}">
                  <a16:creationId xmlns:a16="http://schemas.microsoft.com/office/drawing/2014/main" id="{84E3F86B-CEDF-45A7-B7A6-1F017FC66279}"/>
                </a:ext>
              </a:extLst>
            </p:cNvPr>
            <p:cNvSpPr/>
            <p:nvPr/>
          </p:nvSpPr>
          <p:spPr>
            <a:xfrm>
              <a:off x="6813003" y="3420721"/>
              <a:ext cx="372110" cy="10160"/>
            </a:xfrm>
            <a:custGeom>
              <a:avLst/>
              <a:gdLst/>
              <a:ahLst/>
              <a:cxnLst/>
              <a:rect l="l" t="t" r="r" b="b"/>
              <a:pathLst>
                <a:path w="372109" h="10160">
                  <a:moveTo>
                    <a:pt x="371881" y="0"/>
                  </a:moveTo>
                  <a:lnTo>
                    <a:pt x="0" y="0"/>
                  </a:lnTo>
                  <a:lnTo>
                    <a:pt x="0" y="9715"/>
                  </a:lnTo>
                  <a:lnTo>
                    <a:pt x="371881" y="9715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2E2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2" name="object 315">
              <a:extLst>
                <a:ext uri="{FF2B5EF4-FFF2-40B4-BE49-F238E27FC236}">
                  <a16:creationId xmlns:a16="http://schemas.microsoft.com/office/drawing/2014/main" id="{39935BE8-7D7B-497B-9AC1-62DB335AEA0C}"/>
                </a:ext>
              </a:extLst>
            </p:cNvPr>
            <p:cNvSpPr/>
            <p:nvPr/>
          </p:nvSpPr>
          <p:spPr>
            <a:xfrm>
              <a:off x="6813003" y="3430437"/>
              <a:ext cx="372110" cy="10795"/>
            </a:xfrm>
            <a:custGeom>
              <a:avLst/>
              <a:gdLst/>
              <a:ahLst/>
              <a:cxnLst/>
              <a:rect l="l" t="t" r="r" b="b"/>
              <a:pathLst>
                <a:path w="372109" h="10795">
                  <a:moveTo>
                    <a:pt x="371881" y="0"/>
                  </a:moveTo>
                  <a:lnTo>
                    <a:pt x="0" y="0"/>
                  </a:lnTo>
                  <a:lnTo>
                    <a:pt x="0" y="10439"/>
                  </a:lnTo>
                  <a:lnTo>
                    <a:pt x="371881" y="10439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4E4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3" name="object 316">
              <a:extLst>
                <a:ext uri="{FF2B5EF4-FFF2-40B4-BE49-F238E27FC236}">
                  <a16:creationId xmlns:a16="http://schemas.microsoft.com/office/drawing/2014/main" id="{D717CF93-BE71-40BF-81CC-86E07C07F362}"/>
                </a:ext>
              </a:extLst>
            </p:cNvPr>
            <p:cNvSpPr/>
            <p:nvPr/>
          </p:nvSpPr>
          <p:spPr>
            <a:xfrm>
              <a:off x="6813003" y="3440876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09" h="13335">
                  <a:moveTo>
                    <a:pt x="371881" y="0"/>
                  </a:moveTo>
                  <a:lnTo>
                    <a:pt x="0" y="0"/>
                  </a:lnTo>
                  <a:lnTo>
                    <a:pt x="0" y="12966"/>
                  </a:lnTo>
                  <a:lnTo>
                    <a:pt x="371881" y="12966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6E6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4" name="object 317">
              <a:extLst>
                <a:ext uri="{FF2B5EF4-FFF2-40B4-BE49-F238E27FC236}">
                  <a16:creationId xmlns:a16="http://schemas.microsoft.com/office/drawing/2014/main" id="{7B620419-8F1E-4A16-A136-21BAD0519B98}"/>
                </a:ext>
              </a:extLst>
            </p:cNvPr>
            <p:cNvSpPr/>
            <p:nvPr/>
          </p:nvSpPr>
          <p:spPr>
            <a:xfrm>
              <a:off x="6813003" y="3453843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09" h="13335">
                  <a:moveTo>
                    <a:pt x="371881" y="0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371881" y="13322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8E8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5" name="object 318">
              <a:extLst>
                <a:ext uri="{FF2B5EF4-FFF2-40B4-BE49-F238E27FC236}">
                  <a16:creationId xmlns:a16="http://schemas.microsoft.com/office/drawing/2014/main" id="{FB669072-98C3-40B7-A150-E7BD22570A48}"/>
                </a:ext>
              </a:extLst>
            </p:cNvPr>
            <p:cNvSpPr/>
            <p:nvPr/>
          </p:nvSpPr>
          <p:spPr>
            <a:xfrm>
              <a:off x="6813003" y="3467165"/>
              <a:ext cx="372110" cy="13970"/>
            </a:xfrm>
            <a:custGeom>
              <a:avLst/>
              <a:gdLst/>
              <a:ahLst/>
              <a:cxnLst/>
              <a:rect l="l" t="t" r="r" b="b"/>
              <a:pathLst>
                <a:path w="372109" h="13970">
                  <a:moveTo>
                    <a:pt x="371881" y="0"/>
                  </a:moveTo>
                  <a:lnTo>
                    <a:pt x="0" y="0"/>
                  </a:lnTo>
                  <a:lnTo>
                    <a:pt x="0" y="13677"/>
                  </a:lnTo>
                  <a:lnTo>
                    <a:pt x="371881" y="13677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AEA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6" name="object 319">
              <a:extLst>
                <a:ext uri="{FF2B5EF4-FFF2-40B4-BE49-F238E27FC236}">
                  <a16:creationId xmlns:a16="http://schemas.microsoft.com/office/drawing/2014/main" id="{59FABE3B-9B8C-4B00-B6C5-85711E5F402E}"/>
                </a:ext>
              </a:extLst>
            </p:cNvPr>
            <p:cNvSpPr/>
            <p:nvPr/>
          </p:nvSpPr>
          <p:spPr>
            <a:xfrm>
              <a:off x="6813003" y="3480843"/>
              <a:ext cx="372110" cy="12700"/>
            </a:xfrm>
            <a:custGeom>
              <a:avLst/>
              <a:gdLst/>
              <a:ahLst/>
              <a:cxnLst/>
              <a:rect l="l" t="t" r="r" b="b"/>
              <a:pathLst>
                <a:path w="372109" h="12700">
                  <a:moveTo>
                    <a:pt x="371881" y="0"/>
                  </a:moveTo>
                  <a:lnTo>
                    <a:pt x="0" y="0"/>
                  </a:lnTo>
                  <a:lnTo>
                    <a:pt x="0" y="12598"/>
                  </a:lnTo>
                  <a:lnTo>
                    <a:pt x="371881" y="12598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CEC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7" name="object 320">
              <a:extLst>
                <a:ext uri="{FF2B5EF4-FFF2-40B4-BE49-F238E27FC236}">
                  <a16:creationId xmlns:a16="http://schemas.microsoft.com/office/drawing/2014/main" id="{E50663EA-504B-43F9-86B9-342F4487EFA8}"/>
                </a:ext>
              </a:extLst>
            </p:cNvPr>
            <p:cNvSpPr/>
            <p:nvPr/>
          </p:nvSpPr>
          <p:spPr>
            <a:xfrm>
              <a:off x="6813003" y="3493441"/>
              <a:ext cx="372110" cy="13970"/>
            </a:xfrm>
            <a:custGeom>
              <a:avLst/>
              <a:gdLst/>
              <a:ahLst/>
              <a:cxnLst/>
              <a:rect l="l" t="t" r="r" b="b"/>
              <a:pathLst>
                <a:path w="372109" h="13970">
                  <a:moveTo>
                    <a:pt x="371881" y="0"/>
                  </a:moveTo>
                  <a:lnTo>
                    <a:pt x="0" y="0"/>
                  </a:lnTo>
                  <a:lnTo>
                    <a:pt x="0" y="13677"/>
                  </a:lnTo>
                  <a:lnTo>
                    <a:pt x="371881" y="13677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EEEE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8" name="object 321">
              <a:extLst>
                <a:ext uri="{FF2B5EF4-FFF2-40B4-BE49-F238E27FC236}">
                  <a16:creationId xmlns:a16="http://schemas.microsoft.com/office/drawing/2014/main" id="{94CD9519-FE6E-4BC3-A376-D2FC5AEBDAB8}"/>
                </a:ext>
              </a:extLst>
            </p:cNvPr>
            <p:cNvSpPr/>
            <p:nvPr/>
          </p:nvSpPr>
          <p:spPr>
            <a:xfrm>
              <a:off x="6813003" y="3507119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09" h="13335">
                  <a:moveTo>
                    <a:pt x="371881" y="0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371881" y="13322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0F0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9" name="object 322">
              <a:extLst>
                <a:ext uri="{FF2B5EF4-FFF2-40B4-BE49-F238E27FC236}">
                  <a16:creationId xmlns:a16="http://schemas.microsoft.com/office/drawing/2014/main" id="{CD5F5897-1B43-464C-9EF1-0489825B5480}"/>
                </a:ext>
              </a:extLst>
            </p:cNvPr>
            <p:cNvSpPr/>
            <p:nvPr/>
          </p:nvSpPr>
          <p:spPr>
            <a:xfrm>
              <a:off x="6813003" y="3520441"/>
              <a:ext cx="372110" cy="12065"/>
            </a:xfrm>
            <a:custGeom>
              <a:avLst/>
              <a:gdLst/>
              <a:ahLst/>
              <a:cxnLst/>
              <a:rect l="l" t="t" r="r" b="b"/>
              <a:pathLst>
                <a:path w="372109" h="12064">
                  <a:moveTo>
                    <a:pt x="371881" y="0"/>
                  </a:moveTo>
                  <a:lnTo>
                    <a:pt x="0" y="0"/>
                  </a:lnTo>
                  <a:lnTo>
                    <a:pt x="0" y="11874"/>
                  </a:lnTo>
                  <a:lnTo>
                    <a:pt x="371881" y="11874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2F2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0" name="object 323">
              <a:extLst>
                <a:ext uri="{FF2B5EF4-FFF2-40B4-BE49-F238E27FC236}">
                  <a16:creationId xmlns:a16="http://schemas.microsoft.com/office/drawing/2014/main" id="{2A6AC962-4858-49D7-A8EB-5D19CAA39B2F}"/>
                </a:ext>
              </a:extLst>
            </p:cNvPr>
            <p:cNvSpPr/>
            <p:nvPr/>
          </p:nvSpPr>
          <p:spPr>
            <a:xfrm>
              <a:off x="6813003" y="3532316"/>
              <a:ext cx="372110" cy="9525"/>
            </a:xfrm>
            <a:custGeom>
              <a:avLst/>
              <a:gdLst/>
              <a:ahLst/>
              <a:cxnLst/>
              <a:rect l="l" t="t" r="r" b="b"/>
              <a:pathLst>
                <a:path w="372109" h="9525">
                  <a:moveTo>
                    <a:pt x="371881" y="0"/>
                  </a:moveTo>
                  <a:lnTo>
                    <a:pt x="0" y="0"/>
                  </a:lnTo>
                  <a:lnTo>
                    <a:pt x="0" y="9359"/>
                  </a:lnTo>
                  <a:lnTo>
                    <a:pt x="371881" y="9359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4F4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1" name="object 324">
              <a:extLst>
                <a:ext uri="{FF2B5EF4-FFF2-40B4-BE49-F238E27FC236}">
                  <a16:creationId xmlns:a16="http://schemas.microsoft.com/office/drawing/2014/main" id="{C5240D9C-DF6E-43D9-B2C3-63C0D46E7472}"/>
                </a:ext>
              </a:extLst>
            </p:cNvPr>
            <p:cNvSpPr/>
            <p:nvPr/>
          </p:nvSpPr>
          <p:spPr>
            <a:xfrm>
              <a:off x="6813003" y="3541676"/>
              <a:ext cx="372110" cy="12065"/>
            </a:xfrm>
            <a:custGeom>
              <a:avLst/>
              <a:gdLst/>
              <a:ahLst/>
              <a:cxnLst/>
              <a:rect l="l" t="t" r="r" b="b"/>
              <a:pathLst>
                <a:path w="372109" h="12064">
                  <a:moveTo>
                    <a:pt x="371881" y="0"/>
                  </a:moveTo>
                  <a:lnTo>
                    <a:pt x="0" y="0"/>
                  </a:lnTo>
                  <a:lnTo>
                    <a:pt x="0" y="11887"/>
                  </a:lnTo>
                  <a:lnTo>
                    <a:pt x="371881" y="11887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6F6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2" name="object 325">
              <a:extLst>
                <a:ext uri="{FF2B5EF4-FFF2-40B4-BE49-F238E27FC236}">
                  <a16:creationId xmlns:a16="http://schemas.microsoft.com/office/drawing/2014/main" id="{4003E912-4067-4D92-BE21-9AC0A36AF7C9}"/>
                </a:ext>
              </a:extLst>
            </p:cNvPr>
            <p:cNvSpPr/>
            <p:nvPr/>
          </p:nvSpPr>
          <p:spPr>
            <a:xfrm>
              <a:off x="6813003" y="3553563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09" h="13335">
                  <a:moveTo>
                    <a:pt x="371881" y="0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371881" y="13322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8F8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3" name="object 326">
              <a:extLst>
                <a:ext uri="{FF2B5EF4-FFF2-40B4-BE49-F238E27FC236}">
                  <a16:creationId xmlns:a16="http://schemas.microsoft.com/office/drawing/2014/main" id="{635436F3-6714-4E92-B55D-E693EC742293}"/>
                </a:ext>
              </a:extLst>
            </p:cNvPr>
            <p:cNvSpPr/>
            <p:nvPr/>
          </p:nvSpPr>
          <p:spPr>
            <a:xfrm>
              <a:off x="6813003" y="3566885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09" h="13335">
                  <a:moveTo>
                    <a:pt x="371881" y="0"/>
                  </a:moveTo>
                  <a:lnTo>
                    <a:pt x="0" y="0"/>
                  </a:lnTo>
                  <a:lnTo>
                    <a:pt x="0" y="12953"/>
                  </a:lnTo>
                  <a:lnTo>
                    <a:pt x="371881" y="12953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4" name="object 327">
              <a:extLst>
                <a:ext uri="{FF2B5EF4-FFF2-40B4-BE49-F238E27FC236}">
                  <a16:creationId xmlns:a16="http://schemas.microsoft.com/office/drawing/2014/main" id="{237CDFF6-19F7-4FA1-8C00-A482BFE9BFD6}"/>
                </a:ext>
              </a:extLst>
            </p:cNvPr>
            <p:cNvSpPr/>
            <p:nvPr/>
          </p:nvSpPr>
          <p:spPr>
            <a:xfrm>
              <a:off x="6813003" y="3579839"/>
              <a:ext cx="372110" cy="13335"/>
            </a:xfrm>
            <a:custGeom>
              <a:avLst/>
              <a:gdLst/>
              <a:ahLst/>
              <a:cxnLst/>
              <a:rect l="l" t="t" r="r" b="b"/>
              <a:pathLst>
                <a:path w="372109" h="13335">
                  <a:moveTo>
                    <a:pt x="371881" y="0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371881" y="13322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CFCF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5" name="object 328">
              <a:extLst>
                <a:ext uri="{FF2B5EF4-FFF2-40B4-BE49-F238E27FC236}">
                  <a16:creationId xmlns:a16="http://schemas.microsoft.com/office/drawing/2014/main" id="{C6525600-2376-4786-A971-B88F0A95DB8A}"/>
                </a:ext>
              </a:extLst>
            </p:cNvPr>
            <p:cNvSpPr/>
            <p:nvPr/>
          </p:nvSpPr>
          <p:spPr>
            <a:xfrm>
              <a:off x="6813003" y="3593162"/>
              <a:ext cx="372110" cy="3810"/>
            </a:xfrm>
            <a:custGeom>
              <a:avLst/>
              <a:gdLst/>
              <a:ahLst/>
              <a:cxnLst/>
              <a:rect l="l" t="t" r="r" b="b"/>
              <a:pathLst>
                <a:path w="372109" h="3810">
                  <a:moveTo>
                    <a:pt x="371881" y="0"/>
                  </a:moveTo>
                  <a:lnTo>
                    <a:pt x="0" y="0"/>
                  </a:lnTo>
                  <a:lnTo>
                    <a:pt x="0" y="3594"/>
                  </a:lnTo>
                  <a:lnTo>
                    <a:pt x="371881" y="3594"/>
                  </a:lnTo>
                  <a:lnTo>
                    <a:pt x="37188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6" name="object 329">
              <a:extLst>
                <a:ext uri="{FF2B5EF4-FFF2-40B4-BE49-F238E27FC236}">
                  <a16:creationId xmlns:a16="http://schemas.microsoft.com/office/drawing/2014/main" id="{E4A7B23B-382C-4A7D-A2E1-3A66D7B3E313}"/>
                </a:ext>
              </a:extLst>
            </p:cNvPr>
            <p:cNvSpPr/>
            <p:nvPr/>
          </p:nvSpPr>
          <p:spPr>
            <a:xfrm>
              <a:off x="6813715" y="3384717"/>
              <a:ext cx="370205" cy="211454"/>
            </a:xfrm>
            <a:custGeom>
              <a:avLst/>
              <a:gdLst/>
              <a:ahLst/>
              <a:cxnLst/>
              <a:rect l="l" t="t" r="r" b="b"/>
              <a:pathLst>
                <a:path w="370204" h="211454">
                  <a:moveTo>
                    <a:pt x="0" y="88201"/>
                  </a:moveTo>
                  <a:lnTo>
                    <a:pt x="216001" y="210959"/>
                  </a:lnTo>
                  <a:lnTo>
                    <a:pt x="370090" y="123482"/>
                  </a:lnTo>
                  <a:lnTo>
                    <a:pt x="154089" y="0"/>
                  </a:lnTo>
                  <a:lnTo>
                    <a:pt x="0" y="88201"/>
                  </a:lnTo>
                  <a:close/>
                </a:path>
              </a:pathLst>
            </a:custGeom>
            <a:ln w="511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37" name="object 330">
              <a:extLst>
                <a:ext uri="{FF2B5EF4-FFF2-40B4-BE49-F238E27FC236}">
                  <a16:creationId xmlns:a16="http://schemas.microsoft.com/office/drawing/2014/main" id="{19E808F6-2BE7-45FB-9AC1-942D33A0D5DB}"/>
                </a:ext>
              </a:extLst>
            </p:cNvPr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6839420" y="3678963"/>
              <a:ext cx="31991" cy="95516"/>
            </a:xfrm>
            <a:prstGeom prst="rect">
              <a:avLst/>
            </a:prstGeom>
          </p:spPr>
        </p:pic>
        <p:pic>
          <p:nvPicPr>
            <p:cNvPr id="338" name="object 331">
              <a:extLst>
                <a:ext uri="{FF2B5EF4-FFF2-40B4-BE49-F238E27FC236}">
                  <a16:creationId xmlns:a16="http://schemas.microsoft.com/office/drawing/2014/main" id="{96F801EC-3B61-47D0-8DD8-02D015E53EBD}"/>
                </a:ext>
              </a:extLst>
            </p:cNvPr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6838507" y="3676983"/>
              <a:ext cx="78827" cy="98752"/>
            </a:xfrm>
            <a:prstGeom prst="rect">
              <a:avLst/>
            </a:prstGeom>
          </p:spPr>
        </p:pic>
        <p:pic>
          <p:nvPicPr>
            <p:cNvPr id="339" name="object 332">
              <a:extLst>
                <a:ext uri="{FF2B5EF4-FFF2-40B4-BE49-F238E27FC236}">
                  <a16:creationId xmlns:a16="http://schemas.microsoft.com/office/drawing/2014/main" id="{72DF0D61-5BA3-4B0F-AA56-E3F05ED2B7D1}"/>
                </a:ext>
              </a:extLst>
            </p:cNvPr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6885000" y="3703677"/>
              <a:ext cx="33121" cy="65519"/>
            </a:xfrm>
            <a:prstGeom prst="rect">
              <a:avLst/>
            </a:prstGeom>
          </p:spPr>
        </p:pic>
        <p:pic>
          <p:nvPicPr>
            <p:cNvPr id="340" name="object 333">
              <a:extLst>
                <a:ext uri="{FF2B5EF4-FFF2-40B4-BE49-F238E27FC236}">
                  <a16:creationId xmlns:a16="http://schemas.microsoft.com/office/drawing/2014/main" id="{65B2780B-1F5C-4CEB-B0AA-6E02B74D2631}"/>
                </a:ext>
              </a:extLst>
            </p:cNvPr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6884951" y="3703272"/>
              <a:ext cx="78776" cy="124331"/>
            </a:xfrm>
            <a:prstGeom prst="rect">
              <a:avLst/>
            </a:prstGeom>
          </p:spPr>
        </p:pic>
        <p:pic>
          <p:nvPicPr>
            <p:cNvPr id="341" name="object 334">
              <a:extLst>
                <a:ext uri="{FF2B5EF4-FFF2-40B4-BE49-F238E27FC236}">
                  <a16:creationId xmlns:a16="http://schemas.microsoft.com/office/drawing/2014/main" id="{A3A56A39-E127-40A9-B60F-A03139C2BA56}"/>
                </a:ext>
              </a:extLst>
            </p:cNvPr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6931443" y="3729966"/>
              <a:ext cx="33121" cy="98272"/>
            </a:xfrm>
            <a:prstGeom prst="rect">
              <a:avLst/>
            </a:prstGeom>
          </p:spPr>
        </p:pic>
        <p:pic>
          <p:nvPicPr>
            <p:cNvPr id="342" name="object 335">
              <a:extLst>
                <a:ext uri="{FF2B5EF4-FFF2-40B4-BE49-F238E27FC236}">
                  <a16:creationId xmlns:a16="http://schemas.microsoft.com/office/drawing/2014/main" id="{B832EDD3-652D-45E6-8791-ADFF3F043561}"/>
                </a:ext>
              </a:extLst>
            </p:cNvPr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6931026" y="3729904"/>
              <a:ext cx="79094" cy="98396"/>
            </a:xfrm>
            <a:prstGeom prst="rect">
              <a:avLst/>
            </a:prstGeom>
          </p:spPr>
        </p:pic>
        <p:pic>
          <p:nvPicPr>
            <p:cNvPr id="343" name="object 336">
              <a:extLst>
                <a:ext uri="{FF2B5EF4-FFF2-40B4-BE49-F238E27FC236}">
                  <a16:creationId xmlns:a16="http://schemas.microsoft.com/office/drawing/2014/main" id="{7E8F065D-0219-4BE2-AB52-6452894C53EE}"/>
                </a:ext>
              </a:extLst>
            </p:cNvPr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6977519" y="3756242"/>
              <a:ext cx="33477" cy="65519"/>
            </a:xfrm>
            <a:prstGeom prst="rect">
              <a:avLst/>
            </a:prstGeom>
          </p:spPr>
        </p:pic>
        <p:sp>
          <p:nvSpPr>
            <p:cNvPr id="344" name="object 337">
              <a:extLst>
                <a:ext uri="{FF2B5EF4-FFF2-40B4-BE49-F238E27FC236}">
                  <a16:creationId xmlns:a16="http://schemas.microsoft.com/office/drawing/2014/main" id="{35B670D3-23D6-4E3B-AEDA-22CB2D9E9CDE}"/>
                </a:ext>
              </a:extLst>
            </p:cNvPr>
            <p:cNvSpPr/>
            <p:nvPr/>
          </p:nvSpPr>
          <p:spPr>
            <a:xfrm>
              <a:off x="6978243" y="3757322"/>
              <a:ext cx="33020" cy="64135"/>
            </a:xfrm>
            <a:custGeom>
              <a:avLst/>
              <a:gdLst/>
              <a:ahLst/>
              <a:cxnLst/>
              <a:rect l="l" t="t" r="r" b="b"/>
              <a:pathLst>
                <a:path w="33020" h="64135">
                  <a:moveTo>
                    <a:pt x="0" y="46075"/>
                  </a:moveTo>
                  <a:lnTo>
                    <a:pt x="32397" y="64084"/>
                  </a:lnTo>
                  <a:lnTo>
                    <a:pt x="32397" y="17995"/>
                  </a:lnTo>
                  <a:lnTo>
                    <a:pt x="0" y="0"/>
                  </a:lnTo>
                  <a:lnTo>
                    <a:pt x="0" y="4607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45" name="object 338">
              <a:extLst>
                <a:ext uri="{FF2B5EF4-FFF2-40B4-BE49-F238E27FC236}">
                  <a16:creationId xmlns:a16="http://schemas.microsoft.com/office/drawing/2014/main" id="{F670BA51-E9E1-41B2-A01C-D1F31B0C19FB}"/>
                </a:ext>
              </a:extLst>
            </p:cNvPr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6978726" y="3651086"/>
              <a:ext cx="31394" cy="63474"/>
            </a:xfrm>
            <a:prstGeom prst="rect">
              <a:avLst/>
            </a:prstGeom>
          </p:spPr>
        </p:pic>
        <p:pic>
          <p:nvPicPr>
            <p:cNvPr id="346" name="object 339">
              <a:extLst>
                <a:ext uri="{FF2B5EF4-FFF2-40B4-BE49-F238E27FC236}">
                  <a16:creationId xmlns:a16="http://schemas.microsoft.com/office/drawing/2014/main" id="{C28A0B89-8E3E-466F-BF68-2D441D5A4FC7}"/>
                </a:ext>
              </a:extLst>
            </p:cNvPr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6977519" y="3649677"/>
              <a:ext cx="33477" cy="65163"/>
            </a:xfrm>
            <a:prstGeom prst="rect">
              <a:avLst/>
            </a:prstGeom>
          </p:spPr>
        </p:pic>
        <p:pic>
          <p:nvPicPr>
            <p:cNvPr id="347" name="object 340">
              <a:extLst>
                <a:ext uri="{FF2B5EF4-FFF2-40B4-BE49-F238E27FC236}">
                  <a16:creationId xmlns:a16="http://schemas.microsoft.com/office/drawing/2014/main" id="{94834063-77C9-4E91-A986-8CC2F423CC4F}"/>
                </a:ext>
              </a:extLst>
            </p:cNvPr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6932206" y="3624772"/>
              <a:ext cx="79208" cy="91197"/>
            </a:xfrm>
            <a:prstGeom prst="rect">
              <a:avLst/>
            </a:prstGeom>
          </p:spPr>
        </p:pic>
        <p:pic>
          <p:nvPicPr>
            <p:cNvPr id="348" name="object 341">
              <a:extLst>
                <a:ext uri="{FF2B5EF4-FFF2-40B4-BE49-F238E27FC236}">
                  <a16:creationId xmlns:a16="http://schemas.microsoft.com/office/drawing/2014/main" id="{AAB63E4C-92F6-43CA-8384-20F5D85E5948}"/>
                </a:ext>
              </a:extLst>
            </p:cNvPr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6931443" y="3623045"/>
              <a:ext cx="33121" cy="65519"/>
            </a:xfrm>
            <a:prstGeom prst="rect">
              <a:avLst/>
            </a:prstGeom>
          </p:spPr>
        </p:pic>
        <p:pic>
          <p:nvPicPr>
            <p:cNvPr id="349" name="object 342">
              <a:extLst>
                <a:ext uri="{FF2B5EF4-FFF2-40B4-BE49-F238E27FC236}">
                  <a16:creationId xmlns:a16="http://schemas.microsoft.com/office/drawing/2014/main" id="{C7BE4145-0D8A-401F-8710-FFFE5992B8EC}"/>
                </a:ext>
              </a:extLst>
            </p:cNvPr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6885813" y="3598445"/>
              <a:ext cx="79157" cy="90524"/>
            </a:xfrm>
            <a:prstGeom prst="rect">
              <a:avLst/>
            </a:prstGeom>
          </p:spPr>
        </p:pic>
        <p:pic>
          <p:nvPicPr>
            <p:cNvPr id="350" name="object 343">
              <a:extLst>
                <a:ext uri="{FF2B5EF4-FFF2-40B4-BE49-F238E27FC236}">
                  <a16:creationId xmlns:a16="http://schemas.microsoft.com/office/drawing/2014/main" id="{EBE4C829-19A5-4D91-8245-4DDD6D84A090}"/>
                </a:ext>
              </a:extLst>
            </p:cNvPr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6885000" y="3596756"/>
              <a:ext cx="33121" cy="65532"/>
            </a:xfrm>
            <a:prstGeom prst="rect">
              <a:avLst/>
            </a:prstGeom>
          </p:spPr>
        </p:pic>
        <p:pic>
          <p:nvPicPr>
            <p:cNvPr id="351" name="object 344">
              <a:extLst>
                <a:ext uri="{FF2B5EF4-FFF2-40B4-BE49-F238E27FC236}">
                  <a16:creationId xmlns:a16="http://schemas.microsoft.com/office/drawing/2014/main" id="{CC4BD50D-D6BD-41B6-A0F4-CC025D08348E}"/>
                </a:ext>
              </a:extLst>
            </p:cNvPr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6839420" y="3572118"/>
              <a:ext cx="79119" cy="90574"/>
            </a:xfrm>
            <a:prstGeom prst="rect">
              <a:avLst/>
            </a:prstGeom>
          </p:spPr>
        </p:pic>
        <p:sp>
          <p:nvSpPr>
            <p:cNvPr id="352" name="object 345">
              <a:extLst>
                <a:ext uri="{FF2B5EF4-FFF2-40B4-BE49-F238E27FC236}">
                  <a16:creationId xmlns:a16="http://schemas.microsoft.com/office/drawing/2014/main" id="{42DE3D7C-AF73-4B70-94F5-F5E1B1928134}"/>
                </a:ext>
              </a:extLst>
            </p:cNvPr>
            <p:cNvSpPr/>
            <p:nvPr/>
          </p:nvSpPr>
          <p:spPr>
            <a:xfrm>
              <a:off x="6839280" y="3571203"/>
              <a:ext cx="32384" cy="64769"/>
            </a:xfrm>
            <a:custGeom>
              <a:avLst/>
              <a:gdLst/>
              <a:ahLst/>
              <a:cxnLst/>
              <a:rect l="l" t="t" r="r" b="b"/>
              <a:pathLst>
                <a:path w="32384" h="64770">
                  <a:moveTo>
                    <a:pt x="0" y="46443"/>
                  </a:moveTo>
                  <a:lnTo>
                    <a:pt x="32042" y="64439"/>
                  </a:lnTo>
                  <a:lnTo>
                    <a:pt x="32042" y="18364"/>
                  </a:lnTo>
                  <a:lnTo>
                    <a:pt x="0" y="0"/>
                  </a:lnTo>
                  <a:lnTo>
                    <a:pt x="0" y="4644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3" name="object 346">
              <a:extLst>
                <a:ext uri="{FF2B5EF4-FFF2-40B4-BE49-F238E27FC236}">
                  <a16:creationId xmlns:a16="http://schemas.microsoft.com/office/drawing/2014/main" id="{2990662C-A45F-4038-A7E6-8C3CB46C8A9B}"/>
                </a:ext>
              </a:extLst>
            </p:cNvPr>
            <p:cNvSpPr/>
            <p:nvPr/>
          </p:nvSpPr>
          <p:spPr>
            <a:xfrm>
              <a:off x="6832803" y="3674162"/>
              <a:ext cx="6985" cy="86995"/>
            </a:xfrm>
            <a:custGeom>
              <a:avLst/>
              <a:gdLst/>
              <a:ahLst/>
              <a:cxnLst/>
              <a:rect l="l" t="t" r="r" b="b"/>
              <a:pathLst>
                <a:path w="6984" h="86995">
                  <a:moveTo>
                    <a:pt x="0" y="0"/>
                  </a:moveTo>
                  <a:lnTo>
                    <a:pt x="0" y="86398"/>
                  </a:lnTo>
                  <a:lnTo>
                    <a:pt x="6476" y="82080"/>
                  </a:lnTo>
                  <a:lnTo>
                    <a:pt x="6476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4" name="object 347">
              <a:extLst>
                <a:ext uri="{FF2B5EF4-FFF2-40B4-BE49-F238E27FC236}">
                  <a16:creationId xmlns:a16="http://schemas.microsoft.com/office/drawing/2014/main" id="{EF0DA837-2B9E-42DE-A3FD-72C2459F8E42}"/>
                </a:ext>
              </a:extLst>
            </p:cNvPr>
            <p:cNvSpPr/>
            <p:nvPr/>
          </p:nvSpPr>
          <p:spPr>
            <a:xfrm>
              <a:off x="6832803" y="3674162"/>
              <a:ext cx="6985" cy="86995"/>
            </a:xfrm>
            <a:custGeom>
              <a:avLst/>
              <a:gdLst/>
              <a:ahLst/>
              <a:cxnLst/>
              <a:rect l="l" t="t" r="r" b="b"/>
              <a:pathLst>
                <a:path w="6984" h="86995">
                  <a:moveTo>
                    <a:pt x="6476" y="82080"/>
                  </a:moveTo>
                  <a:lnTo>
                    <a:pt x="0" y="86398"/>
                  </a:lnTo>
                  <a:lnTo>
                    <a:pt x="0" y="0"/>
                  </a:lnTo>
                  <a:lnTo>
                    <a:pt x="6476" y="3594"/>
                  </a:lnTo>
                  <a:lnTo>
                    <a:pt x="6476" y="8208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5" name="object 348">
              <a:extLst>
                <a:ext uri="{FF2B5EF4-FFF2-40B4-BE49-F238E27FC236}">
                  <a16:creationId xmlns:a16="http://schemas.microsoft.com/office/drawing/2014/main" id="{83A52ADE-F291-4DFB-B16A-76285A8166A7}"/>
                </a:ext>
              </a:extLst>
            </p:cNvPr>
            <p:cNvSpPr/>
            <p:nvPr/>
          </p:nvSpPr>
          <p:spPr>
            <a:xfrm>
              <a:off x="6879234" y="3700807"/>
              <a:ext cx="6985" cy="53975"/>
            </a:xfrm>
            <a:custGeom>
              <a:avLst/>
              <a:gdLst/>
              <a:ahLst/>
              <a:cxnLst/>
              <a:rect l="l" t="t" r="r" b="b"/>
              <a:pathLst>
                <a:path w="6984" h="53975">
                  <a:moveTo>
                    <a:pt x="0" y="0"/>
                  </a:moveTo>
                  <a:lnTo>
                    <a:pt x="0" y="53632"/>
                  </a:lnTo>
                  <a:lnTo>
                    <a:pt x="6489" y="49314"/>
                  </a:lnTo>
                  <a:lnTo>
                    <a:pt x="6489" y="32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6" name="object 349">
              <a:extLst>
                <a:ext uri="{FF2B5EF4-FFF2-40B4-BE49-F238E27FC236}">
                  <a16:creationId xmlns:a16="http://schemas.microsoft.com/office/drawing/2014/main" id="{E0EB28E0-EA61-43A7-A89F-33BCE87443A8}"/>
                </a:ext>
              </a:extLst>
            </p:cNvPr>
            <p:cNvSpPr/>
            <p:nvPr/>
          </p:nvSpPr>
          <p:spPr>
            <a:xfrm>
              <a:off x="6879234" y="3700807"/>
              <a:ext cx="6985" cy="53975"/>
            </a:xfrm>
            <a:custGeom>
              <a:avLst/>
              <a:gdLst/>
              <a:ahLst/>
              <a:cxnLst/>
              <a:rect l="l" t="t" r="r" b="b"/>
              <a:pathLst>
                <a:path w="6984" h="53975">
                  <a:moveTo>
                    <a:pt x="6489" y="49314"/>
                  </a:moveTo>
                  <a:lnTo>
                    <a:pt x="0" y="53632"/>
                  </a:lnTo>
                  <a:lnTo>
                    <a:pt x="0" y="0"/>
                  </a:lnTo>
                  <a:lnTo>
                    <a:pt x="6489" y="3238"/>
                  </a:lnTo>
                  <a:lnTo>
                    <a:pt x="6489" y="4931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7" name="object 350">
              <a:extLst>
                <a:ext uri="{FF2B5EF4-FFF2-40B4-BE49-F238E27FC236}">
                  <a16:creationId xmlns:a16="http://schemas.microsoft.com/office/drawing/2014/main" id="{71C30497-7579-4153-8EDC-ECF769BF2294}"/>
                </a:ext>
              </a:extLst>
            </p:cNvPr>
            <p:cNvSpPr/>
            <p:nvPr/>
          </p:nvSpPr>
          <p:spPr>
            <a:xfrm>
              <a:off x="6925678" y="3727083"/>
              <a:ext cx="6350" cy="86360"/>
            </a:xfrm>
            <a:custGeom>
              <a:avLst/>
              <a:gdLst/>
              <a:ahLst/>
              <a:cxnLst/>
              <a:rect l="l" t="t" r="r" b="b"/>
              <a:pathLst>
                <a:path w="6350" h="86360">
                  <a:moveTo>
                    <a:pt x="0" y="0"/>
                  </a:moveTo>
                  <a:lnTo>
                    <a:pt x="0" y="86042"/>
                  </a:lnTo>
                  <a:lnTo>
                    <a:pt x="6121" y="82435"/>
                  </a:lnTo>
                  <a:lnTo>
                    <a:pt x="6121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8" name="object 351">
              <a:extLst>
                <a:ext uri="{FF2B5EF4-FFF2-40B4-BE49-F238E27FC236}">
                  <a16:creationId xmlns:a16="http://schemas.microsoft.com/office/drawing/2014/main" id="{4257D96F-7ADE-4431-AD83-0328A5F65390}"/>
                </a:ext>
              </a:extLst>
            </p:cNvPr>
            <p:cNvSpPr/>
            <p:nvPr/>
          </p:nvSpPr>
          <p:spPr>
            <a:xfrm>
              <a:off x="6925678" y="3727083"/>
              <a:ext cx="6350" cy="86360"/>
            </a:xfrm>
            <a:custGeom>
              <a:avLst/>
              <a:gdLst/>
              <a:ahLst/>
              <a:cxnLst/>
              <a:rect l="l" t="t" r="r" b="b"/>
              <a:pathLst>
                <a:path w="6350" h="86360">
                  <a:moveTo>
                    <a:pt x="6121" y="82435"/>
                  </a:moveTo>
                  <a:lnTo>
                    <a:pt x="0" y="86042"/>
                  </a:lnTo>
                  <a:lnTo>
                    <a:pt x="0" y="0"/>
                  </a:lnTo>
                  <a:lnTo>
                    <a:pt x="6121" y="3594"/>
                  </a:lnTo>
                  <a:lnTo>
                    <a:pt x="6121" y="8243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9" name="object 352">
              <a:extLst>
                <a:ext uri="{FF2B5EF4-FFF2-40B4-BE49-F238E27FC236}">
                  <a16:creationId xmlns:a16="http://schemas.microsoft.com/office/drawing/2014/main" id="{F128FAA1-E2EC-4CEE-8F60-07FD837F2251}"/>
                </a:ext>
              </a:extLst>
            </p:cNvPr>
            <p:cNvSpPr/>
            <p:nvPr/>
          </p:nvSpPr>
          <p:spPr>
            <a:xfrm>
              <a:off x="6972122" y="3753728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0" y="0"/>
                  </a:moveTo>
                  <a:lnTo>
                    <a:pt x="0" y="53276"/>
                  </a:lnTo>
                  <a:lnTo>
                    <a:pt x="6121" y="49669"/>
                  </a:lnTo>
                  <a:lnTo>
                    <a:pt x="6121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0" name="object 353">
              <a:extLst>
                <a:ext uri="{FF2B5EF4-FFF2-40B4-BE49-F238E27FC236}">
                  <a16:creationId xmlns:a16="http://schemas.microsoft.com/office/drawing/2014/main" id="{EF02D984-5FA6-4077-BF99-7BE4EE2D55A7}"/>
                </a:ext>
              </a:extLst>
            </p:cNvPr>
            <p:cNvSpPr/>
            <p:nvPr/>
          </p:nvSpPr>
          <p:spPr>
            <a:xfrm>
              <a:off x="6972122" y="3753728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6121" y="49669"/>
                  </a:moveTo>
                  <a:lnTo>
                    <a:pt x="0" y="53276"/>
                  </a:lnTo>
                  <a:lnTo>
                    <a:pt x="0" y="0"/>
                  </a:lnTo>
                  <a:lnTo>
                    <a:pt x="6121" y="3594"/>
                  </a:lnTo>
                  <a:lnTo>
                    <a:pt x="6121" y="4966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1" name="object 354">
              <a:extLst>
                <a:ext uri="{FF2B5EF4-FFF2-40B4-BE49-F238E27FC236}">
                  <a16:creationId xmlns:a16="http://schemas.microsoft.com/office/drawing/2014/main" id="{619EA04C-4F88-40D8-9C5E-4EE7BED9B406}"/>
                </a:ext>
              </a:extLst>
            </p:cNvPr>
            <p:cNvSpPr/>
            <p:nvPr/>
          </p:nvSpPr>
          <p:spPr>
            <a:xfrm>
              <a:off x="6972122" y="3646806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0" y="0"/>
                  </a:moveTo>
                  <a:lnTo>
                    <a:pt x="0" y="53276"/>
                  </a:lnTo>
                  <a:lnTo>
                    <a:pt x="6121" y="49669"/>
                  </a:lnTo>
                  <a:lnTo>
                    <a:pt x="6121" y="39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2" name="object 355">
              <a:extLst>
                <a:ext uri="{FF2B5EF4-FFF2-40B4-BE49-F238E27FC236}">
                  <a16:creationId xmlns:a16="http://schemas.microsoft.com/office/drawing/2014/main" id="{54033CB9-40CB-47BF-8F1C-F88D921384EF}"/>
                </a:ext>
              </a:extLst>
            </p:cNvPr>
            <p:cNvSpPr/>
            <p:nvPr/>
          </p:nvSpPr>
          <p:spPr>
            <a:xfrm>
              <a:off x="6972122" y="3646806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6121" y="49669"/>
                  </a:moveTo>
                  <a:lnTo>
                    <a:pt x="0" y="53276"/>
                  </a:lnTo>
                  <a:lnTo>
                    <a:pt x="0" y="0"/>
                  </a:lnTo>
                  <a:lnTo>
                    <a:pt x="6121" y="3949"/>
                  </a:lnTo>
                  <a:lnTo>
                    <a:pt x="6121" y="4966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3" name="object 356">
              <a:extLst>
                <a:ext uri="{FF2B5EF4-FFF2-40B4-BE49-F238E27FC236}">
                  <a16:creationId xmlns:a16="http://schemas.microsoft.com/office/drawing/2014/main" id="{60D4355C-586F-4E24-861A-9E65DDE0EB50}"/>
                </a:ext>
              </a:extLst>
            </p:cNvPr>
            <p:cNvSpPr/>
            <p:nvPr/>
          </p:nvSpPr>
          <p:spPr>
            <a:xfrm>
              <a:off x="6925678" y="3620517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0" y="0"/>
                  </a:moveTo>
                  <a:lnTo>
                    <a:pt x="0" y="53289"/>
                  </a:lnTo>
                  <a:lnTo>
                    <a:pt x="6121" y="49682"/>
                  </a:lnTo>
                  <a:lnTo>
                    <a:pt x="6121" y="36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4" name="object 357">
              <a:extLst>
                <a:ext uri="{FF2B5EF4-FFF2-40B4-BE49-F238E27FC236}">
                  <a16:creationId xmlns:a16="http://schemas.microsoft.com/office/drawing/2014/main" id="{FF6F0007-82CD-4AE2-81C6-130DFC04A940}"/>
                </a:ext>
              </a:extLst>
            </p:cNvPr>
            <p:cNvSpPr/>
            <p:nvPr/>
          </p:nvSpPr>
          <p:spPr>
            <a:xfrm>
              <a:off x="6925678" y="3620517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6121" y="49682"/>
                  </a:moveTo>
                  <a:lnTo>
                    <a:pt x="0" y="53289"/>
                  </a:lnTo>
                  <a:lnTo>
                    <a:pt x="0" y="0"/>
                  </a:lnTo>
                  <a:lnTo>
                    <a:pt x="6121" y="3606"/>
                  </a:lnTo>
                  <a:lnTo>
                    <a:pt x="6121" y="4968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5" name="object 358">
              <a:extLst>
                <a:ext uri="{FF2B5EF4-FFF2-40B4-BE49-F238E27FC236}">
                  <a16:creationId xmlns:a16="http://schemas.microsoft.com/office/drawing/2014/main" id="{55E37CE8-6662-406C-8A81-AD8C3CCEED32}"/>
                </a:ext>
              </a:extLst>
            </p:cNvPr>
            <p:cNvSpPr/>
            <p:nvPr/>
          </p:nvSpPr>
          <p:spPr>
            <a:xfrm>
              <a:off x="6879234" y="3594241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4" h="53339">
                  <a:moveTo>
                    <a:pt x="0" y="0"/>
                  </a:moveTo>
                  <a:lnTo>
                    <a:pt x="0" y="53276"/>
                  </a:lnTo>
                  <a:lnTo>
                    <a:pt x="6489" y="49682"/>
                  </a:lnTo>
                  <a:lnTo>
                    <a:pt x="6489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6" name="object 359">
              <a:extLst>
                <a:ext uri="{FF2B5EF4-FFF2-40B4-BE49-F238E27FC236}">
                  <a16:creationId xmlns:a16="http://schemas.microsoft.com/office/drawing/2014/main" id="{BD889B60-902E-4D85-8276-24E273E16231}"/>
                </a:ext>
              </a:extLst>
            </p:cNvPr>
            <p:cNvSpPr/>
            <p:nvPr/>
          </p:nvSpPr>
          <p:spPr>
            <a:xfrm>
              <a:off x="6879234" y="3594241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4" h="53339">
                  <a:moveTo>
                    <a:pt x="6489" y="49682"/>
                  </a:moveTo>
                  <a:lnTo>
                    <a:pt x="0" y="53276"/>
                  </a:lnTo>
                  <a:lnTo>
                    <a:pt x="0" y="0"/>
                  </a:lnTo>
                  <a:lnTo>
                    <a:pt x="6489" y="3594"/>
                  </a:lnTo>
                  <a:lnTo>
                    <a:pt x="6489" y="4968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7" name="object 360">
              <a:extLst>
                <a:ext uri="{FF2B5EF4-FFF2-40B4-BE49-F238E27FC236}">
                  <a16:creationId xmlns:a16="http://schemas.microsoft.com/office/drawing/2014/main" id="{AB99A0EF-0FA2-4437-8E4F-78E790569145}"/>
                </a:ext>
              </a:extLst>
            </p:cNvPr>
            <p:cNvSpPr/>
            <p:nvPr/>
          </p:nvSpPr>
          <p:spPr>
            <a:xfrm>
              <a:off x="6832803" y="3567597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4" h="53339">
                  <a:moveTo>
                    <a:pt x="0" y="0"/>
                  </a:moveTo>
                  <a:lnTo>
                    <a:pt x="0" y="53289"/>
                  </a:lnTo>
                  <a:lnTo>
                    <a:pt x="6476" y="50050"/>
                  </a:lnTo>
                  <a:lnTo>
                    <a:pt x="6476" y="36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8" name="object 361">
              <a:extLst>
                <a:ext uri="{FF2B5EF4-FFF2-40B4-BE49-F238E27FC236}">
                  <a16:creationId xmlns:a16="http://schemas.microsoft.com/office/drawing/2014/main" id="{076F760F-73F2-4836-85D1-FB6B7AEE6523}"/>
                </a:ext>
              </a:extLst>
            </p:cNvPr>
            <p:cNvSpPr/>
            <p:nvPr/>
          </p:nvSpPr>
          <p:spPr>
            <a:xfrm>
              <a:off x="6832803" y="3567597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4" h="53339">
                  <a:moveTo>
                    <a:pt x="6476" y="50050"/>
                  </a:moveTo>
                  <a:lnTo>
                    <a:pt x="0" y="53289"/>
                  </a:lnTo>
                  <a:lnTo>
                    <a:pt x="0" y="0"/>
                  </a:lnTo>
                  <a:lnTo>
                    <a:pt x="6476" y="3606"/>
                  </a:lnTo>
                  <a:lnTo>
                    <a:pt x="6476" y="5005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9" name="object 362">
              <a:extLst>
                <a:ext uri="{FF2B5EF4-FFF2-40B4-BE49-F238E27FC236}">
                  <a16:creationId xmlns:a16="http://schemas.microsoft.com/office/drawing/2014/main" id="{41FCD7C3-78AE-4B1A-A939-C96E0BB077D5}"/>
                </a:ext>
              </a:extLst>
            </p:cNvPr>
            <p:cNvSpPr/>
            <p:nvPr/>
          </p:nvSpPr>
          <p:spPr>
            <a:xfrm>
              <a:off x="6879234" y="3750121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4" h="26035">
                  <a:moveTo>
                    <a:pt x="6489" y="0"/>
                  </a:moveTo>
                  <a:lnTo>
                    <a:pt x="0" y="4317"/>
                  </a:lnTo>
                  <a:lnTo>
                    <a:pt x="38531" y="25920"/>
                  </a:lnTo>
                  <a:lnTo>
                    <a:pt x="38531" y="18719"/>
                  </a:lnTo>
                  <a:lnTo>
                    <a:pt x="6489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0" name="object 363">
              <a:extLst>
                <a:ext uri="{FF2B5EF4-FFF2-40B4-BE49-F238E27FC236}">
                  <a16:creationId xmlns:a16="http://schemas.microsoft.com/office/drawing/2014/main" id="{251F5D07-4D86-4EB3-8A38-0E5261F456F3}"/>
                </a:ext>
              </a:extLst>
            </p:cNvPr>
            <p:cNvSpPr/>
            <p:nvPr/>
          </p:nvSpPr>
          <p:spPr>
            <a:xfrm>
              <a:off x="6879234" y="3750121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4" h="26035">
                  <a:moveTo>
                    <a:pt x="0" y="4317"/>
                  </a:moveTo>
                  <a:lnTo>
                    <a:pt x="38531" y="25920"/>
                  </a:lnTo>
                  <a:lnTo>
                    <a:pt x="38531" y="18719"/>
                  </a:lnTo>
                  <a:lnTo>
                    <a:pt x="6489" y="0"/>
                  </a:lnTo>
                  <a:lnTo>
                    <a:pt x="0" y="431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1" name="object 364">
              <a:extLst>
                <a:ext uri="{FF2B5EF4-FFF2-40B4-BE49-F238E27FC236}">
                  <a16:creationId xmlns:a16="http://schemas.microsoft.com/office/drawing/2014/main" id="{8B13D804-FA96-436C-A136-8A7CF8D649AB}"/>
                </a:ext>
              </a:extLst>
            </p:cNvPr>
            <p:cNvSpPr/>
            <p:nvPr/>
          </p:nvSpPr>
          <p:spPr>
            <a:xfrm>
              <a:off x="6972122" y="3803397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4" h="25400">
                  <a:moveTo>
                    <a:pt x="6121" y="0"/>
                  </a:moveTo>
                  <a:lnTo>
                    <a:pt x="0" y="3606"/>
                  </a:lnTo>
                  <a:lnTo>
                    <a:pt x="38519" y="25209"/>
                  </a:lnTo>
                  <a:lnTo>
                    <a:pt x="38519" y="18008"/>
                  </a:lnTo>
                  <a:lnTo>
                    <a:pt x="6121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2" name="object 365">
              <a:extLst>
                <a:ext uri="{FF2B5EF4-FFF2-40B4-BE49-F238E27FC236}">
                  <a16:creationId xmlns:a16="http://schemas.microsoft.com/office/drawing/2014/main" id="{D6CC83DD-31C7-4C3F-8852-CE44452B8A5D}"/>
                </a:ext>
              </a:extLst>
            </p:cNvPr>
            <p:cNvSpPr/>
            <p:nvPr/>
          </p:nvSpPr>
          <p:spPr>
            <a:xfrm>
              <a:off x="6972122" y="3803397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4" h="25400">
                  <a:moveTo>
                    <a:pt x="0" y="3606"/>
                  </a:moveTo>
                  <a:lnTo>
                    <a:pt x="38519" y="25209"/>
                  </a:lnTo>
                  <a:lnTo>
                    <a:pt x="38519" y="18008"/>
                  </a:lnTo>
                  <a:lnTo>
                    <a:pt x="6121" y="0"/>
                  </a:lnTo>
                  <a:lnTo>
                    <a:pt x="0" y="360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3" name="object 366">
              <a:extLst>
                <a:ext uri="{FF2B5EF4-FFF2-40B4-BE49-F238E27FC236}">
                  <a16:creationId xmlns:a16="http://schemas.microsoft.com/office/drawing/2014/main" id="{92B2F470-4724-4B6C-BBF4-CB2F5736932B}"/>
                </a:ext>
              </a:extLst>
            </p:cNvPr>
            <p:cNvSpPr/>
            <p:nvPr/>
          </p:nvSpPr>
          <p:spPr>
            <a:xfrm>
              <a:off x="6972122" y="3696476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4" h="26035">
                  <a:moveTo>
                    <a:pt x="6121" y="0"/>
                  </a:moveTo>
                  <a:lnTo>
                    <a:pt x="0" y="3606"/>
                  </a:lnTo>
                  <a:lnTo>
                    <a:pt x="38519" y="25920"/>
                  </a:lnTo>
                  <a:lnTo>
                    <a:pt x="38519" y="18719"/>
                  </a:lnTo>
                  <a:lnTo>
                    <a:pt x="6121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4" name="object 367">
              <a:extLst>
                <a:ext uri="{FF2B5EF4-FFF2-40B4-BE49-F238E27FC236}">
                  <a16:creationId xmlns:a16="http://schemas.microsoft.com/office/drawing/2014/main" id="{6C88010E-5CEC-4439-BDB3-EB2CA35876E2}"/>
                </a:ext>
              </a:extLst>
            </p:cNvPr>
            <p:cNvSpPr/>
            <p:nvPr/>
          </p:nvSpPr>
          <p:spPr>
            <a:xfrm>
              <a:off x="6972122" y="3696476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4" h="26035">
                  <a:moveTo>
                    <a:pt x="0" y="3606"/>
                  </a:moveTo>
                  <a:lnTo>
                    <a:pt x="38519" y="25920"/>
                  </a:lnTo>
                  <a:lnTo>
                    <a:pt x="38519" y="18719"/>
                  </a:lnTo>
                  <a:lnTo>
                    <a:pt x="6121" y="0"/>
                  </a:lnTo>
                  <a:lnTo>
                    <a:pt x="0" y="360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5" name="object 368">
              <a:extLst>
                <a:ext uri="{FF2B5EF4-FFF2-40B4-BE49-F238E27FC236}">
                  <a16:creationId xmlns:a16="http://schemas.microsoft.com/office/drawing/2014/main" id="{0DA6FCD8-8B35-4983-8F3D-1E5753AE6DF7}"/>
                </a:ext>
              </a:extLst>
            </p:cNvPr>
            <p:cNvSpPr/>
            <p:nvPr/>
          </p:nvSpPr>
          <p:spPr>
            <a:xfrm>
              <a:off x="6925678" y="3670200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4" h="26035">
                  <a:moveTo>
                    <a:pt x="6121" y="0"/>
                  </a:moveTo>
                  <a:lnTo>
                    <a:pt x="0" y="3606"/>
                  </a:lnTo>
                  <a:lnTo>
                    <a:pt x="38519" y="25920"/>
                  </a:lnTo>
                  <a:lnTo>
                    <a:pt x="38519" y="17995"/>
                  </a:lnTo>
                  <a:lnTo>
                    <a:pt x="6121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6" name="object 369">
              <a:extLst>
                <a:ext uri="{FF2B5EF4-FFF2-40B4-BE49-F238E27FC236}">
                  <a16:creationId xmlns:a16="http://schemas.microsoft.com/office/drawing/2014/main" id="{662A8A85-C703-46CC-94A2-41CC3FB93465}"/>
                </a:ext>
              </a:extLst>
            </p:cNvPr>
            <p:cNvSpPr/>
            <p:nvPr/>
          </p:nvSpPr>
          <p:spPr>
            <a:xfrm>
              <a:off x="6925678" y="3670200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4" h="26035">
                  <a:moveTo>
                    <a:pt x="0" y="3606"/>
                  </a:moveTo>
                  <a:lnTo>
                    <a:pt x="38519" y="25920"/>
                  </a:lnTo>
                  <a:lnTo>
                    <a:pt x="38519" y="17995"/>
                  </a:lnTo>
                  <a:lnTo>
                    <a:pt x="6121" y="0"/>
                  </a:lnTo>
                  <a:lnTo>
                    <a:pt x="0" y="360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7" name="object 370">
              <a:extLst>
                <a:ext uri="{FF2B5EF4-FFF2-40B4-BE49-F238E27FC236}">
                  <a16:creationId xmlns:a16="http://schemas.microsoft.com/office/drawing/2014/main" id="{0E711663-2E2B-4754-81FE-7FEC74A98C3E}"/>
                </a:ext>
              </a:extLst>
            </p:cNvPr>
            <p:cNvSpPr/>
            <p:nvPr/>
          </p:nvSpPr>
          <p:spPr>
            <a:xfrm>
              <a:off x="6879234" y="3643923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4" h="26035">
                  <a:moveTo>
                    <a:pt x="6489" y="0"/>
                  </a:moveTo>
                  <a:lnTo>
                    <a:pt x="0" y="3594"/>
                  </a:lnTo>
                  <a:lnTo>
                    <a:pt x="38531" y="25552"/>
                  </a:lnTo>
                  <a:lnTo>
                    <a:pt x="38531" y="17995"/>
                  </a:lnTo>
                  <a:lnTo>
                    <a:pt x="6489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8" name="object 371">
              <a:extLst>
                <a:ext uri="{FF2B5EF4-FFF2-40B4-BE49-F238E27FC236}">
                  <a16:creationId xmlns:a16="http://schemas.microsoft.com/office/drawing/2014/main" id="{6203E5DF-135E-4BAA-84EE-BB689ED87052}"/>
                </a:ext>
              </a:extLst>
            </p:cNvPr>
            <p:cNvSpPr/>
            <p:nvPr/>
          </p:nvSpPr>
          <p:spPr>
            <a:xfrm>
              <a:off x="6879234" y="3643923"/>
              <a:ext cx="38735" cy="26034"/>
            </a:xfrm>
            <a:custGeom>
              <a:avLst/>
              <a:gdLst/>
              <a:ahLst/>
              <a:cxnLst/>
              <a:rect l="l" t="t" r="r" b="b"/>
              <a:pathLst>
                <a:path w="38734" h="26035">
                  <a:moveTo>
                    <a:pt x="0" y="3594"/>
                  </a:moveTo>
                  <a:lnTo>
                    <a:pt x="38531" y="25552"/>
                  </a:lnTo>
                  <a:lnTo>
                    <a:pt x="38531" y="17995"/>
                  </a:lnTo>
                  <a:lnTo>
                    <a:pt x="6489" y="0"/>
                  </a:lnTo>
                  <a:lnTo>
                    <a:pt x="0" y="359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9" name="object 372">
              <a:extLst>
                <a:ext uri="{FF2B5EF4-FFF2-40B4-BE49-F238E27FC236}">
                  <a16:creationId xmlns:a16="http://schemas.microsoft.com/office/drawing/2014/main" id="{B6F76CA4-504C-4C76-B059-6D0002ADD958}"/>
                </a:ext>
              </a:extLst>
            </p:cNvPr>
            <p:cNvSpPr/>
            <p:nvPr/>
          </p:nvSpPr>
          <p:spPr>
            <a:xfrm>
              <a:off x="6832803" y="3617647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4" h="25400">
                  <a:moveTo>
                    <a:pt x="6476" y="0"/>
                  </a:moveTo>
                  <a:lnTo>
                    <a:pt x="0" y="3238"/>
                  </a:lnTo>
                  <a:lnTo>
                    <a:pt x="38519" y="25196"/>
                  </a:lnTo>
                  <a:lnTo>
                    <a:pt x="38519" y="17995"/>
                  </a:lnTo>
                  <a:lnTo>
                    <a:pt x="6476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0" name="object 373">
              <a:extLst>
                <a:ext uri="{FF2B5EF4-FFF2-40B4-BE49-F238E27FC236}">
                  <a16:creationId xmlns:a16="http://schemas.microsoft.com/office/drawing/2014/main" id="{0546DBE7-1500-4DAE-BF21-3BDEBF203F95}"/>
                </a:ext>
              </a:extLst>
            </p:cNvPr>
            <p:cNvSpPr/>
            <p:nvPr/>
          </p:nvSpPr>
          <p:spPr>
            <a:xfrm>
              <a:off x="6832803" y="3617647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4" h="25400">
                  <a:moveTo>
                    <a:pt x="0" y="3238"/>
                  </a:moveTo>
                  <a:lnTo>
                    <a:pt x="38519" y="25196"/>
                  </a:lnTo>
                  <a:lnTo>
                    <a:pt x="38519" y="17995"/>
                  </a:lnTo>
                  <a:lnTo>
                    <a:pt x="6476" y="0"/>
                  </a:lnTo>
                  <a:lnTo>
                    <a:pt x="0" y="323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81" name="object 374">
              <a:extLst>
                <a:ext uri="{FF2B5EF4-FFF2-40B4-BE49-F238E27FC236}">
                  <a16:creationId xmlns:a16="http://schemas.microsoft.com/office/drawing/2014/main" id="{0C012020-7F69-4888-99CF-5672859FFE8B}"/>
                </a:ext>
              </a:extLst>
            </p:cNvPr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7029755" y="3508630"/>
              <a:ext cx="154165" cy="104686"/>
            </a:xfrm>
            <a:prstGeom prst="rect">
              <a:avLst/>
            </a:prstGeom>
          </p:spPr>
        </p:pic>
        <p:sp>
          <p:nvSpPr>
            <p:cNvPr id="382" name="object 375">
              <a:extLst>
                <a:ext uri="{FF2B5EF4-FFF2-40B4-BE49-F238E27FC236}">
                  <a16:creationId xmlns:a16="http://schemas.microsoft.com/office/drawing/2014/main" id="{76684433-28FB-4D01-880E-F6ADC9122475}"/>
                </a:ext>
              </a:extLst>
            </p:cNvPr>
            <p:cNvSpPr/>
            <p:nvPr/>
          </p:nvSpPr>
          <p:spPr>
            <a:xfrm>
              <a:off x="7029716" y="3508199"/>
              <a:ext cx="154305" cy="106045"/>
            </a:xfrm>
            <a:custGeom>
              <a:avLst/>
              <a:gdLst/>
              <a:ahLst/>
              <a:cxnLst/>
              <a:rect l="l" t="t" r="r" b="b"/>
              <a:pathLst>
                <a:path w="154304" h="106045">
                  <a:moveTo>
                    <a:pt x="0" y="105841"/>
                  </a:moveTo>
                  <a:lnTo>
                    <a:pt x="154089" y="17284"/>
                  </a:lnTo>
                  <a:lnTo>
                    <a:pt x="154089" y="0"/>
                  </a:lnTo>
                  <a:lnTo>
                    <a:pt x="0" y="87477"/>
                  </a:lnTo>
                  <a:lnTo>
                    <a:pt x="0" y="105841"/>
                  </a:lnTo>
                  <a:close/>
                </a:path>
              </a:pathLst>
            </a:custGeom>
            <a:ln w="511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3" name="object 376">
              <a:extLst>
                <a:ext uri="{FF2B5EF4-FFF2-40B4-BE49-F238E27FC236}">
                  <a16:creationId xmlns:a16="http://schemas.microsoft.com/office/drawing/2014/main" id="{BA91ABC1-5C82-4073-9D44-1DBDB7E443D4}"/>
                </a:ext>
              </a:extLst>
            </p:cNvPr>
            <p:cNvSpPr/>
            <p:nvPr/>
          </p:nvSpPr>
          <p:spPr>
            <a:xfrm>
              <a:off x="6813715" y="3472918"/>
              <a:ext cx="216535" cy="141605"/>
            </a:xfrm>
            <a:custGeom>
              <a:avLst/>
              <a:gdLst/>
              <a:ahLst/>
              <a:cxnLst/>
              <a:rect l="l" t="t" r="r" b="b"/>
              <a:pathLst>
                <a:path w="216534" h="141604">
                  <a:moveTo>
                    <a:pt x="0" y="0"/>
                  </a:moveTo>
                  <a:lnTo>
                    <a:pt x="0" y="17640"/>
                  </a:lnTo>
                  <a:lnTo>
                    <a:pt x="216001" y="141122"/>
                  </a:lnTo>
                  <a:lnTo>
                    <a:pt x="216001" y="1227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4" name="object 377">
              <a:extLst>
                <a:ext uri="{FF2B5EF4-FFF2-40B4-BE49-F238E27FC236}">
                  <a16:creationId xmlns:a16="http://schemas.microsoft.com/office/drawing/2014/main" id="{719D247B-84BA-4D98-B0AB-8788564C7502}"/>
                </a:ext>
              </a:extLst>
            </p:cNvPr>
            <p:cNvSpPr/>
            <p:nvPr/>
          </p:nvSpPr>
          <p:spPr>
            <a:xfrm>
              <a:off x="6813715" y="3472918"/>
              <a:ext cx="216535" cy="141605"/>
            </a:xfrm>
            <a:custGeom>
              <a:avLst/>
              <a:gdLst/>
              <a:ahLst/>
              <a:cxnLst/>
              <a:rect l="l" t="t" r="r" b="b"/>
              <a:pathLst>
                <a:path w="216534" h="141604">
                  <a:moveTo>
                    <a:pt x="0" y="17640"/>
                  </a:moveTo>
                  <a:lnTo>
                    <a:pt x="216001" y="141122"/>
                  </a:lnTo>
                  <a:lnTo>
                    <a:pt x="216001" y="122758"/>
                  </a:lnTo>
                  <a:lnTo>
                    <a:pt x="0" y="0"/>
                  </a:lnTo>
                  <a:lnTo>
                    <a:pt x="0" y="17640"/>
                  </a:lnTo>
                  <a:close/>
                </a:path>
              </a:pathLst>
            </a:custGeom>
            <a:ln w="51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5" name="object 378">
              <a:extLst>
                <a:ext uri="{FF2B5EF4-FFF2-40B4-BE49-F238E27FC236}">
                  <a16:creationId xmlns:a16="http://schemas.microsoft.com/office/drawing/2014/main" id="{9477D824-4721-40FF-811C-ED7B1A3AFED0}"/>
                </a:ext>
              </a:extLst>
            </p:cNvPr>
            <p:cNvSpPr/>
            <p:nvPr/>
          </p:nvSpPr>
          <p:spPr>
            <a:xfrm>
              <a:off x="6813715" y="3384717"/>
              <a:ext cx="370205" cy="488315"/>
            </a:xfrm>
            <a:custGeom>
              <a:avLst/>
              <a:gdLst/>
              <a:ahLst/>
              <a:cxnLst/>
              <a:rect l="l" t="t" r="r" b="b"/>
              <a:pathLst>
                <a:path w="370204" h="488314">
                  <a:moveTo>
                    <a:pt x="0" y="88201"/>
                  </a:moveTo>
                  <a:lnTo>
                    <a:pt x="0" y="364324"/>
                  </a:lnTo>
                  <a:lnTo>
                    <a:pt x="19088" y="375843"/>
                  </a:lnTo>
                  <a:lnTo>
                    <a:pt x="25565" y="371525"/>
                  </a:lnTo>
                  <a:lnTo>
                    <a:pt x="57607" y="390245"/>
                  </a:lnTo>
                  <a:lnTo>
                    <a:pt x="57607" y="397446"/>
                  </a:lnTo>
                  <a:lnTo>
                    <a:pt x="111963" y="428409"/>
                  </a:lnTo>
                  <a:lnTo>
                    <a:pt x="118084" y="424802"/>
                  </a:lnTo>
                  <a:lnTo>
                    <a:pt x="150482" y="442810"/>
                  </a:lnTo>
                  <a:lnTo>
                    <a:pt x="150482" y="449999"/>
                  </a:lnTo>
                  <a:lnTo>
                    <a:pt x="216001" y="487806"/>
                  </a:lnTo>
                  <a:lnTo>
                    <a:pt x="369011" y="397802"/>
                  </a:lnTo>
                  <a:lnTo>
                    <a:pt x="370090" y="123482"/>
                  </a:lnTo>
                  <a:lnTo>
                    <a:pt x="154089" y="0"/>
                  </a:lnTo>
                  <a:lnTo>
                    <a:pt x="0" y="88201"/>
                  </a:lnTo>
                  <a:close/>
                </a:path>
              </a:pathLst>
            </a:custGeom>
            <a:ln w="103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86" name="object 379">
            <a:extLst>
              <a:ext uri="{FF2B5EF4-FFF2-40B4-BE49-F238E27FC236}">
                <a16:creationId xmlns:a16="http://schemas.microsoft.com/office/drawing/2014/main" id="{A38CCE55-A6B2-4B0E-A551-1547AE92EBFD}"/>
              </a:ext>
            </a:extLst>
          </p:cNvPr>
          <p:cNvSpPr txBox="1"/>
          <p:nvPr/>
        </p:nvSpPr>
        <p:spPr>
          <a:xfrm>
            <a:off x="5260206" y="4195401"/>
            <a:ext cx="1817370" cy="163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latin typeface="Arial MT"/>
                <a:cs typeface="Arial MT"/>
              </a:rPr>
              <a:t>Fiber</a:t>
            </a:r>
            <a:r>
              <a:rPr sz="900" spc="-20" dirty="0">
                <a:latin typeface="Arial MT"/>
                <a:cs typeface="Arial MT"/>
              </a:rPr>
              <a:t> </a:t>
            </a:r>
            <a:r>
              <a:rPr sz="900" dirty="0">
                <a:latin typeface="Arial MT"/>
                <a:cs typeface="Arial MT"/>
              </a:rPr>
              <a:t>optic</a:t>
            </a:r>
            <a:r>
              <a:rPr sz="900" spc="-15" dirty="0">
                <a:latin typeface="Arial MT"/>
                <a:cs typeface="Arial MT"/>
              </a:rPr>
              <a:t> </a:t>
            </a:r>
            <a:r>
              <a:rPr sz="900" dirty="0">
                <a:latin typeface="Arial MT"/>
                <a:cs typeface="Arial MT"/>
              </a:rPr>
              <a:t>links</a:t>
            </a:r>
            <a:r>
              <a:rPr sz="900" spc="-15" dirty="0">
                <a:latin typeface="Arial MT"/>
                <a:cs typeface="Arial MT"/>
              </a:rPr>
              <a:t> </a:t>
            </a:r>
            <a:r>
              <a:rPr sz="900" dirty="0">
                <a:latin typeface="Arial MT"/>
                <a:cs typeface="Arial MT"/>
              </a:rPr>
              <a:t>to</a:t>
            </a:r>
            <a:r>
              <a:rPr sz="900" spc="-15" dirty="0">
                <a:latin typeface="Arial MT"/>
                <a:cs typeface="Arial MT"/>
              </a:rPr>
              <a:t> </a:t>
            </a:r>
            <a:r>
              <a:rPr sz="900" dirty="0">
                <a:latin typeface="Arial MT"/>
                <a:cs typeface="Arial MT"/>
              </a:rPr>
              <a:t>remote</a:t>
            </a:r>
            <a:r>
              <a:rPr sz="900" spc="-15" dirty="0">
                <a:latin typeface="Arial MT"/>
                <a:cs typeface="Arial MT"/>
              </a:rPr>
              <a:t> </a:t>
            </a:r>
            <a:r>
              <a:rPr sz="900" spc="-10" dirty="0">
                <a:latin typeface="Arial MT"/>
                <a:cs typeface="Arial MT"/>
              </a:rPr>
              <a:t>buildings</a:t>
            </a:r>
            <a:endParaRPr sz="900">
              <a:latin typeface="Arial MT"/>
              <a:cs typeface="Arial MT"/>
            </a:endParaRPr>
          </a:p>
        </p:txBody>
      </p:sp>
      <p:sp>
        <p:nvSpPr>
          <p:cNvPr id="387" name="object 380">
            <a:extLst>
              <a:ext uri="{FF2B5EF4-FFF2-40B4-BE49-F238E27FC236}">
                <a16:creationId xmlns:a16="http://schemas.microsoft.com/office/drawing/2014/main" id="{4C67F7D0-E55B-47B8-BE65-8091BEA2BC65}"/>
              </a:ext>
            </a:extLst>
          </p:cNvPr>
          <p:cNvSpPr txBox="1"/>
          <p:nvPr/>
        </p:nvSpPr>
        <p:spPr>
          <a:xfrm>
            <a:off x="2118480" y="3518237"/>
            <a:ext cx="300990" cy="231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350" spc="-25" dirty="0">
                <a:latin typeface="Arial MT"/>
                <a:cs typeface="Arial MT"/>
              </a:rPr>
              <a:t>ISP</a:t>
            </a:r>
            <a:endParaRPr sz="1350">
              <a:latin typeface="Arial MT"/>
              <a:cs typeface="Arial MT"/>
            </a:endParaRPr>
          </a:p>
        </p:txBody>
      </p:sp>
      <p:grpSp>
        <p:nvGrpSpPr>
          <p:cNvPr id="388" name="object 381">
            <a:extLst>
              <a:ext uri="{FF2B5EF4-FFF2-40B4-BE49-F238E27FC236}">
                <a16:creationId xmlns:a16="http://schemas.microsoft.com/office/drawing/2014/main" id="{61A083E8-26D8-479E-A09B-7579A526BEAE}"/>
              </a:ext>
            </a:extLst>
          </p:cNvPr>
          <p:cNvGrpSpPr/>
          <p:nvPr/>
        </p:nvGrpSpPr>
        <p:grpSpPr>
          <a:xfrm>
            <a:off x="1821043" y="3292931"/>
            <a:ext cx="3856354" cy="1951989"/>
            <a:chOff x="1644659" y="2167515"/>
            <a:chExt cx="3856354" cy="1951989"/>
          </a:xfrm>
        </p:grpSpPr>
        <p:sp>
          <p:nvSpPr>
            <p:cNvPr id="389" name="object 382">
              <a:extLst>
                <a:ext uri="{FF2B5EF4-FFF2-40B4-BE49-F238E27FC236}">
                  <a16:creationId xmlns:a16="http://schemas.microsoft.com/office/drawing/2014/main" id="{929962DD-44EA-4F10-9195-7D647CB9DADA}"/>
                </a:ext>
              </a:extLst>
            </p:cNvPr>
            <p:cNvSpPr/>
            <p:nvPr/>
          </p:nvSpPr>
          <p:spPr>
            <a:xfrm>
              <a:off x="1657438" y="2180295"/>
              <a:ext cx="977900" cy="634365"/>
            </a:xfrm>
            <a:custGeom>
              <a:avLst/>
              <a:gdLst/>
              <a:ahLst/>
              <a:cxnLst/>
              <a:rect l="l" t="t" r="r" b="b"/>
              <a:pathLst>
                <a:path w="977900" h="634364">
                  <a:moveTo>
                    <a:pt x="258838" y="38752"/>
                  </a:moveTo>
                  <a:lnTo>
                    <a:pt x="249123" y="38752"/>
                  </a:lnTo>
                  <a:lnTo>
                    <a:pt x="246240" y="32262"/>
                  </a:lnTo>
                  <a:lnTo>
                    <a:pt x="239394" y="32262"/>
                  </a:lnTo>
                  <a:lnTo>
                    <a:pt x="232562" y="32262"/>
                  </a:lnTo>
                  <a:lnTo>
                    <a:pt x="226440" y="36949"/>
                  </a:lnTo>
                  <a:lnTo>
                    <a:pt x="219963" y="38752"/>
                  </a:lnTo>
                  <a:lnTo>
                    <a:pt x="213479" y="40521"/>
                  </a:lnTo>
                  <a:lnTo>
                    <a:pt x="206998" y="42124"/>
                  </a:lnTo>
                  <a:lnTo>
                    <a:pt x="200520" y="43660"/>
                  </a:lnTo>
                  <a:lnTo>
                    <a:pt x="194043" y="45229"/>
                  </a:lnTo>
                  <a:lnTo>
                    <a:pt x="153846" y="82990"/>
                  </a:lnTo>
                  <a:lnTo>
                    <a:pt x="112771" y="119973"/>
                  </a:lnTo>
                  <a:lnTo>
                    <a:pt x="73451" y="158373"/>
                  </a:lnTo>
                  <a:lnTo>
                    <a:pt x="38519" y="200385"/>
                  </a:lnTo>
                  <a:lnTo>
                    <a:pt x="34923" y="211727"/>
                  </a:lnTo>
                  <a:lnTo>
                    <a:pt x="36763" y="224686"/>
                  </a:lnTo>
                  <a:lnTo>
                    <a:pt x="42723" y="236836"/>
                  </a:lnTo>
                  <a:lnTo>
                    <a:pt x="51485" y="245749"/>
                  </a:lnTo>
                  <a:lnTo>
                    <a:pt x="61911" y="248684"/>
                  </a:lnTo>
                  <a:lnTo>
                    <a:pt x="73352" y="246559"/>
                  </a:lnTo>
                  <a:lnTo>
                    <a:pt x="85197" y="242410"/>
                  </a:lnTo>
                  <a:lnTo>
                    <a:pt x="96837" y="239272"/>
                  </a:lnTo>
                  <a:lnTo>
                    <a:pt x="65705" y="264782"/>
                  </a:lnTo>
                  <a:lnTo>
                    <a:pt x="56497" y="278145"/>
                  </a:lnTo>
                  <a:lnTo>
                    <a:pt x="51485" y="284624"/>
                  </a:lnTo>
                  <a:lnTo>
                    <a:pt x="46876" y="289537"/>
                  </a:lnTo>
                  <a:lnTo>
                    <a:pt x="41897" y="294212"/>
                  </a:lnTo>
                  <a:lnTo>
                    <a:pt x="36851" y="298954"/>
                  </a:lnTo>
                  <a:lnTo>
                    <a:pt x="11944" y="337581"/>
                  </a:lnTo>
                  <a:lnTo>
                    <a:pt x="6121" y="349432"/>
                  </a:lnTo>
                  <a:lnTo>
                    <a:pt x="6879" y="356764"/>
                  </a:lnTo>
                  <a:lnTo>
                    <a:pt x="7064" y="364637"/>
                  </a:lnTo>
                  <a:lnTo>
                    <a:pt x="8396" y="371296"/>
                  </a:lnTo>
                  <a:lnTo>
                    <a:pt x="12598" y="374984"/>
                  </a:lnTo>
                  <a:lnTo>
                    <a:pt x="24294" y="374688"/>
                  </a:lnTo>
                  <a:lnTo>
                    <a:pt x="37037" y="370171"/>
                  </a:lnTo>
                  <a:lnTo>
                    <a:pt x="47283" y="364912"/>
                  </a:lnTo>
                  <a:lnTo>
                    <a:pt x="51485" y="362386"/>
                  </a:lnTo>
                  <a:lnTo>
                    <a:pt x="50118" y="370379"/>
                  </a:lnTo>
                  <a:lnTo>
                    <a:pt x="39279" y="407690"/>
                  </a:lnTo>
                  <a:lnTo>
                    <a:pt x="25813" y="433408"/>
                  </a:lnTo>
                  <a:lnTo>
                    <a:pt x="19075" y="446270"/>
                  </a:lnTo>
                  <a:lnTo>
                    <a:pt x="15583" y="452647"/>
                  </a:lnTo>
                  <a:lnTo>
                    <a:pt x="11922" y="458958"/>
                  </a:lnTo>
                  <a:lnTo>
                    <a:pt x="8599" y="465406"/>
                  </a:lnTo>
                  <a:lnTo>
                    <a:pt x="6121" y="472190"/>
                  </a:lnTo>
                  <a:lnTo>
                    <a:pt x="0" y="498111"/>
                  </a:lnTo>
                  <a:lnTo>
                    <a:pt x="6121" y="502429"/>
                  </a:lnTo>
                  <a:lnTo>
                    <a:pt x="11518" y="509985"/>
                  </a:lnTo>
                  <a:lnTo>
                    <a:pt x="19075" y="511065"/>
                  </a:lnTo>
                  <a:lnTo>
                    <a:pt x="25709" y="510508"/>
                  </a:lnTo>
                  <a:lnTo>
                    <a:pt x="32173" y="508231"/>
                  </a:lnTo>
                  <a:lnTo>
                    <a:pt x="38568" y="505752"/>
                  </a:lnTo>
                  <a:lnTo>
                    <a:pt x="44996" y="504588"/>
                  </a:lnTo>
                  <a:lnTo>
                    <a:pt x="51841" y="504588"/>
                  </a:lnTo>
                  <a:lnTo>
                    <a:pt x="57962" y="508906"/>
                  </a:lnTo>
                  <a:lnTo>
                    <a:pt x="64439" y="511065"/>
                  </a:lnTo>
                  <a:lnTo>
                    <a:pt x="57809" y="520686"/>
                  </a:lnTo>
                  <a:lnTo>
                    <a:pt x="51074" y="530237"/>
                  </a:lnTo>
                  <a:lnTo>
                    <a:pt x="44542" y="539924"/>
                  </a:lnTo>
                  <a:lnTo>
                    <a:pt x="38519" y="549952"/>
                  </a:lnTo>
                  <a:lnTo>
                    <a:pt x="33408" y="561432"/>
                  </a:lnTo>
                  <a:lnTo>
                    <a:pt x="32448" y="572174"/>
                  </a:lnTo>
                  <a:lnTo>
                    <a:pt x="37765" y="581435"/>
                  </a:lnTo>
                  <a:lnTo>
                    <a:pt x="51485" y="588471"/>
                  </a:lnTo>
                  <a:lnTo>
                    <a:pt x="67380" y="591912"/>
                  </a:lnTo>
                  <a:lnTo>
                    <a:pt x="83612" y="593329"/>
                  </a:lnTo>
                  <a:lnTo>
                    <a:pt x="99979" y="593936"/>
                  </a:lnTo>
                  <a:lnTo>
                    <a:pt x="116281" y="594948"/>
                  </a:lnTo>
                  <a:lnTo>
                    <a:pt x="117445" y="601679"/>
                  </a:lnTo>
                  <a:lnTo>
                    <a:pt x="118305" y="608580"/>
                  </a:lnTo>
                  <a:lnTo>
                    <a:pt x="119772" y="615146"/>
                  </a:lnTo>
                  <a:lnTo>
                    <a:pt x="122758" y="620869"/>
                  </a:lnTo>
                  <a:lnTo>
                    <a:pt x="137440" y="627145"/>
                  </a:lnTo>
                  <a:lnTo>
                    <a:pt x="158672" y="626537"/>
                  </a:lnTo>
                  <a:lnTo>
                    <a:pt x="178149" y="623094"/>
                  </a:lnTo>
                  <a:lnTo>
                    <a:pt x="187566" y="620869"/>
                  </a:lnTo>
                  <a:lnTo>
                    <a:pt x="194043" y="618710"/>
                  </a:lnTo>
                  <a:lnTo>
                    <a:pt x="201244" y="618342"/>
                  </a:lnTo>
                  <a:lnTo>
                    <a:pt x="206997" y="614392"/>
                  </a:lnTo>
                  <a:lnTo>
                    <a:pt x="212216" y="610088"/>
                  </a:lnTo>
                  <a:lnTo>
                    <a:pt x="216857" y="605075"/>
                  </a:lnTo>
                  <a:lnTo>
                    <a:pt x="221429" y="599860"/>
                  </a:lnTo>
                  <a:lnTo>
                    <a:pt x="226440" y="594948"/>
                  </a:lnTo>
                  <a:lnTo>
                    <a:pt x="232206" y="590262"/>
                  </a:lnTo>
                  <a:lnTo>
                    <a:pt x="239394" y="586312"/>
                  </a:lnTo>
                  <a:lnTo>
                    <a:pt x="245884" y="581982"/>
                  </a:lnTo>
                  <a:lnTo>
                    <a:pt x="250202" y="575860"/>
                  </a:lnTo>
                  <a:lnTo>
                    <a:pt x="250926" y="562906"/>
                  </a:lnTo>
                  <a:lnTo>
                    <a:pt x="258838" y="562906"/>
                  </a:lnTo>
                  <a:lnTo>
                    <a:pt x="260714" y="564976"/>
                  </a:lnTo>
                  <a:lnTo>
                    <a:pt x="258167" y="570015"/>
                  </a:lnTo>
                  <a:lnTo>
                    <a:pt x="254336" y="576269"/>
                  </a:lnTo>
                  <a:lnTo>
                    <a:pt x="252361" y="581982"/>
                  </a:lnTo>
                  <a:lnTo>
                    <a:pt x="265879" y="621727"/>
                  </a:lnTo>
                  <a:lnTo>
                    <a:pt x="297726" y="633823"/>
                  </a:lnTo>
                  <a:lnTo>
                    <a:pt x="312295" y="632356"/>
                  </a:lnTo>
                  <a:lnTo>
                    <a:pt x="326834" y="630989"/>
                  </a:lnTo>
                  <a:lnTo>
                    <a:pt x="370408" y="622944"/>
                  </a:lnTo>
                  <a:lnTo>
                    <a:pt x="414007" y="601425"/>
                  </a:lnTo>
                  <a:lnTo>
                    <a:pt x="418713" y="606487"/>
                  </a:lnTo>
                  <a:lnTo>
                    <a:pt x="446036" y="627346"/>
                  </a:lnTo>
                  <a:lnTo>
                    <a:pt x="452881" y="627346"/>
                  </a:lnTo>
                  <a:lnTo>
                    <a:pt x="477180" y="626638"/>
                  </a:lnTo>
                  <a:lnTo>
                    <a:pt x="501478" y="624917"/>
                  </a:lnTo>
                  <a:lnTo>
                    <a:pt x="525776" y="622792"/>
                  </a:lnTo>
                  <a:lnTo>
                    <a:pt x="550075" y="620869"/>
                  </a:lnTo>
                  <a:lnTo>
                    <a:pt x="559392" y="617832"/>
                  </a:lnTo>
                  <a:lnTo>
                    <a:pt x="573300" y="613309"/>
                  </a:lnTo>
                  <a:lnTo>
                    <a:pt x="586936" y="609325"/>
                  </a:lnTo>
                  <a:lnTo>
                    <a:pt x="595439" y="607902"/>
                  </a:lnTo>
                  <a:lnTo>
                    <a:pt x="602995" y="608982"/>
                  </a:lnTo>
                  <a:lnTo>
                    <a:pt x="608406" y="616551"/>
                  </a:lnTo>
                  <a:lnTo>
                    <a:pt x="614883" y="620869"/>
                  </a:lnTo>
                  <a:lnTo>
                    <a:pt x="653950" y="616575"/>
                  </a:lnTo>
                  <a:lnTo>
                    <a:pt x="711720" y="607902"/>
                  </a:lnTo>
                  <a:lnTo>
                    <a:pt x="759240" y="602240"/>
                  </a:lnTo>
                  <a:lnTo>
                    <a:pt x="767106" y="600721"/>
                  </a:lnTo>
                  <a:lnTo>
                    <a:pt x="789482" y="594948"/>
                  </a:lnTo>
                  <a:lnTo>
                    <a:pt x="795959" y="590630"/>
                  </a:lnTo>
                  <a:lnTo>
                    <a:pt x="802081" y="585589"/>
                  </a:lnTo>
                  <a:lnTo>
                    <a:pt x="808926" y="581982"/>
                  </a:lnTo>
                  <a:lnTo>
                    <a:pt x="815035" y="579112"/>
                  </a:lnTo>
                  <a:lnTo>
                    <a:pt x="822959" y="580191"/>
                  </a:lnTo>
                  <a:lnTo>
                    <a:pt x="828357" y="575860"/>
                  </a:lnTo>
                  <a:lnTo>
                    <a:pt x="838330" y="564880"/>
                  </a:lnTo>
                  <a:lnTo>
                    <a:pt x="846851" y="551432"/>
                  </a:lnTo>
                  <a:lnTo>
                    <a:pt x="854225" y="537241"/>
                  </a:lnTo>
                  <a:lnTo>
                    <a:pt x="860755" y="524032"/>
                  </a:lnTo>
                  <a:lnTo>
                    <a:pt x="859693" y="517800"/>
                  </a:lnTo>
                  <a:lnTo>
                    <a:pt x="859002" y="510662"/>
                  </a:lnTo>
                  <a:lnTo>
                    <a:pt x="857569" y="505347"/>
                  </a:lnTo>
                  <a:lnTo>
                    <a:pt x="854278" y="504588"/>
                  </a:lnTo>
                  <a:lnTo>
                    <a:pt x="849219" y="509247"/>
                  </a:lnTo>
                  <a:lnTo>
                    <a:pt x="846181" y="516201"/>
                  </a:lnTo>
                  <a:lnTo>
                    <a:pt x="845573" y="523828"/>
                  </a:lnTo>
                  <a:lnTo>
                    <a:pt x="847801" y="530509"/>
                  </a:lnTo>
                  <a:lnTo>
                    <a:pt x="851442" y="532077"/>
                  </a:lnTo>
                  <a:lnTo>
                    <a:pt x="856437" y="530104"/>
                  </a:lnTo>
                  <a:lnTo>
                    <a:pt x="861974" y="526714"/>
                  </a:lnTo>
                  <a:lnTo>
                    <a:pt x="867244" y="524032"/>
                  </a:lnTo>
                  <a:lnTo>
                    <a:pt x="878885" y="512941"/>
                  </a:lnTo>
                  <a:lnTo>
                    <a:pt x="890730" y="502021"/>
                  </a:lnTo>
                  <a:lnTo>
                    <a:pt x="902170" y="490765"/>
                  </a:lnTo>
                  <a:lnTo>
                    <a:pt x="912596" y="478667"/>
                  </a:lnTo>
                  <a:lnTo>
                    <a:pt x="927330" y="459176"/>
                  </a:lnTo>
                  <a:lnTo>
                    <a:pt x="934064" y="449913"/>
                  </a:lnTo>
                  <a:lnTo>
                    <a:pt x="941405" y="438828"/>
                  </a:lnTo>
                  <a:lnTo>
                    <a:pt x="957961" y="413872"/>
                  </a:lnTo>
                  <a:lnTo>
                    <a:pt x="967225" y="379447"/>
                  </a:lnTo>
                  <a:lnTo>
                    <a:pt x="970786" y="363961"/>
                  </a:lnTo>
                  <a:lnTo>
                    <a:pt x="969553" y="349217"/>
                  </a:lnTo>
                  <a:lnTo>
                    <a:pt x="964438" y="317022"/>
                  </a:lnTo>
                  <a:lnTo>
                    <a:pt x="946922" y="322896"/>
                  </a:lnTo>
                  <a:lnTo>
                    <a:pt x="946350" y="321884"/>
                  </a:lnTo>
                  <a:lnTo>
                    <a:pt x="956440" y="313584"/>
                  </a:lnTo>
                  <a:lnTo>
                    <a:pt x="970914" y="297591"/>
                  </a:lnTo>
                  <a:lnTo>
                    <a:pt x="974877" y="291825"/>
                  </a:lnTo>
                  <a:lnTo>
                    <a:pt x="975245" y="284624"/>
                  </a:lnTo>
                  <a:lnTo>
                    <a:pt x="977404" y="278147"/>
                  </a:lnTo>
                  <a:lnTo>
                    <a:pt x="975937" y="260326"/>
                  </a:lnTo>
                  <a:lnTo>
                    <a:pt x="974569" y="242504"/>
                  </a:lnTo>
                  <a:lnTo>
                    <a:pt x="972997" y="224683"/>
                  </a:lnTo>
                  <a:lnTo>
                    <a:pt x="964438" y="187431"/>
                  </a:lnTo>
                  <a:lnTo>
                    <a:pt x="951483" y="178782"/>
                  </a:lnTo>
                  <a:lnTo>
                    <a:pt x="945007" y="174464"/>
                  </a:lnTo>
                  <a:lnTo>
                    <a:pt x="919086" y="187431"/>
                  </a:lnTo>
                  <a:lnTo>
                    <a:pt x="917718" y="177662"/>
                  </a:lnTo>
                  <a:lnTo>
                    <a:pt x="916517" y="167895"/>
                  </a:lnTo>
                  <a:lnTo>
                    <a:pt x="914978" y="158267"/>
                  </a:lnTo>
                  <a:lnTo>
                    <a:pt x="912596" y="148912"/>
                  </a:lnTo>
                  <a:lnTo>
                    <a:pt x="910082" y="141343"/>
                  </a:lnTo>
                  <a:lnTo>
                    <a:pt x="903960" y="135589"/>
                  </a:lnTo>
                  <a:lnTo>
                    <a:pt x="899642" y="129468"/>
                  </a:lnTo>
                  <a:lnTo>
                    <a:pt x="894986" y="122582"/>
                  </a:lnTo>
                  <a:lnTo>
                    <a:pt x="890463" y="115698"/>
                  </a:lnTo>
                  <a:lnTo>
                    <a:pt x="885669" y="109219"/>
                  </a:lnTo>
                  <a:lnTo>
                    <a:pt x="852930" y="86944"/>
                  </a:lnTo>
                  <a:lnTo>
                    <a:pt x="812313" y="68770"/>
                  </a:lnTo>
                  <a:lnTo>
                    <a:pt x="792773" y="66038"/>
                  </a:lnTo>
                  <a:lnTo>
                    <a:pt x="783005" y="64673"/>
                  </a:lnTo>
                  <a:lnTo>
                    <a:pt x="767714" y="68416"/>
                  </a:lnTo>
                  <a:lnTo>
                    <a:pt x="751951" y="71416"/>
                  </a:lnTo>
                  <a:lnTo>
                    <a:pt x="737135" y="75903"/>
                  </a:lnTo>
                  <a:lnTo>
                    <a:pt x="724687" y="84104"/>
                  </a:lnTo>
                  <a:lnTo>
                    <a:pt x="720227" y="89874"/>
                  </a:lnTo>
                  <a:lnTo>
                    <a:pt x="716041" y="96254"/>
                  </a:lnTo>
                  <a:lnTo>
                    <a:pt x="711317" y="101420"/>
                  </a:lnTo>
                  <a:lnTo>
                    <a:pt x="705243" y="103547"/>
                  </a:lnTo>
                  <a:lnTo>
                    <a:pt x="703472" y="101420"/>
                  </a:lnTo>
                  <a:lnTo>
                    <a:pt x="707267" y="96254"/>
                  </a:lnTo>
                  <a:lnTo>
                    <a:pt x="713289" y="89874"/>
                  </a:lnTo>
                  <a:lnTo>
                    <a:pt x="718197" y="84104"/>
                  </a:lnTo>
                  <a:lnTo>
                    <a:pt x="716038" y="77627"/>
                  </a:lnTo>
                  <a:lnTo>
                    <a:pt x="714959" y="70781"/>
                  </a:lnTo>
                  <a:lnTo>
                    <a:pt x="711720" y="64673"/>
                  </a:lnTo>
                  <a:lnTo>
                    <a:pt x="702100" y="48928"/>
                  </a:lnTo>
                  <a:lnTo>
                    <a:pt x="691738" y="39157"/>
                  </a:lnTo>
                  <a:lnTo>
                    <a:pt x="678407" y="30802"/>
                  </a:lnTo>
                  <a:lnTo>
                    <a:pt x="659879" y="19308"/>
                  </a:lnTo>
                  <a:lnTo>
                    <a:pt x="645357" y="20422"/>
                  </a:lnTo>
                  <a:lnTo>
                    <a:pt x="630631" y="21199"/>
                  </a:lnTo>
                  <a:lnTo>
                    <a:pt x="616038" y="22650"/>
                  </a:lnTo>
                  <a:lnTo>
                    <a:pt x="601916" y="25785"/>
                  </a:lnTo>
                  <a:lnTo>
                    <a:pt x="574278" y="38747"/>
                  </a:lnTo>
                  <a:lnTo>
                    <a:pt x="559800" y="50088"/>
                  </a:lnTo>
                  <a:lnTo>
                    <a:pt x="556660" y="50897"/>
                  </a:lnTo>
                  <a:lnTo>
                    <a:pt x="563041" y="32262"/>
                  </a:lnTo>
                  <a:lnTo>
                    <a:pt x="560882" y="25785"/>
                  </a:lnTo>
                  <a:lnTo>
                    <a:pt x="561238" y="17860"/>
                  </a:lnTo>
                  <a:lnTo>
                    <a:pt x="556564" y="12831"/>
                  </a:lnTo>
                  <a:lnTo>
                    <a:pt x="541021" y="2246"/>
                  </a:lnTo>
                  <a:lnTo>
                    <a:pt x="525918" y="0"/>
                  </a:lnTo>
                  <a:lnTo>
                    <a:pt x="509935" y="2546"/>
                  </a:lnTo>
                  <a:lnTo>
                    <a:pt x="491756" y="6342"/>
                  </a:lnTo>
                  <a:lnTo>
                    <a:pt x="483558" y="9436"/>
                  </a:lnTo>
                  <a:lnTo>
                    <a:pt x="475291" y="12425"/>
                  </a:lnTo>
                  <a:lnTo>
                    <a:pt x="434792" y="35102"/>
                  </a:lnTo>
                  <a:lnTo>
                    <a:pt x="420484" y="45229"/>
                  </a:lnTo>
                  <a:lnTo>
                    <a:pt x="414007" y="43070"/>
                  </a:lnTo>
                  <a:lnTo>
                    <a:pt x="406438" y="43070"/>
                  </a:lnTo>
                  <a:lnTo>
                    <a:pt x="401040" y="38752"/>
                  </a:lnTo>
                  <a:lnTo>
                    <a:pt x="385246" y="22850"/>
                  </a:lnTo>
                  <a:lnTo>
                    <a:pt x="387542" y="19305"/>
                  </a:lnTo>
                  <a:lnTo>
                    <a:pt x="388487" y="19003"/>
                  </a:lnTo>
                  <a:lnTo>
                    <a:pt x="368642" y="12831"/>
                  </a:lnTo>
                  <a:lnTo>
                    <a:pt x="345158" y="17539"/>
                  </a:lnTo>
                  <a:lnTo>
                    <a:pt x="334398" y="19985"/>
                  </a:lnTo>
                  <a:lnTo>
                    <a:pt x="323031" y="23711"/>
                  </a:lnTo>
                  <a:lnTo>
                    <a:pt x="297726" y="32262"/>
                  </a:lnTo>
                  <a:lnTo>
                    <a:pt x="282838" y="36620"/>
                  </a:lnTo>
                  <a:lnTo>
                    <a:pt x="272881" y="38479"/>
                  </a:lnTo>
                  <a:lnTo>
                    <a:pt x="265625" y="38852"/>
                  </a:lnTo>
                  <a:lnTo>
                    <a:pt x="258838" y="38752"/>
                  </a:lnTo>
                  <a:close/>
                </a:path>
              </a:pathLst>
            </a:custGeom>
            <a:ln w="255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0" name="object 383">
              <a:extLst>
                <a:ext uri="{FF2B5EF4-FFF2-40B4-BE49-F238E27FC236}">
                  <a16:creationId xmlns:a16="http://schemas.microsoft.com/office/drawing/2014/main" id="{909C8E6E-5FC9-4470-8A47-42B018B91BEF}"/>
                </a:ext>
              </a:extLst>
            </p:cNvPr>
            <p:cNvSpPr/>
            <p:nvPr/>
          </p:nvSpPr>
          <p:spPr>
            <a:xfrm>
              <a:off x="3657600" y="2514601"/>
              <a:ext cx="1771650" cy="635"/>
            </a:xfrm>
            <a:custGeom>
              <a:avLst/>
              <a:gdLst/>
              <a:ahLst/>
              <a:cxnLst/>
              <a:rect l="l" t="t" r="r" b="b"/>
              <a:pathLst>
                <a:path w="1771650" h="635">
                  <a:moveTo>
                    <a:pt x="0" y="0"/>
                  </a:moveTo>
                  <a:lnTo>
                    <a:pt x="1771561" y="355"/>
                  </a:lnTo>
                </a:path>
              </a:pathLst>
            </a:custGeom>
            <a:ln w="2843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1" name="object 384">
              <a:extLst>
                <a:ext uri="{FF2B5EF4-FFF2-40B4-BE49-F238E27FC236}">
                  <a16:creationId xmlns:a16="http://schemas.microsoft.com/office/drawing/2014/main" id="{4DA0E7D1-FB12-4D89-A215-A6F0699F257F}"/>
                </a:ext>
              </a:extLst>
            </p:cNvPr>
            <p:cNvSpPr/>
            <p:nvPr/>
          </p:nvSpPr>
          <p:spPr>
            <a:xfrm>
              <a:off x="3419538" y="2507045"/>
              <a:ext cx="190500" cy="9525"/>
            </a:xfrm>
            <a:custGeom>
              <a:avLst/>
              <a:gdLst/>
              <a:ahLst/>
              <a:cxnLst/>
              <a:rect l="l" t="t" r="r" b="b"/>
              <a:pathLst>
                <a:path w="190500" h="9525">
                  <a:moveTo>
                    <a:pt x="190258" y="0"/>
                  </a:moveTo>
                  <a:lnTo>
                    <a:pt x="0" y="0"/>
                  </a:lnTo>
                  <a:lnTo>
                    <a:pt x="12763" y="3962"/>
                  </a:lnTo>
                  <a:lnTo>
                    <a:pt x="17386" y="5397"/>
                  </a:lnTo>
                  <a:lnTo>
                    <a:pt x="30162" y="9359"/>
                  </a:lnTo>
                  <a:lnTo>
                    <a:pt x="160096" y="9359"/>
                  </a:lnTo>
                  <a:lnTo>
                    <a:pt x="172859" y="5397"/>
                  </a:lnTo>
                  <a:lnTo>
                    <a:pt x="177368" y="4000"/>
                  </a:lnTo>
                  <a:lnTo>
                    <a:pt x="177495" y="3962"/>
                  </a:lnTo>
                  <a:lnTo>
                    <a:pt x="190258" y="0"/>
                  </a:lnTo>
                  <a:close/>
                </a:path>
              </a:pathLst>
            </a:custGeom>
            <a:solidFill>
              <a:srgbClr val="FCFCF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2" name="object 385">
              <a:extLst>
                <a:ext uri="{FF2B5EF4-FFF2-40B4-BE49-F238E27FC236}">
                  <a16:creationId xmlns:a16="http://schemas.microsoft.com/office/drawing/2014/main" id="{94CD2060-4BCF-44FB-9A86-6BF5D8C66370}"/>
                </a:ext>
              </a:extLst>
            </p:cNvPr>
            <p:cNvSpPr/>
            <p:nvPr/>
          </p:nvSpPr>
          <p:spPr>
            <a:xfrm>
              <a:off x="3398151" y="2499120"/>
              <a:ext cx="233045" cy="9525"/>
            </a:xfrm>
            <a:custGeom>
              <a:avLst/>
              <a:gdLst/>
              <a:ahLst/>
              <a:cxnLst/>
              <a:rect l="l" t="t" r="r" b="b"/>
              <a:pathLst>
                <a:path w="233045" h="9525">
                  <a:moveTo>
                    <a:pt x="233032" y="0"/>
                  </a:moveTo>
                  <a:lnTo>
                    <a:pt x="0" y="0"/>
                  </a:lnTo>
                  <a:lnTo>
                    <a:pt x="4445" y="2679"/>
                  </a:lnTo>
                  <a:lnTo>
                    <a:pt x="13233" y="5397"/>
                  </a:lnTo>
                  <a:lnTo>
                    <a:pt x="26009" y="9359"/>
                  </a:lnTo>
                  <a:lnTo>
                    <a:pt x="207022" y="9359"/>
                  </a:lnTo>
                  <a:lnTo>
                    <a:pt x="219786" y="5397"/>
                  </a:lnTo>
                  <a:lnTo>
                    <a:pt x="228587" y="2679"/>
                  </a:lnTo>
                  <a:lnTo>
                    <a:pt x="233032" y="0"/>
                  </a:lnTo>
                  <a:close/>
                </a:path>
              </a:pathLst>
            </a:custGeom>
            <a:solidFill>
              <a:srgbClr val="FBFBF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3" name="object 386">
              <a:extLst>
                <a:ext uri="{FF2B5EF4-FFF2-40B4-BE49-F238E27FC236}">
                  <a16:creationId xmlns:a16="http://schemas.microsoft.com/office/drawing/2014/main" id="{A920FE26-3815-4736-8029-06C6F7B6FF6D}"/>
                </a:ext>
              </a:extLst>
            </p:cNvPr>
            <p:cNvSpPr/>
            <p:nvPr/>
          </p:nvSpPr>
          <p:spPr>
            <a:xfrm>
              <a:off x="3391550" y="2495158"/>
              <a:ext cx="246379" cy="5715"/>
            </a:xfrm>
            <a:custGeom>
              <a:avLst/>
              <a:gdLst/>
              <a:ahLst/>
              <a:cxnLst/>
              <a:rect l="l" t="t" r="r" b="b"/>
              <a:pathLst>
                <a:path w="246379" h="5714">
                  <a:moveTo>
                    <a:pt x="246248" y="0"/>
                  </a:moveTo>
                  <a:lnTo>
                    <a:pt x="0" y="0"/>
                  </a:lnTo>
                  <a:lnTo>
                    <a:pt x="8995" y="5397"/>
                  </a:lnTo>
                  <a:lnTo>
                    <a:pt x="237252" y="5397"/>
                  </a:lnTo>
                  <a:lnTo>
                    <a:pt x="246248" y="0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4" name="object 387">
              <a:extLst>
                <a:ext uri="{FF2B5EF4-FFF2-40B4-BE49-F238E27FC236}">
                  <a16:creationId xmlns:a16="http://schemas.microsoft.com/office/drawing/2014/main" id="{C6818452-D2A9-4467-AEBD-117D2C2B9247}"/>
                </a:ext>
              </a:extLst>
            </p:cNvPr>
            <p:cNvSpPr/>
            <p:nvPr/>
          </p:nvSpPr>
          <p:spPr>
            <a:xfrm>
              <a:off x="3377742" y="2486877"/>
              <a:ext cx="274320" cy="10160"/>
            </a:xfrm>
            <a:custGeom>
              <a:avLst/>
              <a:gdLst/>
              <a:ahLst/>
              <a:cxnLst/>
              <a:rect l="l" t="t" r="r" b="b"/>
              <a:pathLst>
                <a:path w="274320" h="10160">
                  <a:moveTo>
                    <a:pt x="273850" y="0"/>
                  </a:moveTo>
                  <a:lnTo>
                    <a:pt x="0" y="0"/>
                  </a:lnTo>
                  <a:lnTo>
                    <a:pt x="9613" y="5765"/>
                  </a:lnTo>
                  <a:lnTo>
                    <a:pt x="16217" y="9728"/>
                  </a:lnTo>
                  <a:lnTo>
                    <a:pt x="257632" y="9728"/>
                  </a:lnTo>
                  <a:lnTo>
                    <a:pt x="264236" y="5765"/>
                  </a:lnTo>
                  <a:lnTo>
                    <a:pt x="266649" y="4318"/>
                  </a:lnTo>
                  <a:lnTo>
                    <a:pt x="273850" y="0"/>
                  </a:lnTo>
                  <a:close/>
                </a:path>
              </a:pathLst>
            </a:custGeom>
            <a:solidFill>
              <a:srgbClr val="F9F9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5" name="object 388">
              <a:extLst>
                <a:ext uri="{FF2B5EF4-FFF2-40B4-BE49-F238E27FC236}">
                  <a16:creationId xmlns:a16="http://schemas.microsoft.com/office/drawing/2014/main" id="{31A27CC5-D2FF-4D1E-8B0B-0A14F4DA8638}"/>
                </a:ext>
              </a:extLst>
            </p:cNvPr>
            <p:cNvSpPr/>
            <p:nvPr/>
          </p:nvSpPr>
          <p:spPr>
            <a:xfrm>
              <a:off x="3364560" y="2478965"/>
              <a:ext cx="300355" cy="10160"/>
            </a:xfrm>
            <a:custGeom>
              <a:avLst/>
              <a:gdLst/>
              <a:ahLst/>
              <a:cxnLst/>
              <a:rect l="l" t="t" r="r" b="b"/>
              <a:pathLst>
                <a:path w="300354" h="10160">
                  <a:moveTo>
                    <a:pt x="300215" y="0"/>
                  </a:moveTo>
                  <a:lnTo>
                    <a:pt x="0" y="0"/>
                  </a:lnTo>
                  <a:lnTo>
                    <a:pt x="6604" y="3962"/>
                  </a:lnTo>
                  <a:lnTo>
                    <a:pt x="9588" y="5753"/>
                  </a:lnTo>
                  <a:lnTo>
                    <a:pt x="16192" y="9715"/>
                  </a:lnTo>
                  <a:lnTo>
                    <a:pt x="284022" y="9715"/>
                  </a:lnTo>
                  <a:lnTo>
                    <a:pt x="290626" y="5753"/>
                  </a:lnTo>
                  <a:lnTo>
                    <a:pt x="293611" y="3962"/>
                  </a:lnTo>
                  <a:lnTo>
                    <a:pt x="300215" y="0"/>
                  </a:lnTo>
                  <a:close/>
                </a:path>
              </a:pathLst>
            </a:custGeom>
            <a:solidFill>
              <a:srgbClr val="F8F8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6" name="object 389">
              <a:extLst>
                <a:ext uri="{FF2B5EF4-FFF2-40B4-BE49-F238E27FC236}">
                  <a16:creationId xmlns:a16="http://schemas.microsoft.com/office/drawing/2014/main" id="{B45B1523-24A2-4D78-9E4C-F04463ABE92E}"/>
                </a:ext>
              </a:extLst>
            </p:cNvPr>
            <p:cNvSpPr/>
            <p:nvPr/>
          </p:nvSpPr>
          <p:spPr>
            <a:xfrm>
              <a:off x="3356254" y="2471040"/>
              <a:ext cx="316865" cy="10160"/>
            </a:xfrm>
            <a:custGeom>
              <a:avLst/>
              <a:gdLst/>
              <a:ahLst/>
              <a:cxnLst/>
              <a:rect l="l" t="t" r="r" b="b"/>
              <a:pathLst>
                <a:path w="316864" h="10160">
                  <a:moveTo>
                    <a:pt x="316826" y="0"/>
                  </a:moveTo>
                  <a:lnTo>
                    <a:pt x="0" y="0"/>
                  </a:lnTo>
                  <a:lnTo>
                    <a:pt x="3416" y="3962"/>
                  </a:lnTo>
                  <a:lnTo>
                    <a:pt x="5270" y="6108"/>
                  </a:lnTo>
                  <a:lnTo>
                    <a:pt x="11290" y="9715"/>
                  </a:lnTo>
                  <a:lnTo>
                    <a:pt x="305536" y="9715"/>
                  </a:lnTo>
                  <a:lnTo>
                    <a:pt x="311556" y="6108"/>
                  </a:lnTo>
                  <a:lnTo>
                    <a:pt x="312166" y="5397"/>
                  </a:lnTo>
                  <a:lnTo>
                    <a:pt x="313410" y="3962"/>
                  </a:lnTo>
                  <a:lnTo>
                    <a:pt x="316826" y="0"/>
                  </a:lnTo>
                  <a:close/>
                </a:path>
              </a:pathLst>
            </a:custGeom>
            <a:solidFill>
              <a:srgbClr val="F7F7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7" name="object 390">
              <a:extLst>
                <a:ext uri="{FF2B5EF4-FFF2-40B4-BE49-F238E27FC236}">
                  <a16:creationId xmlns:a16="http://schemas.microsoft.com/office/drawing/2014/main" id="{C3E5D88E-A4CF-4E04-A8AE-E39AFFA1A2BD}"/>
                </a:ext>
              </a:extLst>
            </p:cNvPr>
            <p:cNvSpPr/>
            <p:nvPr/>
          </p:nvSpPr>
          <p:spPr>
            <a:xfrm>
              <a:off x="3352849" y="2467078"/>
              <a:ext cx="323850" cy="5715"/>
            </a:xfrm>
            <a:custGeom>
              <a:avLst/>
              <a:gdLst/>
              <a:ahLst/>
              <a:cxnLst/>
              <a:rect l="l" t="t" r="r" b="b"/>
              <a:pathLst>
                <a:path w="323850" h="5714">
                  <a:moveTo>
                    <a:pt x="323649" y="0"/>
                  </a:moveTo>
                  <a:lnTo>
                    <a:pt x="0" y="0"/>
                  </a:lnTo>
                  <a:lnTo>
                    <a:pt x="4652" y="5397"/>
                  </a:lnTo>
                  <a:lnTo>
                    <a:pt x="318996" y="5397"/>
                  </a:lnTo>
                  <a:lnTo>
                    <a:pt x="323649" y="0"/>
                  </a:lnTo>
                  <a:close/>
                </a:path>
              </a:pathLst>
            </a:custGeom>
            <a:solidFill>
              <a:srgbClr val="F6F6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8" name="object 391">
              <a:extLst>
                <a:ext uri="{FF2B5EF4-FFF2-40B4-BE49-F238E27FC236}">
                  <a16:creationId xmlns:a16="http://schemas.microsoft.com/office/drawing/2014/main" id="{84CB9C52-96D0-4850-A49D-A0F18F57BBB8}"/>
                </a:ext>
              </a:extLst>
            </p:cNvPr>
            <p:cNvSpPr/>
            <p:nvPr/>
          </p:nvSpPr>
          <p:spPr>
            <a:xfrm>
              <a:off x="3346018" y="2459166"/>
              <a:ext cx="337820" cy="9525"/>
            </a:xfrm>
            <a:custGeom>
              <a:avLst/>
              <a:gdLst/>
              <a:ahLst/>
              <a:cxnLst/>
              <a:rect l="l" t="t" r="r" b="b"/>
              <a:pathLst>
                <a:path w="337820" h="9525">
                  <a:moveTo>
                    <a:pt x="337299" y="0"/>
                  </a:moveTo>
                  <a:lnTo>
                    <a:pt x="0" y="0"/>
                  </a:lnTo>
                  <a:lnTo>
                    <a:pt x="3403" y="3949"/>
                  </a:lnTo>
                  <a:lnTo>
                    <a:pt x="8077" y="9359"/>
                  </a:lnTo>
                  <a:lnTo>
                    <a:pt x="329222" y="9359"/>
                  </a:lnTo>
                  <a:lnTo>
                    <a:pt x="332638" y="5397"/>
                  </a:lnTo>
                  <a:lnTo>
                    <a:pt x="333895" y="3949"/>
                  </a:lnTo>
                  <a:lnTo>
                    <a:pt x="337299" y="0"/>
                  </a:lnTo>
                  <a:close/>
                </a:path>
              </a:pathLst>
            </a:custGeom>
            <a:solidFill>
              <a:srgbClr val="F5F5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9" name="object 392">
              <a:extLst>
                <a:ext uri="{FF2B5EF4-FFF2-40B4-BE49-F238E27FC236}">
                  <a16:creationId xmlns:a16="http://schemas.microsoft.com/office/drawing/2014/main" id="{C9931C44-C6A8-47C0-B163-2D4CFB25EAE2}"/>
                </a:ext>
              </a:extLst>
            </p:cNvPr>
            <p:cNvSpPr/>
            <p:nvPr/>
          </p:nvSpPr>
          <p:spPr>
            <a:xfrm>
              <a:off x="3339198" y="2451241"/>
              <a:ext cx="351155" cy="9525"/>
            </a:xfrm>
            <a:custGeom>
              <a:avLst/>
              <a:gdLst/>
              <a:ahLst/>
              <a:cxnLst/>
              <a:rect l="l" t="t" r="r" b="b"/>
              <a:pathLst>
                <a:path w="351154" h="9525">
                  <a:moveTo>
                    <a:pt x="350939" y="0"/>
                  </a:moveTo>
                  <a:lnTo>
                    <a:pt x="0" y="0"/>
                  </a:lnTo>
                  <a:lnTo>
                    <a:pt x="3403" y="3962"/>
                  </a:lnTo>
                  <a:lnTo>
                    <a:pt x="8064" y="9359"/>
                  </a:lnTo>
                  <a:lnTo>
                    <a:pt x="342874" y="9359"/>
                  </a:lnTo>
                  <a:lnTo>
                    <a:pt x="346290" y="5397"/>
                  </a:lnTo>
                  <a:lnTo>
                    <a:pt x="347535" y="3962"/>
                  </a:lnTo>
                  <a:lnTo>
                    <a:pt x="350939" y="0"/>
                  </a:lnTo>
                  <a:close/>
                </a:path>
              </a:pathLst>
            </a:custGeom>
            <a:solidFill>
              <a:srgbClr val="F4F4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0" name="object 393">
              <a:extLst>
                <a:ext uri="{FF2B5EF4-FFF2-40B4-BE49-F238E27FC236}">
                  <a16:creationId xmlns:a16="http://schemas.microsoft.com/office/drawing/2014/main" id="{6BAA1271-FC8D-4A7F-AAFE-353F7D7EA87E}"/>
                </a:ext>
              </a:extLst>
            </p:cNvPr>
            <p:cNvSpPr/>
            <p:nvPr/>
          </p:nvSpPr>
          <p:spPr>
            <a:xfrm>
              <a:off x="3335477" y="2446923"/>
              <a:ext cx="358775" cy="6350"/>
            </a:xfrm>
            <a:custGeom>
              <a:avLst/>
              <a:gdLst/>
              <a:ahLst/>
              <a:cxnLst/>
              <a:rect l="l" t="t" r="r" b="b"/>
              <a:pathLst>
                <a:path w="358775" h="6350">
                  <a:moveTo>
                    <a:pt x="358394" y="0"/>
                  </a:moveTo>
                  <a:lnTo>
                    <a:pt x="0" y="0"/>
                  </a:lnTo>
                  <a:lnTo>
                    <a:pt x="4958" y="5753"/>
                  </a:lnTo>
                  <a:lnTo>
                    <a:pt x="353435" y="5753"/>
                  </a:lnTo>
                  <a:lnTo>
                    <a:pt x="358394" y="0"/>
                  </a:lnTo>
                  <a:close/>
                </a:path>
              </a:pathLst>
            </a:custGeom>
            <a:solidFill>
              <a:srgbClr val="F3F3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1" name="object 394">
              <a:extLst>
                <a:ext uri="{FF2B5EF4-FFF2-40B4-BE49-F238E27FC236}">
                  <a16:creationId xmlns:a16="http://schemas.microsoft.com/office/drawing/2014/main" id="{4E3B846D-2774-461B-BCF7-B3C5F84F2AC6}"/>
                </a:ext>
              </a:extLst>
            </p:cNvPr>
            <p:cNvSpPr/>
            <p:nvPr/>
          </p:nvSpPr>
          <p:spPr>
            <a:xfrm>
              <a:off x="3332721" y="2438998"/>
              <a:ext cx="364490" cy="10160"/>
            </a:xfrm>
            <a:custGeom>
              <a:avLst/>
              <a:gdLst/>
              <a:ahLst/>
              <a:cxnLst/>
              <a:rect l="l" t="t" r="r" b="b"/>
              <a:pathLst>
                <a:path w="364489" h="10160">
                  <a:moveTo>
                    <a:pt x="363893" y="0"/>
                  </a:moveTo>
                  <a:lnTo>
                    <a:pt x="0" y="0"/>
                  </a:lnTo>
                  <a:lnTo>
                    <a:pt x="1435" y="5346"/>
                  </a:lnTo>
                  <a:lnTo>
                    <a:pt x="1435" y="7200"/>
                  </a:lnTo>
                  <a:lnTo>
                    <a:pt x="3225" y="7200"/>
                  </a:lnTo>
                  <a:lnTo>
                    <a:pt x="3225" y="9740"/>
                  </a:lnTo>
                  <a:lnTo>
                    <a:pt x="360667" y="9740"/>
                  </a:lnTo>
                  <a:lnTo>
                    <a:pt x="360667" y="7200"/>
                  </a:lnTo>
                  <a:lnTo>
                    <a:pt x="362458" y="7200"/>
                  </a:lnTo>
                  <a:lnTo>
                    <a:pt x="362458" y="5346"/>
                  </a:lnTo>
                  <a:lnTo>
                    <a:pt x="363893" y="0"/>
                  </a:lnTo>
                  <a:close/>
                </a:path>
              </a:pathLst>
            </a:custGeom>
            <a:solidFill>
              <a:srgbClr val="F2F2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2" name="object 395">
              <a:extLst>
                <a:ext uri="{FF2B5EF4-FFF2-40B4-BE49-F238E27FC236}">
                  <a16:creationId xmlns:a16="http://schemas.microsoft.com/office/drawing/2014/main" id="{C787DB07-EF07-4BC3-85AC-382A8CCC0FC2}"/>
                </a:ext>
              </a:extLst>
            </p:cNvPr>
            <p:cNvSpPr/>
            <p:nvPr/>
          </p:nvSpPr>
          <p:spPr>
            <a:xfrm>
              <a:off x="3330600" y="2431086"/>
              <a:ext cx="368300" cy="10160"/>
            </a:xfrm>
            <a:custGeom>
              <a:avLst/>
              <a:gdLst/>
              <a:ahLst/>
              <a:cxnLst/>
              <a:rect l="l" t="t" r="r" b="b"/>
              <a:pathLst>
                <a:path w="368300" h="10160">
                  <a:moveTo>
                    <a:pt x="368134" y="0"/>
                  </a:moveTo>
                  <a:lnTo>
                    <a:pt x="0" y="0"/>
                  </a:lnTo>
                  <a:lnTo>
                    <a:pt x="1447" y="5397"/>
                  </a:lnTo>
                  <a:lnTo>
                    <a:pt x="2616" y="9715"/>
                  </a:lnTo>
                  <a:lnTo>
                    <a:pt x="365518" y="9715"/>
                  </a:lnTo>
                  <a:lnTo>
                    <a:pt x="366674" y="5397"/>
                  </a:lnTo>
                  <a:lnTo>
                    <a:pt x="367068" y="3949"/>
                  </a:lnTo>
                  <a:lnTo>
                    <a:pt x="368134" y="0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3" name="object 396">
              <a:extLst>
                <a:ext uri="{FF2B5EF4-FFF2-40B4-BE49-F238E27FC236}">
                  <a16:creationId xmlns:a16="http://schemas.microsoft.com/office/drawing/2014/main" id="{8F38A2EF-EDBD-4D06-9622-FA5F9574685F}"/>
                </a:ext>
              </a:extLst>
            </p:cNvPr>
            <p:cNvSpPr/>
            <p:nvPr/>
          </p:nvSpPr>
          <p:spPr>
            <a:xfrm>
              <a:off x="3328466" y="2423161"/>
              <a:ext cx="372745" cy="9525"/>
            </a:xfrm>
            <a:custGeom>
              <a:avLst/>
              <a:gdLst/>
              <a:ahLst/>
              <a:cxnLst/>
              <a:rect l="l" t="t" r="r" b="b"/>
              <a:pathLst>
                <a:path w="372745" h="9525">
                  <a:moveTo>
                    <a:pt x="372402" y="0"/>
                  </a:moveTo>
                  <a:lnTo>
                    <a:pt x="0" y="0"/>
                  </a:lnTo>
                  <a:lnTo>
                    <a:pt x="1447" y="5397"/>
                  </a:lnTo>
                  <a:lnTo>
                    <a:pt x="2514" y="9359"/>
                  </a:lnTo>
                  <a:lnTo>
                    <a:pt x="369887" y="9359"/>
                  </a:lnTo>
                  <a:lnTo>
                    <a:pt x="370941" y="5397"/>
                  </a:lnTo>
                  <a:lnTo>
                    <a:pt x="371335" y="3962"/>
                  </a:lnTo>
                  <a:lnTo>
                    <a:pt x="372402" y="0"/>
                  </a:lnTo>
                  <a:close/>
                </a:path>
              </a:pathLst>
            </a:custGeom>
            <a:solidFill>
              <a:srgbClr val="F0F0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4" name="object 397">
              <a:extLst>
                <a:ext uri="{FF2B5EF4-FFF2-40B4-BE49-F238E27FC236}">
                  <a16:creationId xmlns:a16="http://schemas.microsoft.com/office/drawing/2014/main" id="{B5628291-49CA-48E8-8B5D-DF06C306D60C}"/>
                </a:ext>
              </a:extLst>
            </p:cNvPr>
            <p:cNvSpPr/>
            <p:nvPr/>
          </p:nvSpPr>
          <p:spPr>
            <a:xfrm>
              <a:off x="3327410" y="2419199"/>
              <a:ext cx="374650" cy="5715"/>
            </a:xfrm>
            <a:custGeom>
              <a:avLst/>
              <a:gdLst/>
              <a:ahLst/>
              <a:cxnLst/>
              <a:rect l="l" t="t" r="r" b="b"/>
              <a:pathLst>
                <a:path w="374650" h="5714">
                  <a:moveTo>
                    <a:pt x="374528" y="0"/>
                  </a:moveTo>
                  <a:lnTo>
                    <a:pt x="0" y="0"/>
                  </a:lnTo>
                  <a:lnTo>
                    <a:pt x="1451" y="5397"/>
                  </a:lnTo>
                  <a:lnTo>
                    <a:pt x="373077" y="5397"/>
                  </a:lnTo>
                  <a:lnTo>
                    <a:pt x="374528" y="0"/>
                  </a:lnTo>
                  <a:close/>
                </a:path>
              </a:pathLst>
            </a:custGeom>
            <a:solidFill>
              <a:srgbClr val="EFEF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5" name="object 398">
              <a:extLst>
                <a:ext uri="{FF2B5EF4-FFF2-40B4-BE49-F238E27FC236}">
                  <a16:creationId xmlns:a16="http://schemas.microsoft.com/office/drawing/2014/main" id="{3548D5BC-40C3-489B-B126-35465ACC25D4}"/>
                </a:ext>
              </a:extLst>
            </p:cNvPr>
            <p:cNvSpPr/>
            <p:nvPr/>
          </p:nvSpPr>
          <p:spPr>
            <a:xfrm>
              <a:off x="3325279" y="2411287"/>
              <a:ext cx="379095" cy="9525"/>
            </a:xfrm>
            <a:custGeom>
              <a:avLst/>
              <a:gdLst/>
              <a:ahLst/>
              <a:cxnLst/>
              <a:rect l="l" t="t" r="r" b="b"/>
              <a:pathLst>
                <a:path w="379095" h="9525">
                  <a:moveTo>
                    <a:pt x="378777" y="0"/>
                  </a:moveTo>
                  <a:lnTo>
                    <a:pt x="0" y="0"/>
                  </a:lnTo>
                  <a:lnTo>
                    <a:pt x="1054" y="3949"/>
                  </a:lnTo>
                  <a:lnTo>
                    <a:pt x="2514" y="9359"/>
                  </a:lnTo>
                  <a:lnTo>
                    <a:pt x="376262" y="9359"/>
                  </a:lnTo>
                  <a:lnTo>
                    <a:pt x="377329" y="5397"/>
                  </a:lnTo>
                  <a:lnTo>
                    <a:pt x="377723" y="3949"/>
                  </a:lnTo>
                  <a:lnTo>
                    <a:pt x="378777" y="0"/>
                  </a:lnTo>
                  <a:close/>
                </a:path>
              </a:pathLst>
            </a:custGeom>
            <a:solidFill>
              <a:srgbClr val="EEEE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6" name="object 399">
              <a:extLst>
                <a:ext uri="{FF2B5EF4-FFF2-40B4-BE49-F238E27FC236}">
                  <a16:creationId xmlns:a16="http://schemas.microsoft.com/office/drawing/2014/main" id="{F5C7A1D1-2160-460F-B79B-67CE30D8E71A}"/>
                </a:ext>
              </a:extLst>
            </p:cNvPr>
            <p:cNvSpPr/>
            <p:nvPr/>
          </p:nvSpPr>
          <p:spPr>
            <a:xfrm>
              <a:off x="3325215" y="2403006"/>
              <a:ext cx="379095" cy="10795"/>
            </a:xfrm>
            <a:custGeom>
              <a:avLst/>
              <a:gdLst/>
              <a:ahLst/>
              <a:cxnLst/>
              <a:rect l="l" t="t" r="r" b="b"/>
              <a:pathLst>
                <a:path w="379095" h="10794">
                  <a:moveTo>
                    <a:pt x="378904" y="5753"/>
                  </a:moveTo>
                  <a:lnTo>
                    <a:pt x="378726" y="5092"/>
                  </a:lnTo>
                  <a:lnTo>
                    <a:pt x="378726" y="3822"/>
                  </a:lnTo>
                  <a:lnTo>
                    <a:pt x="378383" y="3822"/>
                  </a:lnTo>
                  <a:lnTo>
                    <a:pt x="377367" y="0"/>
                  </a:lnTo>
                  <a:lnTo>
                    <a:pt x="1536" y="0"/>
                  </a:lnTo>
                  <a:lnTo>
                    <a:pt x="508" y="3822"/>
                  </a:lnTo>
                  <a:lnTo>
                    <a:pt x="177" y="3822"/>
                  </a:lnTo>
                  <a:lnTo>
                    <a:pt x="177" y="5092"/>
                  </a:lnTo>
                  <a:lnTo>
                    <a:pt x="0" y="5753"/>
                  </a:lnTo>
                  <a:lnTo>
                    <a:pt x="177" y="5753"/>
                  </a:lnTo>
                  <a:lnTo>
                    <a:pt x="177" y="6362"/>
                  </a:lnTo>
                  <a:lnTo>
                    <a:pt x="63" y="10172"/>
                  </a:lnTo>
                  <a:lnTo>
                    <a:pt x="378841" y="10172"/>
                  </a:lnTo>
                  <a:lnTo>
                    <a:pt x="378841" y="6362"/>
                  </a:lnTo>
                  <a:lnTo>
                    <a:pt x="378726" y="5753"/>
                  </a:lnTo>
                  <a:lnTo>
                    <a:pt x="378904" y="5753"/>
                  </a:lnTo>
                  <a:close/>
                </a:path>
              </a:pathLst>
            </a:custGeom>
            <a:solidFill>
              <a:srgbClr val="EDED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7" name="object 400">
              <a:extLst>
                <a:ext uri="{FF2B5EF4-FFF2-40B4-BE49-F238E27FC236}">
                  <a16:creationId xmlns:a16="http://schemas.microsoft.com/office/drawing/2014/main" id="{E0B7CB8A-B915-4873-B941-F7A7004729F3}"/>
                </a:ext>
              </a:extLst>
            </p:cNvPr>
            <p:cNvSpPr/>
            <p:nvPr/>
          </p:nvSpPr>
          <p:spPr>
            <a:xfrm>
              <a:off x="3326283" y="2399044"/>
              <a:ext cx="377190" cy="6350"/>
            </a:xfrm>
            <a:custGeom>
              <a:avLst/>
              <a:gdLst/>
              <a:ahLst/>
              <a:cxnLst/>
              <a:rect l="l" t="t" r="r" b="b"/>
              <a:pathLst>
                <a:path w="377189" h="6350">
                  <a:moveTo>
                    <a:pt x="375235" y="0"/>
                  </a:moveTo>
                  <a:lnTo>
                    <a:pt x="1546" y="0"/>
                  </a:lnTo>
                  <a:lnTo>
                    <a:pt x="0" y="5753"/>
                  </a:lnTo>
                  <a:lnTo>
                    <a:pt x="376781" y="5753"/>
                  </a:lnTo>
                  <a:lnTo>
                    <a:pt x="375235" y="0"/>
                  </a:lnTo>
                  <a:close/>
                </a:path>
              </a:pathLst>
            </a:custGeom>
            <a:solidFill>
              <a:srgbClr val="ECEC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08" name="object 401">
              <a:extLst>
                <a:ext uri="{FF2B5EF4-FFF2-40B4-BE49-F238E27FC236}">
                  <a16:creationId xmlns:a16="http://schemas.microsoft.com/office/drawing/2014/main" id="{E9F7E70D-1D24-4A28-8724-3065769999EB}"/>
                </a:ext>
              </a:extLst>
            </p:cNvPr>
            <p:cNvPicPr/>
            <p:nvPr/>
          </p:nvPicPr>
          <p:blipFill>
            <a:blip r:embed="rId37" cstate="print"/>
            <a:stretch>
              <a:fillRect/>
            </a:stretch>
          </p:blipFill>
          <p:spPr>
            <a:xfrm>
              <a:off x="2893313" y="2614504"/>
              <a:ext cx="2607305" cy="1504621"/>
            </a:xfrm>
            <a:prstGeom prst="rect">
              <a:avLst/>
            </a:prstGeom>
          </p:spPr>
        </p:pic>
        <p:sp>
          <p:nvSpPr>
            <p:cNvPr id="409" name="object 402">
              <a:extLst>
                <a:ext uri="{FF2B5EF4-FFF2-40B4-BE49-F238E27FC236}">
                  <a16:creationId xmlns:a16="http://schemas.microsoft.com/office/drawing/2014/main" id="{93E05F04-15C5-493B-8E4F-EFF4A410BADC}"/>
                </a:ext>
              </a:extLst>
            </p:cNvPr>
            <p:cNvSpPr/>
            <p:nvPr/>
          </p:nvSpPr>
          <p:spPr>
            <a:xfrm>
              <a:off x="3327345" y="2395082"/>
              <a:ext cx="375285" cy="6350"/>
            </a:xfrm>
            <a:custGeom>
              <a:avLst/>
              <a:gdLst/>
              <a:ahLst/>
              <a:cxnLst/>
              <a:rect l="l" t="t" r="r" b="b"/>
              <a:pathLst>
                <a:path w="375285" h="6350">
                  <a:moveTo>
                    <a:pt x="373107" y="0"/>
                  </a:moveTo>
                  <a:lnTo>
                    <a:pt x="1550" y="0"/>
                  </a:lnTo>
                  <a:lnTo>
                    <a:pt x="0" y="5765"/>
                  </a:lnTo>
                  <a:lnTo>
                    <a:pt x="374658" y="5765"/>
                  </a:lnTo>
                  <a:lnTo>
                    <a:pt x="373107" y="0"/>
                  </a:lnTo>
                  <a:close/>
                </a:path>
              </a:pathLst>
            </a:custGeom>
            <a:solidFill>
              <a:srgbClr val="ECEC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0" name="object 403">
              <a:extLst>
                <a:ext uri="{FF2B5EF4-FFF2-40B4-BE49-F238E27FC236}">
                  <a16:creationId xmlns:a16="http://schemas.microsoft.com/office/drawing/2014/main" id="{DB781779-B2F5-4EC1-84A7-569BFB7B374E}"/>
                </a:ext>
              </a:extLst>
            </p:cNvPr>
            <p:cNvSpPr/>
            <p:nvPr/>
          </p:nvSpPr>
          <p:spPr>
            <a:xfrm>
              <a:off x="3328509" y="2391119"/>
              <a:ext cx="372745" cy="5715"/>
            </a:xfrm>
            <a:custGeom>
              <a:avLst/>
              <a:gdLst/>
              <a:ahLst/>
              <a:cxnLst/>
              <a:rect l="l" t="t" r="r" b="b"/>
              <a:pathLst>
                <a:path w="372745" h="5714">
                  <a:moveTo>
                    <a:pt x="370878" y="0"/>
                  </a:moveTo>
                  <a:lnTo>
                    <a:pt x="1451" y="0"/>
                  </a:lnTo>
                  <a:lnTo>
                    <a:pt x="0" y="5397"/>
                  </a:lnTo>
                  <a:lnTo>
                    <a:pt x="372329" y="5397"/>
                  </a:lnTo>
                  <a:lnTo>
                    <a:pt x="370878" y="0"/>
                  </a:lnTo>
                  <a:close/>
                </a:path>
              </a:pathLst>
            </a:custGeom>
            <a:solidFill>
              <a:srgbClr val="EBEB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1" name="object 404">
              <a:extLst>
                <a:ext uri="{FF2B5EF4-FFF2-40B4-BE49-F238E27FC236}">
                  <a16:creationId xmlns:a16="http://schemas.microsoft.com/office/drawing/2014/main" id="{1B410BB9-ED79-43AF-8183-631F545DB310}"/>
                </a:ext>
              </a:extLst>
            </p:cNvPr>
            <p:cNvSpPr/>
            <p:nvPr/>
          </p:nvSpPr>
          <p:spPr>
            <a:xfrm>
              <a:off x="3329559" y="2383207"/>
              <a:ext cx="370840" cy="9525"/>
            </a:xfrm>
            <a:custGeom>
              <a:avLst/>
              <a:gdLst/>
              <a:ahLst/>
              <a:cxnLst/>
              <a:rect l="l" t="t" r="r" b="b"/>
              <a:pathLst>
                <a:path w="370839" h="9525">
                  <a:moveTo>
                    <a:pt x="370217" y="9359"/>
                  </a:moveTo>
                  <a:lnTo>
                    <a:pt x="369138" y="5397"/>
                  </a:lnTo>
                  <a:lnTo>
                    <a:pt x="368757" y="3949"/>
                  </a:lnTo>
                  <a:lnTo>
                    <a:pt x="367690" y="0"/>
                  </a:lnTo>
                  <a:lnTo>
                    <a:pt x="2527" y="0"/>
                  </a:lnTo>
                  <a:lnTo>
                    <a:pt x="1460" y="3949"/>
                  </a:lnTo>
                  <a:lnTo>
                    <a:pt x="1066" y="5397"/>
                  </a:lnTo>
                  <a:lnTo>
                    <a:pt x="0" y="9359"/>
                  </a:lnTo>
                  <a:lnTo>
                    <a:pt x="370217" y="9359"/>
                  </a:lnTo>
                  <a:close/>
                </a:path>
              </a:pathLst>
            </a:custGeom>
            <a:solidFill>
              <a:srgbClr val="EAEA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2" name="object 405">
              <a:extLst>
                <a:ext uri="{FF2B5EF4-FFF2-40B4-BE49-F238E27FC236}">
                  <a16:creationId xmlns:a16="http://schemas.microsoft.com/office/drawing/2014/main" id="{DFD3A584-C392-42ED-8C96-84B20655041C}"/>
                </a:ext>
              </a:extLst>
            </p:cNvPr>
            <p:cNvSpPr/>
            <p:nvPr/>
          </p:nvSpPr>
          <p:spPr>
            <a:xfrm>
              <a:off x="3331692" y="2375282"/>
              <a:ext cx="366395" cy="9525"/>
            </a:xfrm>
            <a:custGeom>
              <a:avLst/>
              <a:gdLst/>
              <a:ahLst/>
              <a:cxnLst/>
              <a:rect l="l" t="t" r="r" b="b"/>
              <a:pathLst>
                <a:path w="366395" h="9525">
                  <a:moveTo>
                    <a:pt x="365950" y="9359"/>
                  </a:moveTo>
                  <a:lnTo>
                    <a:pt x="364883" y="5397"/>
                  </a:lnTo>
                  <a:lnTo>
                    <a:pt x="364502" y="3962"/>
                  </a:lnTo>
                  <a:lnTo>
                    <a:pt x="363435" y="0"/>
                  </a:lnTo>
                  <a:lnTo>
                    <a:pt x="2514" y="0"/>
                  </a:lnTo>
                  <a:lnTo>
                    <a:pt x="1447" y="3962"/>
                  </a:lnTo>
                  <a:lnTo>
                    <a:pt x="0" y="9359"/>
                  </a:lnTo>
                  <a:lnTo>
                    <a:pt x="365950" y="9359"/>
                  </a:lnTo>
                  <a:close/>
                </a:path>
              </a:pathLst>
            </a:custGeom>
            <a:solidFill>
              <a:srgbClr val="E9E9E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3" name="object 406">
              <a:extLst>
                <a:ext uri="{FF2B5EF4-FFF2-40B4-BE49-F238E27FC236}">
                  <a16:creationId xmlns:a16="http://schemas.microsoft.com/office/drawing/2014/main" id="{01211E74-8DF0-41C4-B3C5-E6FC61DBE92B}"/>
                </a:ext>
              </a:extLst>
            </p:cNvPr>
            <p:cNvSpPr/>
            <p:nvPr/>
          </p:nvSpPr>
          <p:spPr>
            <a:xfrm>
              <a:off x="3333826" y="2367002"/>
              <a:ext cx="361950" cy="10160"/>
            </a:xfrm>
            <a:custGeom>
              <a:avLst/>
              <a:gdLst/>
              <a:ahLst/>
              <a:cxnLst/>
              <a:rect l="l" t="t" r="r" b="b"/>
              <a:pathLst>
                <a:path w="361950" h="10160">
                  <a:moveTo>
                    <a:pt x="361683" y="9715"/>
                  </a:moveTo>
                  <a:lnTo>
                    <a:pt x="360934" y="6921"/>
                  </a:lnTo>
                  <a:lnTo>
                    <a:pt x="359918" y="5753"/>
                  </a:lnTo>
                  <a:lnTo>
                    <a:pt x="358686" y="4318"/>
                  </a:lnTo>
                  <a:lnTo>
                    <a:pt x="354965" y="0"/>
                  </a:lnTo>
                  <a:lnTo>
                    <a:pt x="6718" y="0"/>
                  </a:lnTo>
                  <a:lnTo>
                    <a:pt x="2997" y="4318"/>
                  </a:lnTo>
                  <a:lnTo>
                    <a:pt x="1752" y="5753"/>
                  </a:lnTo>
                  <a:lnTo>
                    <a:pt x="749" y="6921"/>
                  </a:lnTo>
                  <a:lnTo>
                    <a:pt x="0" y="9715"/>
                  </a:lnTo>
                  <a:lnTo>
                    <a:pt x="361683" y="9715"/>
                  </a:lnTo>
                  <a:close/>
                </a:path>
              </a:pathLst>
            </a:custGeom>
            <a:solidFill>
              <a:srgbClr val="E8E8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4" name="object 407">
              <a:extLst>
                <a:ext uri="{FF2B5EF4-FFF2-40B4-BE49-F238E27FC236}">
                  <a16:creationId xmlns:a16="http://schemas.microsoft.com/office/drawing/2014/main" id="{D2C8F1D3-7DDD-4876-AA2B-88F5F436C02E}"/>
                </a:ext>
              </a:extLst>
            </p:cNvPr>
            <p:cNvSpPr/>
            <p:nvPr/>
          </p:nvSpPr>
          <p:spPr>
            <a:xfrm>
              <a:off x="3338990" y="2363040"/>
              <a:ext cx="351790" cy="6350"/>
            </a:xfrm>
            <a:custGeom>
              <a:avLst/>
              <a:gdLst/>
              <a:ahLst/>
              <a:cxnLst/>
              <a:rect l="l" t="t" r="r" b="b"/>
              <a:pathLst>
                <a:path w="351789" h="6350">
                  <a:moveTo>
                    <a:pt x="346396" y="0"/>
                  </a:moveTo>
                  <a:lnTo>
                    <a:pt x="4969" y="0"/>
                  </a:lnTo>
                  <a:lnTo>
                    <a:pt x="0" y="5765"/>
                  </a:lnTo>
                  <a:lnTo>
                    <a:pt x="351366" y="5765"/>
                  </a:lnTo>
                  <a:lnTo>
                    <a:pt x="346396" y="0"/>
                  </a:lnTo>
                  <a:close/>
                </a:path>
              </a:pathLst>
            </a:custGeom>
            <a:solidFill>
              <a:srgbClr val="E7E7E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5" name="object 408">
              <a:extLst>
                <a:ext uri="{FF2B5EF4-FFF2-40B4-BE49-F238E27FC236}">
                  <a16:creationId xmlns:a16="http://schemas.microsoft.com/office/drawing/2014/main" id="{13017AF8-E061-4925-8339-F180AA5F9BCB}"/>
                </a:ext>
              </a:extLst>
            </p:cNvPr>
            <p:cNvSpPr/>
            <p:nvPr/>
          </p:nvSpPr>
          <p:spPr>
            <a:xfrm>
              <a:off x="3342398" y="2355127"/>
              <a:ext cx="344805" cy="10160"/>
            </a:xfrm>
            <a:custGeom>
              <a:avLst/>
              <a:gdLst/>
              <a:ahLst/>
              <a:cxnLst/>
              <a:rect l="l" t="t" r="r" b="b"/>
              <a:pathLst>
                <a:path w="344804" h="10160">
                  <a:moveTo>
                    <a:pt x="344538" y="9715"/>
                  </a:moveTo>
                  <a:lnTo>
                    <a:pt x="341122" y="5753"/>
                  </a:lnTo>
                  <a:lnTo>
                    <a:pt x="339572" y="3949"/>
                  </a:lnTo>
                  <a:lnTo>
                    <a:pt x="336169" y="0"/>
                  </a:lnTo>
                  <a:lnTo>
                    <a:pt x="8369" y="0"/>
                  </a:lnTo>
                  <a:lnTo>
                    <a:pt x="4965" y="3949"/>
                  </a:lnTo>
                  <a:lnTo>
                    <a:pt x="3416" y="5753"/>
                  </a:lnTo>
                  <a:lnTo>
                    <a:pt x="0" y="9715"/>
                  </a:lnTo>
                  <a:lnTo>
                    <a:pt x="344538" y="9715"/>
                  </a:lnTo>
                  <a:close/>
                </a:path>
              </a:pathLst>
            </a:custGeom>
            <a:solidFill>
              <a:srgbClr val="E6E6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6" name="object 409">
              <a:extLst>
                <a:ext uri="{FF2B5EF4-FFF2-40B4-BE49-F238E27FC236}">
                  <a16:creationId xmlns:a16="http://schemas.microsoft.com/office/drawing/2014/main" id="{275F4967-0827-4E2A-83C5-9019CD4EA5F9}"/>
                </a:ext>
              </a:extLst>
            </p:cNvPr>
            <p:cNvSpPr/>
            <p:nvPr/>
          </p:nvSpPr>
          <p:spPr>
            <a:xfrm>
              <a:off x="3349536" y="2347203"/>
              <a:ext cx="330835" cy="9525"/>
            </a:xfrm>
            <a:custGeom>
              <a:avLst/>
              <a:gdLst/>
              <a:ahLst/>
              <a:cxnLst/>
              <a:rect l="l" t="t" r="r" b="b"/>
              <a:pathLst>
                <a:path w="330835" h="9525">
                  <a:moveTo>
                    <a:pt x="330263" y="9359"/>
                  </a:moveTo>
                  <a:lnTo>
                    <a:pt x="326847" y="5397"/>
                  </a:lnTo>
                  <a:lnTo>
                    <a:pt x="325615" y="3962"/>
                  </a:lnTo>
                  <a:lnTo>
                    <a:pt x="322199" y="0"/>
                  </a:lnTo>
                  <a:lnTo>
                    <a:pt x="8064" y="0"/>
                  </a:lnTo>
                  <a:lnTo>
                    <a:pt x="4648" y="3962"/>
                  </a:lnTo>
                  <a:lnTo>
                    <a:pt x="3416" y="5397"/>
                  </a:lnTo>
                  <a:lnTo>
                    <a:pt x="0" y="9359"/>
                  </a:lnTo>
                  <a:lnTo>
                    <a:pt x="330263" y="9359"/>
                  </a:lnTo>
                  <a:close/>
                </a:path>
              </a:pathLst>
            </a:custGeom>
            <a:solidFill>
              <a:srgbClr val="E5E5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7" name="object 410">
              <a:extLst>
                <a:ext uri="{FF2B5EF4-FFF2-40B4-BE49-F238E27FC236}">
                  <a16:creationId xmlns:a16="http://schemas.microsoft.com/office/drawing/2014/main" id="{263E38F1-CEE4-4F24-A854-A4AE33282478}"/>
                </a:ext>
              </a:extLst>
            </p:cNvPr>
            <p:cNvSpPr/>
            <p:nvPr/>
          </p:nvSpPr>
          <p:spPr>
            <a:xfrm>
              <a:off x="3356374" y="2343240"/>
              <a:ext cx="316865" cy="5715"/>
            </a:xfrm>
            <a:custGeom>
              <a:avLst/>
              <a:gdLst/>
              <a:ahLst/>
              <a:cxnLst/>
              <a:rect l="l" t="t" r="r" b="b"/>
              <a:pathLst>
                <a:path w="316864" h="5714">
                  <a:moveTo>
                    <a:pt x="311947" y="0"/>
                  </a:moveTo>
                  <a:lnTo>
                    <a:pt x="4652" y="0"/>
                  </a:lnTo>
                  <a:lnTo>
                    <a:pt x="0" y="5397"/>
                  </a:lnTo>
                  <a:lnTo>
                    <a:pt x="316599" y="5397"/>
                  </a:lnTo>
                  <a:lnTo>
                    <a:pt x="311947" y="0"/>
                  </a:lnTo>
                  <a:close/>
                </a:path>
              </a:pathLst>
            </a:custGeom>
            <a:solidFill>
              <a:srgbClr val="E4E4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8" name="object 411">
              <a:extLst>
                <a:ext uri="{FF2B5EF4-FFF2-40B4-BE49-F238E27FC236}">
                  <a16:creationId xmlns:a16="http://schemas.microsoft.com/office/drawing/2014/main" id="{EE64C254-4B39-46FE-9AF4-133A7213E70D}"/>
                </a:ext>
              </a:extLst>
            </p:cNvPr>
            <p:cNvSpPr/>
            <p:nvPr/>
          </p:nvSpPr>
          <p:spPr>
            <a:xfrm>
              <a:off x="3359785" y="2335315"/>
              <a:ext cx="309880" cy="9525"/>
            </a:xfrm>
            <a:custGeom>
              <a:avLst/>
              <a:gdLst/>
              <a:ahLst/>
              <a:cxnLst/>
              <a:rect l="l" t="t" r="r" b="b"/>
              <a:pathLst>
                <a:path w="309879" h="9525">
                  <a:moveTo>
                    <a:pt x="309765" y="9359"/>
                  </a:moveTo>
                  <a:lnTo>
                    <a:pt x="308025" y="7353"/>
                  </a:lnTo>
                  <a:lnTo>
                    <a:pt x="304787" y="5410"/>
                  </a:lnTo>
                  <a:lnTo>
                    <a:pt x="302387" y="3962"/>
                  </a:lnTo>
                  <a:lnTo>
                    <a:pt x="295783" y="0"/>
                  </a:lnTo>
                  <a:lnTo>
                    <a:pt x="13982" y="0"/>
                  </a:lnTo>
                  <a:lnTo>
                    <a:pt x="7378" y="3962"/>
                  </a:lnTo>
                  <a:lnTo>
                    <a:pt x="4965" y="5410"/>
                  </a:lnTo>
                  <a:lnTo>
                    <a:pt x="1739" y="7353"/>
                  </a:lnTo>
                  <a:lnTo>
                    <a:pt x="0" y="9359"/>
                  </a:lnTo>
                  <a:lnTo>
                    <a:pt x="309765" y="9359"/>
                  </a:lnTo>
                  <a:close/>
                </a:path>
              </a:pathLst>
            </a:custGeom>
            <a:solidFill>
              <a:srgbClr val="E3E3E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9" name="object 412">
              <a:extLst>
                <a:ext uri="{FF2B5EF4-FFF2-40B4-BE49-F238E27FC236}">
                  <a16:creationId xmlns:a16="http://schemas.microsoft.com/office/drawing/2014/main" id="{DED80042-0869-4322-9D3F-93E3A555D9AE}"/>
                </a:ext>
              </a:extLst>
            </p:cNvPr>
            <p:cNvSpPr/>
            <p:nvPr/>
          </p:nvSpPr>
          <p:spPr>
            <a:xfrm>
              <a:off x="3371354" y="2327035"/>
              <a:ext cx="287020" cy="10160"/>
            </a:xfrm>
            <a:custGeom>
              <a:avLst/>
              <a:gdLst/>
              <a:ahLst/>
              <a:cxnLst/>
              <a:rect l="l" t="t" r="r" b="b"/>
              <a:pathLst>
                <a:path w="287020" h="10160">
                  <a:moveTo>
                    <a:pt x="286626" y="9728"/>
                  </a:moveTo>
                  <a:lnTo>
                    <a:pt x="280022" y="5765"/>
                  </a:lnTo>
                  <a:lnTo>
                    <a:pt x="277634" y="4330"/>
                  </a:lnTo>
                  <a:lnTo>
                    <a:pt x="270421" y="0"/>
                  </a:lnTo>
                  <a:lnTo>
                    <a:pt x="16205" y="0"/>
                  </a:lnTo>
                  <a:lnTo>
                    <a:pt x="8991" y="4330"/>
                  </a:lnTo>
                  <a:lnTo>
                    <a:pt x="6604" y="5765"/>
                  </a:lnTo>
                  <a:lnTo>
                    <a:pt x="0" y="9728"/>
                  </a:lnTo>
                  <a:lnTo>
                    <a:pt x="286626" y="9728"/>
                  </a:lnTo>
                  <a:close/>
                </a:path>
              </a:pathLst>
            </a:custGeom>
            <a:solidFill>
              <a:srgbClr val="E2E2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0" name="object 413">
              <a:extLst>
                <a:ext uri="{FF2B5EF4-FFF2-40B4-BE49-F238E27FC236}">
                  <a16:creationId xmlns:a16="http://schemas.microsoft.com/office/drawing/2014/main" id="{850D1CCD-9137-4D07-A5D1-6B40ACA8214E}"/>
                </a:ext>
              </a:extLst>
            </p:cNvPr>
            <p:cNvSpPr/>
            <p:nvPr/>
          </p:nvSpPr>
          <p:spPr>
            <a:xfrm>
              <a:off x="3384562" y="2319123"/>
              <a:ext cx="260350" cy="10160"/>
            </a:xfrm>
            <a:custGeom>
              <a:avLst/>
              <a:gdLst/>
              <a:ahLst/>
              <a:cxnLst/>
              <a:rect l="l" t="t" r="r" b="b"/>
              <a:pathLst>
                <a:path w="260350" h="10160">
                  <a:moveTo>
                    <a:pt x="260210" y="9715"/>
                  </a:moveTo>
                  <a:lnTo>
                    <a:pt x="253606" y="5753"/>
                  </a:lnTo>
                  <a:lnTo>
                    <a:pt x="250621" y="3962"/>
                  </a:lnTo>
                  <a:lnTo>
                    <a:pt x="244017" y="0"/>
                  </a:lnTo>
                  <a:lnTo>
                    <a:pt x="16192" y="0"/>
                  </a:lnTo>
                  <a:lnTo>
                    <a:pt x="9588" y="3962"/>
                  </a:lnTo>
                  <a:lnTo>
                    <a:pt x="6604" y="5753"/>
                  </a:lnTo>
                  <a:lnTo>
                    <a:pt x="0" y="9715"/>
                  </a:lnTo>
                  <a:lnTo>
                    <a:pt x="260210" y="9715"/>
                  </a:lnTo>
                  <a:close/>
                </a:path>
              </a:pathLst>
            </a:custGeom>
            <a:solidFill>
              <a:srgbClr val="E1E1E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1" name="object 414">
              <a:extLst>
                <a:ext uri="{FF2B5EF4-FFF2-40B4-BE49-F238E27FC236}">
                  <a16:creationId xmlns:a16="http://schemas.microsoft.com/office/drawing/2014/main" id="{9301F9D7-5F98-4073-9065-FA70F945485A}"/>
                </a:ext>
              </a:extLst>
            </p:cNvPr>
            <p:cNvSpPr/>
            <p:nvPr/>
          </p:nvSpPr>
          <p:spPr>
            <a:xfrm>
              <a:off x="3397752" y="2315161"/>
              <a:ext cx="234315" cy="6350"/>
            </a:xfrm>
            <a:custGeom>
              <a:avLst/>
              <a:gdLst/>
              <a:ahLst/>
              <a:cxnLst/>
              <a:rect l="l" t="t" r="r" b="b"/>
              <a:pathLst>
                <a:path w="234314" h="6350">
                  <a:moveTo>
                    <a:pt x="219792" y="0"/>
                  </a:moveTo>
                  <a:lnTo>
                    <a:pt x="14052" y="0"/>
                  </a:lnTo>
                  <a:lnTo>
                    <a:pt x="4851" y="2854"/>
                  </a:lnTo>
                  <a:lnTo>
                    <a:pt x="0" y="5765"/>
                  </a:lnTo>
                  <a:lnTo>
                    <a:pt x="233844" y="5765"/>
                  </a:lnTo>
                  <a:lnTo>
                    <a:pt x="228992" y="2854"/>
                  </a:lnTo>
                  <a:lnTo>
                    <a:pt x="219792" y="0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2" name="object 415">
              <a:extLst>
                <a:ext uri="{FF2B5EF4-FFF2-40B4-BE49-F238E27FC236}">
                  <a16:creationId xmlns:a16="http://schemas.microsoft.com/office/drawing/2014/main" id="{D3587FA0-F197-4010-8C8F-1F1D26AB203B}"/>
                </a:ext>
              </a:extLst>
            </p:cNvPr>
            <p:cNvSpPr/>
            <p:nvPr/>
          </p:nvSpPr>
          <p:spPr>
            <a:xfrm>
              <a:off x="3407168" y="2307236"/>
              <a:ext cx="215265" cy="9525"/>
            </a:xfrm>
            <a:custGeom>
              <a:avLst/>
              <a:gdLst/>
              <a:ahLst/>
              <a:cxnLst/>
              <a:rect l="l" t="t" r="r" b="b"/>
              <a:pathLst>
                <a:path w="215264" h="9525">
                  <a:moveTo>
                    <a:pt x="214998" y="9359"/>
                  </a:moveTo>
                  <a:lnTo>
                    <a:pt x="202260" y="5410"/>
                  </a:lnTo>
                  <a:lnTo>
                    <a:pt x="197599" y="3962"/>
                  </a:lnTo>
                  <a:lnTo>
                    <a:pt x="184823" y="0"/>
                  </a:lnTo>
                  <a:lnTo>
                    <a:pt x="30175" y="0"/>
                  </a:lnTo>
                  <a:lnTo>
                    <a:pt x="17399" y="3962"/>
                  </a:lnTo>
                  <a:lnTo>
                    <a:pt x="12738" y="5410"/>
                  </a:lnTo>
                  <a:lnTo>
                    <a:pt x="0" y="9359"/>
                  </a:lnTo>
                  <a:lnTo>
                    <a:pt x="214998" y="9359"/>
                  </a:lnTo>
                  <a:close/>
                </a:path>
              </a:pathLst>
            </a:custGeom>
            <a:solidFill>
              <a:srgbClr val="DFDFD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3" name="object 416">
              <a:extLst>
                <a:ext uri="{FF2B5EF4-FFF2-40B4-BE49-F238E27FC236}">
                  <a16:creationId xmlns:a16="http://schemas.microsoft.com/office/drawing/2014/main" id="{7A744B31-77A4-4977-9D18-3CAB51E000E5}"/>
                </a:ext>
              </a:extLst>
            </p:cNvPr>
            <p:cNvSpPr/>
            <p:nvPr/>
          </p:nvSpPr>
          <p:spPr>
            <a:xfrm>
              <a:off x="3432670" y="2299324"/>
              <a:ext cx="164465" cy="9525"/>
            </a:xfrm>
            <a:custGeom>
              <a:avLst/>
              <a:gdLst/>
              <a:ahLst/>
              <a:cxnLst/>
              <a:rect l="l" t="t" r="r" b="b"/>
              <a:pathLst>
                <a:path w="164464" h="9525">
                  <a:moveTo>
                    <a:pt x="163995" y="9359"/>
                  </a:moveTo>
                  <a:lnTo>
                    <a:pt x="151218" y="5397"/>
                  </a:lnTo>
                  <a:lnTo>
                    <a:pt x="146596" y="3962"/>
                  </a:lnTo>
                  <a:lnTo>
                    <a:pt x="141973" y="2540"/>
                  </a:lnTo>
                  <a:lnTo>
                    <a:pt x="115849" y="0"/>
                  </a:lnTo>
                  <a:lnTo>
                    <a:pt x="48145" y="0"/>
                  </a:lnTo>
                  <a:lnTo>
                    <a:pt x="22021" y="2540"/>
                  </a:lnTo>
                  <a:lnTo>
                    <a:pt x="17411" y="3962"/>
                  </a:lnTo>
                  <a:lnTo>
                    <a:pt x="12776" y="5397"/>
                  </a:lnTo>
                  <a:lnTo>
                    <a:pt x="0" y="9359"/>
                  </a:lnTo>
                  <a:lnTo>
                    <a:pt x="163995" y="9359"/>
                  </a:lnTo>
                  <a:close/>
                </a:path>
              </a:pathLst>
            </a:custGeom>
            <a:solidFill>
              <a:srgbClr val="DEDE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4" name="object 417">
              <a:extLst>
                <a:ext uri="{FF2B5EF4-FFF2-40B4-BE49-F238E27FC236}">
                  <a16:creationId xmlns:a16="http://schemas.microsoft.com/office/drawing/2014/main" id="{88DFDB47-7D51-4843-939E-769F74BB8F28}"/>
                </a:ext>
              </a:extLst>
            </p:cNvPr>
            <p:cNvSpPr/>
            <p:nvPr/>
          </p:nvSpPr>
          <p:spPr>
            <a:xfrm>
              <a:off x="3465982" y="2296047"/>
              <a:ext cx="97790" cy="5080"/>
            </a:xfrm>
            <a:custGeom>
              <a:avLst/>
              <a:gdLst/>
              <a:ahLst/>
              <a:cxnLst/>
              <a:rect l="l" t="t" r="r" b="b"/>
              <a:pathLst>
                <a:path w="97789" h="5080">
                  <a:moveTo>
                    <a:pt x="97370" y="4711"/>
                  </a:moveTo>
                  <a:lnTo>
                    <a:pt x="56426" y="749"/>
                  </a:lnTo>
                  <a:lnTo>
                    <a:pt x="48691" y="0"/>
                  </a:lnTo>
                  <a:lnTo>
                    <a:pt x="40944" y="749"/>
                  </a:lnTo>
                  <a:lnTo>
                    <a:pt x="0" y="4711"/>
                  </a:lnTo>
                  <a:lnTo>
                    <a:pt x="97370" y="4711"/>
                  </a:lnTo>
                  <a:close/>
                </a:path>
              </a:pathLst>
            </a:custGeom>
            <a:solidFill>
              <a:srgbClr val="DDDD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5" name="object 418">
              <a:extLst>
                <a:ext uri="{FF2B5EF4-FFF2-40B4-BE49-F238E27FC236}">
                  <a16:creationId xmlns:a16="http://schemas.microsoft.com/office/drawing/2014/main" id="{4EA426B1-7F4D-4D5E-AC48-645DBF998E8D}"/>
                </a:ext>
              </a:extLst>
            </p:cNvPr>
            <p:cNvSpPr/>
            <p:nvPr/>
          </p:nvSpPr>
          <p:spPr>
            <a:xfrm>
              <a:off x="3324961" y="2296085"/>
              <a:ext cx="379730" cy="227965"/>
            </a:xfrm>
            <a:custGeom>
              <a:avLst/>
              <a:gdLst/>
              <a:ahLst/>
              <a:cxnLst/>
              <a:rect l="l" t="t" r="r" b="b"/>
              <a:pathLst>
                <a:path w="379729" h="227964">
                  <a:moveTo>
                    <a:pt x="379437" y="113753"/>
                  </a:moveTo>
                  <a:lnTo>
                    <a:pt x="342826" y="46499"/>
                  </a:lnTo>
                  <a:lnTo>
                    <a:pt x="301753" y="21899"/>
                  </a:lnTo>
                  <a:lnTo>
                    <a:pt x="249672" y="5783"/>
                  </a:lnTo>
                  <a:lnTo>
                    <a:pt x="189712" y="0"/>
                  </a:lnTo>
                  <a:lnTo>
                    <a:pt x="129758" y="5783"/>
                  </a:lnTo>
                  <a:lnTo>
                    <a:pt x="77681" y="21899"/>
                  </a:lnTo>
                  <a:lnTo>
                    <a:pt x="36610" y="46499"/>
                  </a:lnTo>
                  <a:lnTo>
                    <a:pt x="9674" y="77734"/>
                  </a:lnTo>
                  <a:lnTo>
                    <a:pt x="0" y="113753"/>
                  </a:lnTo>
                  <a:lnTo>
                    <a:pt x="9674" y="149779"/>
                  </a:lnTo>
                  <a:lnTo>
                    <a:pt x="36610" y="181017"/>
                  </a:lnTo>
                  <a:lnTo>
                    <a:pt x="77681" y="205620"/>
                  </a:lnTo>
                  <a:lnTo>
                    <a:pt x="129758" y="221737"/>
                  </a:lnTo>
                  <a:lnTo>
                    <a:pt x="189712" y="227520"/>
                  </a:lnTo>
                  <a:lnTo>
                    <a:pt x="249672" y="221737"/>
                  </a:lnTo>
                  <a:lnTo>
                    <a:pt x="301753" y="205620"/>
                  </a:lnTo>
                  <a:lnTo>
                    <a:pt x="342826" y="181017"/>
                  </a:lnTo>
                  <a:lnTo>
                    <a:pt x="369763" y="149779"/>
                  </a:lnTo>
                  <a:lnTo>
                    <a:pt x="379437" y="113753"/>
                  </a:lnTo>
                  <a:close/>
                </a:path>
              </a:pathLst>
            </a:custGeom>
            <a:ln w="385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26" name="object 419">
              <a:extLst>
                <a:ext uri="{FF2B5EF4-FFF2-40B4-BE49-F238E27FC236}">
                  <a16:creationId xmlns:a16="http://schemas.microsoft.com/office/drawing/2014/main" id="{9D0EF63A-E910-4FB1-B961-CD465303BBFE}"/>
                </a:ext>
              </a:extLst>
            </p:cNvPr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3324910" y="2329644"/>
              <a:ext cx="379526" cy="345674"/>
            </a:xfrm>
            <a:prstGeom prst="rect">
              <a:avLst/>
            </a:prstGeom>
          </p:spPr>
        </p:pic>
        <p:sp>
          <p:nvSpPr>
            <p:cNvPr id="427" name="object 420">
              <a:extLst>
                <a:ext uri="{FF2B5EF4-FFF2-40B4-BE49-F238E27FC236}">
                  <a16:creationId xmlns:a16="http://schemas.microsoft.com/office/drawing/2014/main" id="{4096FE34-92DC-469C-8786-0CB0518EE826}"/>
                </a:ext>
              </a:extLst>
            </p:cNvPr>
            <p:cNvSpPr/>
            <p:nvPr/>
          </p:nvSpPr>
          <p:spPr>
            <a:xfrm>
              <a:off x="3324961" y="2409839"/>
              <a:ext cx="379730" cy="266065"/>
            </a:xfrm>
            <a:custGeom>
              <a:avLst/>
              <a:gdLst/>
              <a:ahLst/>
              <a:cxnLst/>
              <a:rect l="l" t="t" r="r" b="b"/>
              <a:pathLst>
                <a:path w="379729" h="266064">
                  <a:moveTo>
                    <a:pt x="0" y="0"/>
                  </a:moveTo>
                  <a:lnTo>
                    <a:pt x="0" y="151917"/>
                  </a:lnTo>
                  <a:lnTo>
                    <a:pt x="9674" y="187942"/>
                  </a:lnTo>
                  <a:lnTo>
                    <a:pt x="36610" y="219181"/>
                  </a:lnTo>
                  <a:lnTo>
                    <a:pt x="77681" y="243783"/>
                  </a:lnTo>
                  <a:lnTo>
                    <a:pt x="129758" y="259900"/>
                  </a:lnTo>
                  <a:lnTo>
                    <a:pt x="189712" y="265684"/>
                  </a:lnTo>
                  <a:lnTo>
                    <a:pt x="249672" y="259900"/>
                  </a:lnTo>
                  <a:lnTo>
                    <a:pt x="301753" y="243783"/>
                  </a:lnTo>
                  <a:lnTo>
                    <a:pt x="342826" y="219181"/>
                  </a:lnTo>
                  <a:lnTo>
                    <a:pt x="369763" y="187942"/>
                  </a:lnTo>
                  <a:lnTo>
                    <a:pt x="379437" y="151917"/>
                  </a:lnTo>
                  <a:lnTo>
                    <a:pt x="379437" y="0"/>
                  </a:lnTo>
                  <a:lnTo>
                    <a:pt x="369763" y="36025"/>
                  </a:lnTo>
                  <a:lnTo>
                    <a:pt x="342826" y="67263"/>
                  </a:lnTo>
                  <a:lnTo>
                    <a:pt x="301753" y="91866"/>
                  </a:lnTo>
                  <a:lnTo>
                    <a:pt x="249672" y="107983"/>
                  </a:lnTo>
                  <a:lnTo>
                    <a:pt x="189712" y="113766"/>
                  </a:lnTo>
                  <a:lnTo>
                    <a:pt x="129758" y="107983"/>
                  </a:lnTo>
                  <a:lnTo>
                    <a:pt x="77681" y="91866"/>
                  </a:lnTo>
                  <a:lnTo>
                    <a:pt x="36610" y="67263"/>
                  </a:lnTo>
                  <a:lnTo>
                    <a:pt x="9674" y="36025"/>
                  </a:lnTo>
                  <a:lnTo>
                    <a:pt x="0" y="0"/>
                  </a:lnTo>
                  <a:close/>
                </a:path>
              </a:pathLst>
            </a:custGeom>
            <a:ln w="385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8" name="object 421">
              <a:extLst>
                <a:ext uri="{FF2B5EF4-FFF2-40B4-BE49-F238E27FC236}">
                  <a16:creationId xmlns:a16="http://schemas.microsoft.com/office/drawing/2014/main" id="{79EAEDF2-6E2E-47CB-BAAB-C7CFFF8A7947}"/>
                </a:ext>
              </a:extLst>
            </p:cNvPr>
            <p:cNvSpPr/>
            <p:nvPr/>
          </p:nvSpPr>
          <p:spPr>
            <a:xfrm>
              <a:off x="3324961" y="2296085"/>
              <a:ext cx="379730" cy="379730"/>
            </a:xfrm>
            <a:custGeom>
              <a:avLst/>
              <a:gdLst/>
              <a:ahLst/>
              <a:cxnLst/>
              <a:rect l="l" t="t" r="r" b="b"/>
              <a:pathLst>
                <a:path w="379729" h="379730">
                  <a:moveTo>
                    <a:pt x="379437" y="113753"/>
                  </a:moveTo>
                  <a:lnTo>
                    <a:pt x="342826" y="46499"/>
                  </a:lnTo>
                  <a:lnTo>
                    <a:pt x="301753" y="21899"/>
                  </a:lnTo>
                  <a:lnTo>
                    <a:pt x="249672" y="5783"/>
                  </a:lnTo>
                  <a:lnTo>
                    <a:pt x="189712" y="0"/>
                  </a:lnTo>
                  <a:lnTo>
                    <a:pt x="129758" y="5783"/>
                  </a:lnTo>
                  <a:lnTo>
                    <a:pt x="77681" y="21899"/>
                  </a:lnTo>
                  <a:lnTo>
                    <a:pt x="36610" y="46499"/>
                  </a:lnTo>
                  <a:lnTo>
                    <a:pt x="9674" y="77734"/>
                  </a:lnTo>
                  <a:lnTo>
                    <a:pt x="0" y="113753"/>
                  </a:lnTo>
                  <a:lnTo>
                    <a:pt x="0" y="265671"/>
                  </a:lnTo>
                  <a:lnTo>
                    <a:pt x="9674" y="301696"/>
                  </a:lnTo>
                  <a:lnTo>
                    <a:pt x="36610" y="332935"/>
                  </a:lnTo>
                  <a:lnTo>
                    <a:pt x="77681" y="357537"/>
                  </a:lnTo>
                  <a:lnTo>
                    <a:pt x="129758" y="373654"/>
                  </a:lnTo>
                  <a:lnTo>
                    <a:pt x="189712" y="379437"/>
                  </a:lnTo>
                  <a:lnTo>
                    <a:pt x="249672" y="373654"/>
                  </a:lnTo>
                  <a:lnTo>
                    <a:pt x="301753" y="357537"/>
                  </a:lnTo>
                  <a:lnTo>
                    <a:pt x="342826" y="332935"/>
                  </a:lnTo>
                  <a:lnTo>
                    <a:pt x="369763" y="301696"/>
                  </a:lnTo>
                  <a:lnTo>
                    <a:pt x="379437" y="265671"/>
                  </a:lnTo>
                  <a:lnTo>
                    <a:pt x="379437" y="113753"/>
                  </a:lnTo>
                  <a:close/>
                </a:path>
              </a:pathLst>
            </a:custGeom>
            <a:ln w="803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29" name="object 422">
            <a:extLst>
              <a:ext uri="{FF2B5EF4-FFF2-40B4-BE49-F238E27FC236}">
                <a16:creationId xmlns:a16="http://schemas.microsoft.com/office/drawing/2014/main" id="{04C2A6BA-AF6D-4302-A690-EC75D9BFADB5}"/>
              </a:ext>
            </a:extLst>
          </p:cNvPr>
          <p:cNvSpPr txBox="1"/>
          <p:nvPr/>
        </p:nvSpPr>
        <p:spPr>
          <a:xfrm>
            <a:off x="2180405" y="4262356"/>
            <a:ext cx="953135" cy="1854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50" dirty="0">
                <a:latin typeface="Arial MT"/>
                <a:cs typeface="Arial MT"/>
              </a:rPr>
              <a:t>Student</a:t>
            </a:r>
            <a:r>
              <a:rPr sz="1050" spc="-70" dirty="0">
                <a:latin typeface="Arial MT"/>
                <a:cs typeface="Arial MT"/>
              </a:rPr>
              <a:t> </a:t>
            </a:r>
            <a:r>
              <a:rPr sz="1050" spc="-10" dirty="0">
                <a:latin typeface="Arial MT"/>
                <a:cs typeface="Arial MT"/>
              </a:rPr>
              <a:t>servers</a:t>
            </a:r>
            <a:endParaRPr sz="1050">
              <a:latin typeface="Arial MT"/>
              <a:cs typeface="Arial MT"/>
            </a:endParaRPr>
          </a:p>
        </p:txBody>
      </p:sp>
      <p:sp>
        <p:nvSpPr>
          <p:cNvPr id="430" name="object 423">
            <a:extLst>
              <a:ext uri="{FF2B5EF4-FFF2-40B4-BE49-F238E27FC236}">
                <a16:creationId xmlns:a16="http://schemas.microsoft.com/office/drawing/2014/main" id="{20A03518-1C49-430C-9A94-65CDC65D222D}"/>
              </a:ext>
            </a:extLst>
          </p:cNvPr>
          <p:cNvSpPr txBox="1"/>
          <p:nvPr/>
        </p:nvSpPr>
        <p:spPr>
          <a:xfrm>
            <a:off x="2391010" y="4657275"/>
            <a:ext cx="2440940" cy="124079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1610360">
              <a:lnSpc>
                <a:spcPct val="100000"/>
              </a:lnSpc>
              <a:spcBef>
                <a:spcPts val="95"/>
              </a:spcBef>
            </a:pPr>
            <a:r>
              <a:rPr sz="1050" spc="-10" dirty="0">
                <a:latin typeface="Arial MT"/>
                <a:cs typeface="Arial MT"/>
              </a:rPr>
              <a:t>Servers </a:t>
            </a:r>
            <a:r>
              <a:rPr sz="1050" spc="-20" dirty="0">
                <a:latin typeface="Arial MT"/>
                <a:cs typeface="Arial MT"/>
              </a:rPr>
              <a:t>with </a:t>
            </a:r>
            <a:r>
              <a:rPr sz="1050" spc="-10" dirty="0">
                <a:latin typeface="Arial MT"/>
                <a:cs typeface="Arial MT"/>
              </a:rPr>
              <a:t>sensitive </a:t>
            </a:r>
            <a:r>
              <a:rPr sz="1050" spc="-20" dirty="0">
                <a:latin typeface="Arial MT"/>
                <a:cs typeface="Arial MT"/>
              </a:rPr>
              <a:t>data</a:t>
            </a:r>
            <a:endParaRPr sz="105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810"/>
              </a:spcBef>
            </a:pPr>
            <a:endParaRPr sz="1050">
              <a:latin typeface="Arial MT"/>
              <a:cs typeface="Arial MT"/>
            </a:endParaRPr>
          </a:p>
          <a:p>
            <a:pPr marL="992505" marR="5080">
              <a:lnSpc>
                <a:spcPct val="100000"/>
              </a:lnSpc>
            </a:pPr>
            <a:r>
              <a:rPr sz="1050" spc="-10" dirty="0">
                <a:latin typeface="Arial MT"/>
                <a:cs typeface="Arial MT"/>
              </a:rPr>
              <a:t>Different</a:t>
            </a:r>
            <a:r>
              <a:rPr sz="1050" spc="-40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subnets</a:t>
            </a:r>
            <a:r>
              <a:rPr sz="1050" spc="-45" dirty="0">
                <a:latin typeface="Arial MT"/>
                <a:cs typeface="Arial MT"/>
              </a:rPr>
              <a:t> </a:t>
            </a:r>
            <a:r>
              <a:rPr sz="1050" spc="-20" dirty="0">
                <a:latin typeface="Arial MT"/>
                <a:cs typeface="Arial MT"/>
              </a:rPr>
              <a:t>with </a:t>
            </a:r>
            <a:r>
              <a:rPr sz="1050" spc="-10" dirty="0">
                <a:latin typeface="Arial MT"/>
                <a:cs typeface="Arial MT"/>
              </a:rPr>
              <a:t>different</a:t>
            </a:r>
            <a:r>
              <a:rPr sz="1050" spc="-25" dirty="0">
                <a:latin typeface="Arial MT"/>
                <a:cs typeface="Arial MT"/>
              </a:rPr>
              <a:t> </a:t>
            </a:r>
            <a:r>
              <a:rPr sz="1050" spc="-10" dirty="0">
                <a:latin typeface="Arial MT"/>
                <a:cs typeface="Arial MT"/>
              </a:rPr>
              <a:t>firewall</a:t>
            </a:r>
            <a:r>
              <a:rPr sz="1050" spc="-20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rules</a:t>
            </a:r>
            <a:r>
              <a:rPr sz="1050" spc="-20" dirty="0">
                <a:latin typeface="Arial MT"/>
                <a:cs typeface="Arial MT"/>
              </a:rPr>
              <a:t> </a:t>
            </a:r>
            <a:r>
              <a:rPr sz="1050" spc="-50" dirty="0">
                <a:latin typeface="Arial MT"/>
                <a:cs typeface="Arial MT"/>
              </a:rPr>
              <a:t>– </a:t>
            </a:r>
            <a:r>
              <a:rPr sz="1050" dirty="0">
                <a:latin typeface="Arial MT"/>
                <a:cs typeface="Arial MT"/>
              </a:rPr>
              <a:t>block</a:t>
            </a:r>
            <a:r>
              <a:rPr sz="1050" spc="-65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students</a:t>
            </a:r>
            <a:r>
              <a:rPr sz="1050" spc="-65" dirty="0">
                <a:latin typeface="Arial MT"/>
                <a:cs typeface="Arial MT"/>
              </a:rPr>
              <a:t> </a:t>
            </a:r>
            <a:r>
              <a:rPr sz="1050" spc="-20" dirty="0">
                <a:latin typeface="Arial MT"/>
                <a:cs typeface="Arial MT"/>
              </a:rPr>
              <a:t>from </a:t>
            </a:r>
            <a:r>
              <a:rPr sz="1050" spc="-10" dirty="0">
                <a:latin typeface="Arial MT"/>
                <a:cs typeface="Arial MT"/>
              </a:rPr>
              <a:t>accessing</a:t>
            </a:r>
            <a:r>
              <a:rPr sz="1050" spc="-15" dirty="0">
                <a:latin typeface="Arial MT"/>
                <a:cs typeface="Arial MT"/>
              </a:rPr>
              <a:t> </a:t>
            </a:r>
            <a:r>
              <a:rPr sz="1050" spc="-10" dirty="0">
                <a:latin typeface="Arial MT"/>
                <a:cs typeface="Arial MT"/>
              </a:rPr>
              <a:t>sensitive</a:t>
            </a:r>
            <a:r>
              <a:rPr sz="1050" spc="-15" dirty="0">
                <a:latin typeface="Arial MT"/>
                <a:cs typeface="Arial MT"/>
              </a:rPr>
              <a:t> </a:t>
            </a:r>
            <a:r>
              <a:rPr sz="1050" spc="-20" dirty="0">
                <a:latin typeface="Arial MT"/>
                <a:cs typeface="Arial MT"/>
              </a:rPr>
              <a:t>data</a:t>
            </a:r>
            <a:endParaRPr sz="105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3970236187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21ED3458-E1A3-4EAB-AF48-ABEA0B56FED3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53F2B547-7F80-49A9-B462-B16237CBD7E6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B949D903-860C-4CF7-900A-1C5AF7E69D84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D54F8CBE-97E8-4A91-A193-CB6397509361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19DDDD8C-4860-4BCA-A79A-A25F3F4FCDF6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C987E3A0-A476-49B2-8B98-8B7EEB24ED9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96658" y="1465032"/>
            <a:ext cx="7635240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79725">
              <a:lnSpc>
                <a:spcPct val="100000"/>
              </a:lnSpc>
              <a:spcBef>
                <a:spcPts val="100"/>
              </a:spcBef>
            </a:pPr>
            <a:r>
              <a:rPr b="1" spc="-10" dirty="0"/>
              <a:t>Summary</a:t>
            </a:r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592A794C-B960-4EE4-A485-DB5C793DA700}"/>
              </a:ext>
            </a:extLst>
          </p:cNvPr>
          <p:cNvSpPr txBox="1"/>
          <p:nvPr/>
        </p:nvSpPr>
        <p:spPr>
          <a:xfrm>
            <a:off x="718820" y="2312181"/>
            <a:ext cx="120650" cy="764312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15"/>
              </a:spcBef>
            </a:pPr>
            <a:endParaRPr sz="2100" dirty="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endParaRPr sz="2100" dirty="0">
              <a:latin typeface="Arial MT"/>
              <a:cs typeface="Arial MT"/>
            </a:endParaRP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90566147-9B17-442A-84B7-32C5A4AB6A34}"/>
              </a:ext>
            </a:extLst>
          </p:cNvPr>
          <p:cNvSpPr txBox="1"/>
          <p:nvPr/>
        </p:nvSpPr>
        <p:spPr>
          <a:xfrm>
            <a:off x="950455" y="2355742"/>
            <a:ext cx="5808980" cy="3599512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381000" indent="-342900">
              <a:lnSpc>
                <a:spcPct val="100000"/>
              </a:lnSpc>
              <a:spcBef>
                <a:spcPts val="520"/>
              </a:spcBef>
              <a:buFont typeface="Arial" panose="020B0604020202020204" pitchFamily="34" charset="0"/>
              <a:buChar char="•"/>
            </a:pPr>
            <a:r>
              <a:rPr sz="2400" dirty="0">
                <a:latin typeface="Arial MT"/>
                <a:cs typeface="Arial MT"/>
              </a:rPr>
              <a:t>Policy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is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important</a:t>
            </a:r>
            <a:endParaRPr sz="2400" dirty="0">
              <a:latin typeface="Arial MT"/>
              <a:cs typeface="Arial MT"/>
            </a:endParaRPr>
          </a:p>
          <a:p>
            <a:pPr marL="381000" marR="30480" indent="-342900">
              <a:lnSpc>
                <a:spcPct val="116599"/>
              </a:lnSpc>
              <a:buFont typeface="Arial" panose="020B0604020202020204" pitchFamily="34" charset="0"/>
              <a:buChar char="•"/>
            </a:pPr>
            <a:r>
              <a:rPr sz="2400" dirty="0">
                <a:latin typeface="Arial MT"/>
                <a:cs typeface="Arial MT"/>
              </a:rPr>
              <a:t>Network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management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tools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are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used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for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security </a:t>
            </a:r>
            <a:endParaRPr lang="en-US" sz="2400" spc="-10" dirty="0">
              <a:latin typeface="Arial MT"/>
              <a:cs typeface="Arial MT"/>
            </a:endParaRPr>
          </a:p>
          <a:p>
            <a:pPr marL="381000" marR="30480" indent="-342900">
              <a:lnSpc>
                <a:spcPct val="116599"/>
              </a:lnSpc>
              <a:buFont typeface="Arial" panose="020B0604020202020204" pitchFamily="34" charset="0"/>
              <a:buChar char="•"/>
            </a:pPr>
            <a:r>
              <a:rPr sz="2400" spc="-45" dirty="0">
                <a:latin typeface="Arial MT"/>
                <a:cs typeface="Arial MT"/>
              </a:rPr>
              <a:t>Take</a:t>
            </a:r>
            <a:r>
              <a:rPr sz="2400" spc="-4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action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on</a:t>
            </a:r>
            <a:r>
              <a:rPr sz="2400" spc="-4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specific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issues</a:t>
            </a:r>
            <a:endParaRPr sz="2400" dirty="0">
              <a:latin typeface="Arial MT"/>
              <a:cs typeface="Arial MT"/>
            </a:endParaRPr>
          </a:p>
          <a:p>
            <a:pPr marL="337820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337820" algn="l"/>
              </a:tabLst>
            </a:pPr>
            <a:r>
              <a:rPr sz="2000" spc="-10" dirty="0">
                <a:latin typeface="Arial MT"/>
                <a:cs typeface="Arial MT"/>
              </a:rPr>
              <a:t>Encryption</a:t>
            </a:r>
            <a:endParaRPr sz="2000" dirty="0">
              <a:latin typeface="Arial MT"/>
              <a:cs typeface="Arial MT"/>
            </a:endParaRPr>
          </a:p>
          <a:p>
            <a:pPr marL="337820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337820" algn="l"/>
              </a:tabLst>
            </a:pPr>
            <a:r>
              <a:rPr sz="2000" dirty="0">
                <a:latin typeface="Arial MT"/>
                <a:cs typeface="Arial MT"/>
              </a:rPr>
              <a:t>Virus</a:t>
            </a:r>
            <a:r>
              <a:rPr sz="2000" spc="-55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Protection</a:t>
            </a:r>
            <a:endParaRPr sz="2000" dirty="0">
              <a:latin typeface="Arial MT"/>
              <a:cs typeface="Arial MT"/>
            </a:endParaRPr>
          </a:p>
          <a:p>
            <a:pPr marL="337820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337820" algn="l"/>
              </a:tabLst>
            </a:pPr>
            <a:r>
              <a:rPr sz="2000" dirty="0">
                <a:latin typeface="Arial MT"/>
                <a:cs typeface="Arial MT"/>
              </a:rPr>
              <a:t>Authentication</a:t>
            </a:r>
            <a:r>
              <a:rPr sz="2000" spc="-5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and</a:t>
            </a:r>
            <a:r>
              <a:rPr sz="2000" spc="-125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Authorization</a:t>
            </a:r>
            <a:endParaRPr sz="2000" dirty="0">
              <a:latin typeface="Arial MT"/>
              <a:cs typeface="Arial MT"/>
            </a:endParaRPr>
          </a:p>
          <a:p>
            <a:pPr marL="381000" indent="-342900">
              <a:lnSpc>
                <a:spcPct val="100000"/>
              </a:lnSpc>
              <a:spcBef>
                <a:spcPts val="420"/>
              </a:spcBef>
              <a:buFont typeface="Arial" panose="020B0604020202020204" pitchFamily="34" charset="0"/>
              <a:buChar char="•"/>
            </a:pPr>
            <a:r>
              <a:rPr sz="2400" dirty="0">
                <a:latin typeface="Arial MT"/>
                <a:cs typeface="Arial MT"/>
              </a:rPr>
              <a:t>Use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firewalls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only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to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protect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sensitive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servers</a:t>
            </a:r>
            <a:endParaRPr sz="2400" dirty="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3131615415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68BC8A24-7699-45F8-878A-834636CD8A9F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1141F3F6-9159-47B3-BB5D-C0D05B5D3B44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42EB6EEC-6A8E-449F-8F40-047DAF6A607B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EC8BA0BE-9B84-49DC-B07A-FBBE29812CB9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3EDB1C4F-8BA9-4E8F-8EB6-CBBB16101A13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F8849F8B-F55A-4B82-BFBD-F39B162F68D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54380" y="1678994"/>
            <a:ext cx="7635240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765425">
              <a:lnSpc>
                <a:spcPct val="100000"/>
              </a:lnSpc>
              <a:spcBef>
                <a:spcPts val="100"/>
              </a:spcBef>
            </a:pPr>
            <a:r>
              <a:rPr b="1" spc="-10" dirty="0"/>
              <a:t>Resources</a:t>
            </a:r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94ADEEAF-1A09-4295-86F6-0231F0B1BBC7}"/>
              </a:ext>
            </a:extLst>
          </p:cNvPr>
          <p:cNvSpPr txBox="1"/>
          <p:nvPr/>
        </p:nvSpPr>
        <p:spPr>
          <a:xfrm>
            <a:off x="576542" y="2579343"/>
            <a:ext cx="12065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50FA8144-195D-48D8-A899-E464BBB66220}"/>
              </a:ext>
            </a:extLst>
          </p:cNvPr>
          <p:cNvSpPr txBox="1"/>
          <p:nvPr/>
        </p:nvSpPr>
        <p:spPr>
          <a:xfrm>
            <a:off x="820877" y="2569640"/>
            <a:ext cx="7806690" cy="2821940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520"/>
              </a:spcBef>
            </a:pPr>
            <a:r>
              <a:rPr sz="2100" dirty="0">
                <a:latin typeface="Arial MT"/>
                <a:cs typeface="Arial MT"/>
              </a:rPr>
              <a:t>Lots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of</a:t>
            </a:r>
            <a:r>
              <a:rPr sz="2100" spc="-1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resources</a:t>
            </a:r>
            <a:r>
              <a:rPr sz="2100" spc="-1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on</a:t>
            </a:r>
            <a:r>
              <a:rPr sz="2100" spc="-1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the</a:t>
            </a:r>
            <a:r>
              <a:rPr sz="2100" spc="-10" dirty="0">
                <a:latin typeface="Arial MT"/>
                <a:cs typeface="Arial MT"/>
              </a:rPr>
              <a:t> Internet</a:t>
            </a:r>
            <a:endParaRPr sz="2100" dirty="0">
              <a:latin typeface="Arial MT"/>
              <a:cs typeface="Arial MT"/>
            </a:endParaRPr>
          </a:p>
          <a:p>
            <a:pPr marL="325120" indent="-213995">
              <a:lnSpc>
                <a:spcPct val="100000"/>
              </a:lnSpc>
              <a:spcBef>
                <a:spcPts val="359"/>
              </a:spcBef>
              <a:buClr>
                <a:srgbClr val="0544AC"/>
              </a:buClr>
              <a:buChar char="–"/>
              <a:tabLst>
                <a:tab pos="325120" algn="l"/>
              </a:tabLst>
            </a:pPr>
            <a:r>
              <a:rPr sz="1800" u="sng" dirty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Arial MT"/>
                <a:cs typeface="Arial MT"/>
                <a:hlinkClick r:id="rId4"/>
              </a:rPr>
              <a:t>www.sans.org</a:t>
            </a:r>
            <a:r>
              <a:rPr sz="1800" spc="-35" dirty="0">
                <a:solidFill>
                  <a:srgbClr val="009999"/>
                </a:solidFill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–</a:t>
            </a:r>
            <a:r>
              <a:rPr sz="1800" spc="-3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subscribe</a:t>
            </a:r>
            <a:r>
              <a:rPr sz="1800" spc="-3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to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the</a:t>
            </a:r>
            <a:r>
              <a:rPr sz="1800" spc="-3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SANS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newsletter</a:t>
            </a:r>
            <a:endParaRPr sz="1800" dirty="0">
              <a:latin typeface="Arial MT"/>
              <a:cs typeface="Arial MT"/>
            </a:endParaRPr>
          </a:p>
          <a:p>
            <a:pPr marL="325120" marR="17780" indent="-214629">
              <a:lnSpc>
                <a:spcPct val="100000"/>
              </a:lnSpc>
              <a:spcBef>
                <a:spcPts val="359"/>
              </a:spcBef>
              <a:buClr>
                <a:srgbClr val="000000"/>
              </a:buClr>
              <a:buChar char="–"/>
              <a:tabLst>
                <a:tab pos="325120" algn="l"/>
              </a:tabLst>
            </a:pPr>
            <a:r>
              <a:rPr sz="1800" u="sng" spc="-10" dirty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Arial MT"/>
                <a:cs typeface="Arial MT"/>
                <a:hlinkClick r:id="rId5"/>
              </a:rPr>
              <a:t>https://github.com/team-cymru/network-security-</a:t>
            </a:r>
            <a:r>
              <a:rPr sz="1800" u="sng" dirty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Arial MT"/>
                <a:cs typeface="Arial MT"/>
                <a:hlinkClick r:id="rId5"/>
              </a:rPr>
              <a:t>templates</a:t>
            </a:r>
            <a:r>
              <a:rPr sz="1800" spc="85" dirty="0">
                <a:solidFill>
                  <a:srgbClr val="009999"/>
                </a:solidFill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–</a:t>
            </a:r>
            <a:r>
              <a:rPr sz="1800" spc="5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</a:t>
            </a:r>
            <a:r>
              <a:rPr sz="1800" spc="4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great</a:t>
            </a:r>
            <a:r>
              <a:rPr sz="1800" spc="5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set</a:t>
            </a:r>
            <a:r>
              <a:rPr sz="1800" spc="45" dirty="0">
                <a:latin typeface="Arial MT"/>
                <a:cs typeface="Arial MT"/>
              </a:rPr>
              <a:t> </a:t>
            </a:r>
            <a:r>
              <a:rPr sz="1800" spc="-25" dirty="0">
                <a:latin typeface="Arial MT"/>
                <a:cs typeface="Arial MT"/>
              </a:rPr>
              <a:t>of </a:t>
            </a:r>
            <a:r>
              <a:rPr sz="1800" dirty="0">
                <a:latin typeface="Arial MT"/>
                <a:cs typeface="Arial MT"/>
              </a:rPr>
              <a:t>templates</a:t>
            </a:r>
            <a:r>
              <a:rPr sz="1800" spc="-3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for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secure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configuration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of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routers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and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some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services</a:t>
            </a:r>
            <a:endParaRPr sz="1800" dirty="0">
              <a:latin typeface="Arial MT"/>
              <a:cs typeface="Arial MT"/>
            </a:endParaRPr>
          </a:p>
          <a:p>
            <a:pPr marL="325120" marR="274955" indent="-214629">
              <a:lnSpc>
                <a:spcPct val="100000"/>
              </a:lnSpc>
              <a:spcBef>
                <a:spcPts val="359"/>
              </a:spcBef>
              <a:buClr>
                <a:srgbClr val="0544AC"/>
              </a:buClr>
              <a:buChar char="–"/>
              <a:tabLst>
                <a:tab pos="325120" algn="l"/>
              </a:tabLst>
            </a:pPr>
            <a:r>
              <a:rPr sz="1800" u="sng" spc="-10" dirty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Arial MT"/>
                <a:cs typeface="Arial MT"/>
                <a:hlinkClick r:id="rId6"/>
              </a:rPr>
              <a:t>www.manrs.org</a:t>
            </a:r>
            <a:r>
              <a:rPr sz="1800" spc="-15" dirty="0">
                <a:solidFill>
                  <a:srgbClr val="009999"/>
                </a:solidFill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–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Mutually</a:t>
            </a:r>
            <a:r>
              <a:rPr sz="1800" spc="-114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Agreed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Norms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for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Routing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Security: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filtering, </a:t>
            </a:r>
            <a:r>
              <a:rPr sz="1800" dirty="0">
                <a:latin typeface="Arial MT"/>
                <a:cs typeface="Arial MT"/>
              </a:rPr>
              <a:t>routing</a:t>
            </a:r>
            <a:r>
              <a:rPr sz="1800" spc="-4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security,</a:t>
            </a:r>
            <a:r>
              <a:rPr sz="1800" spc="-4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route</a:t>
            </a:r>
            <a:r>
              <a:rPr sz="1800" spc="-4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validation,</a:t>
            </a:r>
            <a:r>
              <a:rPr sz="1800" spc="-4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global</a:t>
            </a:r>
            <a:r>
              <a:rPr sz="1800" spc="-4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coordination</a:t>
            </a:r>
            <a:endParaRPr sz="1800" dirty="0">
              <a:latin typeface="Arial MT"/>
              <a:cs typeface="Arial MT"/>
            </a:endParaRPr>
          </a:p>
          <a:p>
            <a:pPr marL="325120" indent="-213995">
              <a:lnSpc>
                <a:spcPct val="100000"/>
              </a:lnSpc>
              <a:spcBef>
                <a:spcPts val="359"/>
              </a:spcBef>
              <a:buClr>
                <a:srgbClr val="0544AC"/>
              </a:buClr>
              <a:buChar char="–"/>
              <a:tabLst>
                <a:tab pos="325120" algn="l"/>
              </a:tabLst>
            </a:pPr>
            <a:r>
              <a:rPr sz="1800" u="sng" spc="-10" dirty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Arial MT"/>
                <a:cs typeface="Arial MT"/>
                <a:hlinkClick r:id="rId7"/>
              </a:rPr>
              <a:t>www.cert.org</a:t>
            </a:r>
            <a:r>
              <a:rPr sz="1800" spc="-5" dirty="0">
                <a:solidFill>
                  <a:srgbClr val="009999"/>
                </a:solidFill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–</a:t>
            </a:r>
            <a:r>
              <a:rPr sz="1800" spc="-1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</a:t>
            </a:r>
            <a:r>
              <a:rPr sz="1800" spc="-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good</a:t>
            </a:r>
            <a:r>
              <a:rPr sz="1800" spc="-1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resource</a:t>
            </a:r>
            <a:r>
              <a:rPr sz="1800" spc="-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for</a:t>
            </a:r>
            <a:r>
              <a:rPr sz="1800" spc="-1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lists</a:t>
            </a:r>
            <a:r>
              <a:rPr sz="1800" spc="-1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of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vulnerabilities</a:t>
            </a:r>
            <a:endParaRPr sz="1800" dirty="0">
              <a:latin typeface="Arial MT"/>
              <a:cs typeface="Arial MT"/>
            </a:endParaRPr>
          </a:p>
          <a:p>
            <a:pPr marL="325120" marR="67310" indent="-214629">
              <a:lnSpc>
                <a:spcPct val="100000"/>
              </a:lnSpc>
              <a:spcBef>
                <a:spcPts val="359"/>
              </a:spcBef>
              <a:buClr>
                <a:srgbClr val="000000"/>
              </a:buClr>
              <a:buChar char="–"/>
              <a:tabLst>
                <a:tab pos="325120" algn="l"/>
              </a:tabLst>
            </a:pPr>
            <a:r>
              <a:rPr sz="1800" u="sng" spc="-10" dirty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Arial MT"/>
                <a:cs typeface="Arial MT"/>
                <a:hlinkClick r:id="rId8"/>
              </a:rPr>
              <a:t>www.shadowserver.org</a:t>
            </a:r>
            <a:r>
              <a:rPr sz="1800" spc="-10" dirty="0">
                <a:solidFill>
                  <a:srgbClr val="009999"/>
                </a:solidFill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–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reports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on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all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the</a:t>
            </a:r>
            <a:r>
              <a:rPr sz="1800" spc="-1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accessible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nodes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in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the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public </a:t>
            </a:r>
            <a:r>
              <a:rPr sz="1800" dirty="0">
                <a:latin typeface="Arial MT"/>
                <a:cs typeface="Arial MT"/>
              </a:rPr>
              <a:t>address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space</a:t>
            </a:r>
            <a:r>
              <a:rPr sz="1800" spc="-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of</a:t>
            </a:r>
            <a:r>
              <a:rPr sz="1800" spc="-1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your</a:t>
            </a:r>
            <a:r>
              <a:rPr sz="1800" spc="-10" dirty="0">
                <a:latin typeface="Arial MT"/>
                <a:cs typeface="Arial MT"/>
              </a:rPr>
              <a:t> network</a:t>
            </a:r>
            <a:endParaRPr sz="1800" dirty="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292843184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37C0BFA6-22B5-43F4-B592-FF6B8C5CE0E2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4EC83B00-8C22-460D-84B7-E567AF1C2E6F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91A63F2C-04F5-46CF-9D81-5EB129789E09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15878041-2009-40BF-B481-5A32D7101250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961666D7-EDE8-48E9-BB86-04F8ADA35E36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82E48FC-5D00-4032-A9F7-0E8F25FA2B02}"/>
              </a:ext>
            </a:extLst>
          </p:cNvPr>
          <p:cNvSpPr/>
          <p:nvPr/>
        </p:nvSpPr>
        <p:spPr>
          <a:xfrm>
            <a:off x="938916" y="2927950"/>
            <a:ext cx="785215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spc="-10" dirty="0"/>
              <a:t>Questions/Discussion?</a:t>
            </a:r>
            <a:endParaRPr 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2286986548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E4F26A5E-4FDE-4C86-9FDF-A51AACDA8F29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3245DE73-033B-4760-9E83-A7FF5753ED1F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A70D7963-956C-4E6F-AE46-A78CC0C219D3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8A084E4A-76A3-430E-91E1-90F50312726D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60C0FDE3-A54C-48E7-A93E-A2F6D656F0F8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pic>
        <p:nvPicPr>
          <p:cNvPr id="10" name="Picture 24_0" descr="KENET-Watermark.png">
            <a:extLst>
              <a:ext uri="{FF2B5EF4-FFF2-40B4-BE49-F238E27FC236}">
                <a16:creationId xmlns:a16="http://schemas.microsoft.com/office/drawing/2014/main" id="{B1D7AF16-FC38-4E28-86F7-1F0E8BA8F925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11" name="CustomShape 1">
            <a:extLst>
              <a:ext uri="{FF2B5EF4-FFF2-40B4-BE49-F238E27FC236}">
                <a16:creationId xmlns:a16="http://schemas.microsoft.com/office/drawing/2014/main" id="{BB3D1D26-45BB-4885-8DEF-15962C5AE660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" name="CustomShape 2">
            <a:extLst>
              <a:ext uri="{FF2B5EF4-FFF2-40B4-BE49-F238E27FC236}">
                <a16:creationId xmlns:a16="http://schemas.microsoft.com/office/drawing/2014/main" id="{027E5C62-DA85-4BEF-87F0-BE714BEF94BD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3" name="Picture 4_0" descr="J:\Business\KENET\Kenet-logo.png">
            <a:extLst>
              <a:ext uri="{FF2B5EF4-FFF2-40B4-BE49-F238E27FC236}">
                <a16:creationId xmlns:a16="http://schemas.microsoft.com/office/drawing/2014/main" id="{1E5CB5AD-A9C6-475F-AD25-F29F7E3B8053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14" name="TextShape 3">
            <a:extLst>
              <a:ext uri="{FF2B5EF4-FFF2-40B4-BE49-F238E27FC236}">
                <a16:creationId xmlns:a16="http://schemas.microsoft.com/office/drawing/2014/main" id="{D5F7145F-9095-4429-9CC4-156B5DE3802A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6D9315D-5FCC-4F9D-B1EC-E96EA80E0264}"/>
              </a:ext>
            </a:extLst>
          </p:cNvPr>
          <p:cNvSpPr/>
          <p:nvPr/>
        </p:nvSpPr>
        <p:spPr>
          <a:xfrm>
            <a:off x="938916" y="2003508"/>
            <a:ext cx="69191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/>
              <a:t>“This work was developed with resources and expertise provided by the Network Startup Resource Center (NSRC) and the University of Oregon.”</a:t>
            </a:r>
          </a:p>
        </p:txBody>
      </p:sp>
    </p:spTree>
    <p:extLst>
      <p:ext uri="{BB962C8B-B14F-4D97-AF65-F5344CB8AC3E}">
        <p14:creationId xmlns:p14="http://schemas.microsoft.com/office/powerpoint/2010/main" val="3939257043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0" y="2453040"/>
            <a:ext cx="9143640" cy="4833360"/>
          </a:xfrm>
          <a:custGeom>
            <a:avLst/>
            <a:gdLst/>
            <a:ahLst/>
            <a:cxnLst/>
            <a:rect l="l" t="t" r="r" b="b"/>
            <a:pathLst>
              <a:path w="12555" h="5963">
                <a:moveTo>
                  <a:pt x="12555" y="5963"/>
                </a:moveTo>
                <a:lnTo>
                  <a:pt x="0" y="5816"/>
                </a:lnTo>
                <a:cubicBezTo>
                  <a:pt x="5" y="4462"/>
                  <a:pt x="10" y="1699"/>
                  <a:pt x="15" y="345"/>
                </a:cubicBez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5963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0" name="CustomShape 2"/>
          <p:cNvSpPr/>
          <p:nvPr/>
        </p:nvSpPr>
        <p:spPr>
          <a:xfrm>
            <a:off x="1071360" y="5286240"/>
            <a:ext cx="6400440" cy="1499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2400" b="1" strike="noStrike" spc="-1">
                <a:solidFill>
                  <a:srgbClr val="FFFFFF"/>
                </a:solidFill>
                <a:latin typeface="Calibri"/>
              </a:rPr>
              <a:t>www.kenet.or.ke</a:t>
            </a:r>
            <a:endParaRPr lang="en-US" sz="24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800" b="0" strike="noStrike" spc="-1">
                <a:solidFill>
                  <a:srgbClr val="FFFFFF"/>
                </a:solidFill>
                <a:latin typeface="Calibri"/>
              </a:rPr>
              <a:t>Jomo Kenyatta Memorial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800" b="0" strike="noStrike" spc="-1">
                <a:solidFill>
                  <a:srgbClr val="FFFFFF"/>
                </a:solidFill>
                <a:latin typeface="Calibri"/>
              </a:rPr>
              <a:t>Library, University of Nairobi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l-PL" sz="1800" b="0" strike="noStrike" spc="-1">
                <a:solidFill>
                  <a:srgbClr val="FFFFFF"/>
                </a:solidFill>
                <a:latin typeface="Calibri"/>
              </a:rPr>
              <a:t>P. O Box 30244-00100, Nairobi.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800" b="0" strike="noStrike" spc="-1">
                <a:solidFill>
                  <a:srgbClr val="FFFFFF"/>
                </a:solidFill>
                <a:latin typeface="Calibri"/>
              </a:rPr>
              <a:t>0732 150 500 / 0703 044 500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121" name="Picture 4" descr="J:\Business\KENET\Transforming-EdthroughICTpurple.png"/>
          <p:cNvPicPr/>
          <p:nvPr/>
        </p:nvPicPr>
        <p:blipFill>
          <a:blip r:embed="rId2"/>
          <a:stretch/>
        </p:blipFill>
        <p:spPr>
          <a:xfrm>
            <a:off x="785880" y="1285920"/>
            <a:ext cx="3381120" cy="904680"/>
          </a:xfrm>
          <a:prstGeom prst="rect">
            <a:avLst/>
          </a:prstGeom>
          <a:ln>
            <a:noFill/>
          </a:ln>
        </p:spPr>
      </p:pic>
      <p:sp>
        <p:nvSpPr>
          <p:cNvPr id="122" name="TextShape 3"/>
          <p:cNvSpPr txBox="1"/>
          <p:nvPr/>
        </p:nvSpPr>
        <p:spPr>
          <a:xfrm>
            <a:off x="0" y="3173400"/>
            <a:ext cx="7772040" cy="146952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GB" sz="6600" b="1" strike="noStrike" spc="-1">
                <a:solidFill>
                  <a:srgbClr val="FFFFFF"/>
                </a:solidFill>
                <a:latin typeface="Calibri"/>
              </a:rPr>
              <a:t>Thank You</a:t>
            </a:r>
            <a:endParaRPr lang="en-US" sz="66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23" name="Picture 4" descr="J:\Business\KENET\Kenet-logo.png"/>
          <p:cNvPicPr/>
          <p:nvPr/>
        </p:nvPicPr>
        <p:blipFill>
          <a:blip r:embed="rId3"/>
          <a:stretch/>
        </p:blipFill>
        <p:spPr>
          <a:xfrm>
            <a:off x="6429240" y="0"/>
            <a:ext cx="2571480" cy="8658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 additive="repl">
                                        <p:cTn id="7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fill="hold" nodeType="afterEffect">
                                  <p:stCondLst>
                                    <p:cond delay="1500"/>
                                  </p:stCondLst>
                                  <p:iterate type="lt">
                                    <p:tmAbs val="9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4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130"/>
                            </p:stCondLst>
                            <p:childTnLst>
                              <p:par>
                                <p:cTn id="16" presetID="10" presetClass="entr" fill="hold" nodeType="after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8" dur="1000"/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fill="hold" nodeType="click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3" dur="1000"/>
                                        <p:tgtEl>
                                          <p:spTgt spid="1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fill="hold" nodeType="click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8" dur="1000"/>
                                        <p:tgtEl>
                                          <p:spTgt spid="1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fill="hold" nodeType="click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3" dur="1000"/>
                                        <p:tgtEl>
                                          <p:spTgt spid="1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fill="hold" nodeType="click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8" dur="1000"/>
                                        <p:tgtEl>
                                          <p:spTgt spid="1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4_0" descr="KENET-Watermark.png">
            <a:extLst>
              <a:ext uri="{FF2B5EF4-FFF2-40B4-BE49-F238E27FC236}">
                <a16:creationId xmlns:a16="http://schemas.microsoft.com/office/drawing/2014/main" id="{4E81458C-AC5A-47E6-9B49-7AF19EC59E43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10" name="CustomShape 1">
            <a:extLst>
              <a:ext uri="{FF2B5EF4-FFF2-40B4-BE49-F238E27FC236}">
                <a16:creationId xmlns:a16="http://schemas.microsoft.com/office/drawing/2014/main" id="{82E34F13-CA1C-4F0B-B53E-A5E5D3AFDE52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" name="CustomShape 2">
            <a:extLst>
              <a:ext uri="{FF2B5EF4-FFF2-40B4-BE49-F238E27FC236}">
                <a16:creationId xmlns:a16="http://schemas.microsoft.com/office/drawing/2014/main" id="{DE5D04F2-5646-4CA4-B67D-68ECCC205F61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2" name="Picture 4_0" descr="J:\Business\KENET\Kenet-logo.png">
            <a:extLst>
              <a:ext uri="{FF2B5EF4-FFF2-40B4-BE49-F238E27FC236}">
                <a16:creationId xmlns:a16="http://schemas.microsoft.com/office/drawing/2014/main" id="{B0CD477F-88DE-46EE-914F-A5E3D5F06EAD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13" name="TextShape 3">
            <a:extLst>
              <a:ext uri="{FF2B5EF4-FFF2-40B4-BE49-F238E27FC236}">
                <a16:creationId xmlns:a16="http://schemas.microsoft.com/office/drawing/2014/main" id="{296C14B4-513C-4C36-9AEE-E7B40215E70F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14" name="object 2">
            <a:extLst>
              <a:ext uri="{FF2B5EF4-FFF2-40B4-BE49-F238E27FC236}">
                <a16:creationId xmlns:a16="http://schemas.microsoft.com/office/drawing/2014/main" id="{5DD29042-830B-40F4-9620-F84D5DF9D4A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97918" y="1043620"/>
            <a:ext cx="846696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1920">
              <a:lnSpc>
                <a:spcPct val="100000"/>
              </a:lnSpc>
              <a:spcBef>
                <a:spcPts val="100"/>
              </a:spcBef>
            </a:pPr>
            <a:r>
              <a:rPr sz="3600" b="1" dirty="0"/>
              <a:t>Large</a:t>
            </a:r>
            <a:r>
              <a:rPr sz="3600" b="1" spc="-35" dirty="0"/>
              <a:t> </a:t>
            </a:r>
            <a:r>
              <a:rPr sz="3600" b="1" dirty="0"/>
              <a:t>Business</a:t>
            </a:r>
            <a:r>
              <a:rPr sz="3600" b="1" spc="-20" dirty="0"/>
              <a:t> </a:t>
            </a:r>
            <a:r>
              <a:rPr sz="3600" b="1" dirty="0"/>
              <a:t>or</a:t>
            </a:r>
            <a:r>
              <a:rPr sz="3600" b="1" spc="-25" dirty="0"/>
              <a:t> </a:t>
            </a:r>
            <a:r>
              <a:rPr sz="3600" b="1" dirty="0"/>
              <a:t>Institution</a:t>
            </a:r>
            <a:r>
              <a:rPr sz="3600" b="1" spc="-20" dirty="0"/>
              <a:t> </a:t>
            </a:r>
            <a:r>
              <a:rPr sz="3600" b="1" spc="-10" dirty="0"/>
              <a:t>Policies</a:t>
            </a:r>
          </a:p>
        </p:txBody>
      </p:sp>
      <p:sp>
        <p:nvSpPr>
          <p:cNvPr id="16" name="object 4">
            <a:extLst>
              <a:ext uri="{FF2B5EF4-FFF2-40B4-BE49-F238E27FC236}">
                <a16:creationId xmlns:a16="http://schemas.microsoft.com/office/drawing/2014/main" id="{E51FBFD7-673A-4EFC-9BA1-D52C0FBF334C}"/>
              </a:ext>
            </a:extLst>
          </p:cNvPr>
          <p:cNvSpPr txBox="1">
            <a:spLocks/>
          </p:cNvSpPr>
          <p:nvPr/>
        </p:nvSpPr>
        <p:spPr>
          <a:xfrm>
            <a:off x="542520" y="1788052"/>
            <a:ext cx="8223728" cy="1079783"/>
          </a:xfrm>
          <a:prstGeom prst="rect">
            <a:avLst/>
          </a:prstGeom>
        </p:spPr>
        <p:txBody>
          <a:bodyPr vert="horz" wrap="square" lIns="0" tIns="5842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400" marR="5080">
              <a:lnSpc>
                <a:spcPct val="100000"/>
              </a:lnSpc>
              <a:spcBef>
                <a:spcPts val="100"/>
              </a:spcBef>
            </a:pPr>
            <a:r>
              <a:rPr lang="en-US" sz="2100" dirty="0"/>
              <a:t>Larger</a:t>
            </a:r>
            <a:r>
              <a:rPr lang="en-US" sz="2100" spc="-30" dirty="0"/>
              <a:t> </a:t>
            </a:r>
            <a:r>
              <a:rPr lang="en-US" sz="2100" dirty="0"/>
              <a:t>organizations</a:t>
            </a:r>
            <a:r>
              <a:rPr lang="en-US" sz="2100" spc="-30" dirty="0"/>
              <a:t> </a:t>
            </a:r>
            <a:r>
              <a:rPr lang="en-US" sz="2100" dirty="0"/>
              <a:t>(particularly</a:t>
            </a:r>
            <a:r>
              <a:rPr lang="en-US" sz="2100" spc="-30" dirty="0"/>
              <a:t> </a:t>
            </a:r>
            <a:r>
              <a:rPr lang="en-US" sz="2100" dirty="0"/>
              <a:t>public</a:t>
            </a:r>
            <a:r>
              <a:rPr lang="en-US" sz="2100" spc="-30" dirty="0"/>
              <a:t> </a:t>
            </a:r>
            <a:r>
              <a:rPr lang="en-US" sz="2100" dirty="0"/>
              <a:t>organizations)</a:t>
            </a:r>
            <a:r>
              <a:rPr lang="en-US" sz="2100" spc="-30" dirty="0"/>
              <a:t> </a:t>
            </a:r>
            <a:r>
              <a:rPr lang="en-US" sz="2100" dirty="0"/>
              <a:t>must</a:t>
            </a:r>
            <a:r>
              <a:rPr lang="en-US" sz="2100" spc="-30" dirty="0"/>
              <a:t> </a:t>
            </a:r>
            <a:r>
              <a:rPr lang="en-US" sz="2100" spc="-20" dirty="0"/>
              <a:t>have </a:t>
            </a:r>
            <a:r>
              <a:rPr lang="en-US" sz="2100" dirty="0"/>
              <a:t>policies</a:t>
            </a:r>
            <a:r>
              <a:rPr lang="en-US" sz="2100" spc="-30" dirty="0"/>
              <a:t> </a:t>
            </a:r>
            <a:r>
              <a:rPr lang="en-US" sz="2100" dirty="0"/>
              <a:t>about</a:t>
            </a:r>
            <a:r>
              <a:rPr lang="en-US" sz="2100" spc="-15" dirty="0"/>
              <a:t> </a:t>
            </a:r>
            <a:r>
              <a:rPr lang="en-US" sz="2100" b="1" i="1" dirty="0">
                <a:latin typeface="Arial"/>
                <a:cs typeface="Arial"/>
              </a:rPr>
              <a:t>lots</a:t>
            </a:r>
            <a:r>
              <a:rPr lang="en-US" sz="2100" b="1" i="1" spc="-30" dirty="0">
                <a:latin typeface="Arial"/>
                <a:cs typeface="Arial"/>
              </a:rPr>
              <a:t> </a:t>
            </a:r>
            <a:r>
              <a:rPr lang="en-US" sz="2100" dirty="0"/>
              <a:t>of</a:t>
            </a:r>
            <a:r>
              <a:rPr lang="en-US" sz="2100" spc="-30" dirty="0"/>
              <a:t> </a:t>
            </a:r>
            <a:r>
              <a:rPr lang="en-US" sz="2100" spc="-10" dirty="0"/>
              <a:t>things</a:t>
            </a:r>
            <a:endParaRPr lang="en-US" sz="2100" dirty="0">
              <a:latin typeface="Arial"/>
              <a:cs typeface="Arial"/>
            </a:endParaRPr>
          </a:p>
          <a:p>
            <a:pPr marL="25400">
              <a:lnSpc>
                <a:spcPct val="100000"/>
              </a:lnSpc>
              <a:spcBef>
                <a:spcPts val="420"/>
              </a:spcBef>
            </a:pPr>
            <a:r>
              <a:rPr lang="en-US" sz="2100" dirty="0"/>
              <a:t>University</a:t>
            </a:r>
            <a:r>
              <a:rPr lang="en-US" sz="2100" spc="-30" dirty="0"/>
              <a:t> </a:t>
            </a:r>
            <a:r>
              <a:rPr lang="en-US" sz="2100" dirty="0"/>
              <a:t>of</a:t>
            </a:r>
            <a:r>
              <a:rPr lang="en-US" sz="2100" spc="-25" dirty="0"/>
              <a:t> </a:t>
            </a:r>
            <a:r>
              <a:rPr lang="en-US" sz="2100" dirty="0"/>
              <a:t>Oregon</a:t>
            </a:r>
            <a:r>
              <a:rPr lang="en-US" sz="2100" spc="-25" dirty="0"/>
              <a:t> </a:t>
            </a:r>
            <a:r>
              <a:rPr lang="en-US" sz="2100" dirty="0"/>
              <a:t>Policy</a:t>
            </a:r>
            <a:r>
              <a:rPr lang="en-US" sz="2100" spc="-30" dirty="0"/>
              <a:t> </a:t>
            </a:r>
            <a:r>
              <a:rPr lang="en-US" sz="2100" dirty="0"/>
              <a:t>Library</a:t>
            </a:r>
            <a:r>
              <a:rPr lang="en-US" sz="2100" spc="-25" dirty="0"/>
              <a:t>  </a:t>
            </a:r>
            <a:r>
              <a:rPr lang="en-US" sz="2100" spc="-10" dirty="0"/>
              <a:t>(https://policies.uoregon.edu/)</a:t>
            </a:r>
            <a:endParaRPr lang="en-US" sz="2100" dirty="0"/>
          </a:p>
        </p:txBody>
      </p:sp>
      <p:pic>
        <p:nvPicPr>
          <p:cNvPr id="18" name="object 6">
            <a:extLst>
              <a:ext uri="{FF2B5EF4-FFF2-40B4-BE49-F238E27FC236}">
                <a16:creationId xmlns:a16="http://schemas.microsoft.com/office/drawing/2014/main" id="{A0BB382B-358D-4C9D-AB39-31F920A197FE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938946" y="3044278"/>
            <a:ext cx="5457599" cy="3103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433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78779B4E-1A06-47DD-90DB-9F01E19D2DF9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B3D0D1CA-CFE2-4267-A351-43CF112558ED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3B300B5D-5985-495C-9F26-C74CE532909C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5958A981-F825-4392-ACB9-044F2EBDD203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487C328B-9C3F-4B83-BE70-1128934204D2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CB25C535-F468-4D9F-B81D-3B825C60DE4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45782" y="965446"/>
            <a:ext cx="8696691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dirty="0"/>
              <a:t>Policy</a:t>
            </a:r>
            <a:r>
              <a:rPr sz="3200" b="1" spc="-15" dirty="0"/>
              <a:t> </a:t>
            </a:r>
            <a:r>
              <a:rPr sz="3200" b="1" dirty="0"/>
              <a:t>to</a:t>
            </a:r>
            <a:r>
              <a:rPr sz="3200" b="1" spc="-15" dirty="0"/>
              <a:t> </a:t>
            </a:r>
            <a:r>
              <a:rPr sz="3200" b="1" dirty="0"/>
              <a:t>Create</a:t>
            </a:r>
            <a:r>
              <a:rPr sz="3200" b="1" spc="-15" dirty="0"/>
              <a:t> </a:t>
            </a:r>
            <a:r>
              <a:rPr sz="3200" b="1" dirty="0"/>
              <a:t>Cybersecurity</a:t>
            </a:r>
            <a:r>
              <a:rPr sz="3200" b="1" spc="-10" dirty="0"/>
              <a:t> Function</a:t>
            </a:r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80DB4167-7CDA-4465-B2F1-057EE383013F}"/>
              </a:ext>
            </a:extLst>
          </p:cNvPr>
          <p:cNvSpPr txBox="1"/>
          <p:nvPr/>
        </p:nvSpPr>
        <p:spPr>
          <a:xfrm>
            <a:off x="519095" y="1624161"/>
            <a:ext cx="8073770" cy="4385816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25400" algn="just">
              <a:lnSpc>
                <a:spcPct val="100000"/>
              </a:lnSpc>
              <a:spcBef>
                <a:spcPts val="520"/>
              </a:spcBef>
              <a:tabLst>
                <a:tab pos="282575" algn="l"/>
              </a:tabLst>
            </a:pPr>
            <a:r>
              <a:rPr sz="2200" dirty="0">
                <a:latin typeface="Arial MT"/>
                <a:cs typeface="Arial MT"/>
              </a:rPr>
              <a:t>A</a:t>
            </a:r>
            <a:r>
              <a:rPr sz="2200" spc="-140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policy</a:t>
            </a:r>
            <a:r>
              <a:rPr sz="2200" spc="-25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to</a:t>
            </a:r>
            <a:r>
              <a:rPr sz="2200" spc="-25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grant</a:t>
            </a:r>
            <a:r>
              <a:rPr sz="2200" spc="-20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authority</a:t>
            </a:r>
            <a:r>
              <a:rPr sz="2200" spc="-25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to</a:t>
            </a:r>
            <a:r>
              <a:rPr sz="2200" spc="-25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an</a:t>
            </a:r>
            <a:r>
              <a:rPr sz="2200" spc="-25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Information</a:t>
            </a:r>
            <a:r>
              <a:rPr sz="2200" spc="-25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Security</a:t>
            </a:r>
            <a:r>
              <a:rPr sz="2200" spc="-25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Office</a:t>
            </a:r>
            <a:r>
              <a:rPr sz="2200" spc="-25" dirty="0">
                <a:latin typeface="Arial MT"/>
                <a:cs typeface="Arial MT"/>
              </a:rPr>
              <a:t> to:</a:t>
            </a:r>
            <a:endParaRPr sz="2200" dirty="0">
              <a:latin typeface="Arial MT"/>
              <a:cs typeface="Arial MT"/>
            </a:endParaRPr>
          </a:p>
          <a:p>
            <a:pPr marL="582295" marR="320675" lvl="1" indent="-214629" algn="just">
              <a:lnSpc>
                <a:spcPct val="100000"/>
              </a:lnSpc>
              <a:spcBef>
                <a:spcPts val="359"/>
              </a:spcBef>
              <a:buChar char="–"/>
              <a:tabLst>
                <a:tab pos="582295" algn="l"/>
              </a:tabLst>
            </a:pPr>
            <a:r>
              <a:rPr sz="2200" dirty="0">
                <a:latin typeface="Arial MT"/>
                <a:cs typeface="Arial MT"/>
              </a:rPr>
              <a:t>Develop</a:t>
            </a:r>
            <a:r>
              <a:rPr sz="2200" spc="-25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policies,</a:t>
            </a:r>
            <a:r>
              <a:rPr sz="2200" spc="-10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procedures,</a:t>
            </a:r>
            <a:r>
              <a:rPr sz="2200" spc="-15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and</a:t>
            </a:r>
            <a:r>
              <a:rPr sz="2200" spc="-15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guidelines</a:t>
            </a:r>
            <a:r>
              <a:rPr sz="2200" spc="-15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for</a:t>
            </a:r>
            <a:r>
              <a:rPr sz="2200" spc="-10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securing</a:t>
            </a:r>
            <a:r>
              <a:rPr sz="2200" spc="-15" dirty="0">
                <a:latin typeface="Arial MT"/>
                <a:cs typeface="Arial MT"/>
              </a:rPr>
              <a:t> </a:t>
            </a:r>
            <a:r>
              <a:rPr sz="2200" spc="-10" dirty="0">
                <a:latin typeface="Arial MT"/>
                <a:cs typeface="Arial MT"/>
              </a:rPr>
              <a:t>systems, </a:t>
            </a:r>
            <a:r>
              <a:rPr sz="2200" dirty="0">
                <a:latin typeface="Arial MT"/>
                <a:cs typeface="Arial MT"/>
              </a:rPr>
              <a:t>networks,</a:t>
            </a:r>
            <a:r>
              <a:rPr sz="2200" spc="-25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and</a:t>
            </a:r>
            <a:r>
              <a:rPr sz="2200" spc="-25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data</a:t>
            </a:r>
            <a:r>
              <a:rPr sz="2200" spc="-20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based</a:t>
            </a:r>
            <a:r>
              <a:rPr sz="2200" spc="-25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on</a:t>
            </a:r>
            <a:r>
              <a:rPr sz="2200" spc="-15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applicable</a:t>
            </a:r>
            <a:r>
              <a:rPr sz="2200" spc="-20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laws,</a:t>
            </a:r>
            <a:r>
              <a:rPr sz="2200" spc="-25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regulations,</a:t>
            </a:r>
            <a:r>
              <a:rPr sz="2200" spc="-20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and</a:t>
            </a:r>
            <a:r>
              <a:rPr sz="2200" spc="-25" dirty="0">
                <a:latin typeface="Arial MT"/>
                <a:cs typeface="Arial MT"/>
              </a:rPr>
              <a:t> </a:t>
            </a:r>
            <a:r>
              <a:rPr sz="2200" spc="-20" dirty="0">
                <a:latin typeface="Arial MT"/>
                <a:cs typeface="Arial MT"/>
              </a:rPr>
              <a:t>best </a:t>
            </a:r>
            <a:r>
              <a:rPr sz="2200" spc="-10" dirty="0">
                <a:latin typeface="Arial MT"/>
                <a:cs typeface="Arial MT"/>
              </a:rPr>
              <a:t>practices</a:t>
            </a:r>
            <a:endParaRPr sz="2200" dirty="0">
              <a:latin typeface="Arial MT"/>
              <a:cs typeface="Arial MT"/>
            </a:endParaRPr>
          </a:p>
          <a:p>
            <a:pPr marL="582295" marR="17780" lvl="1" indent="-214629">
              <a:lnSpc>
                <a:spcPct val="100000"/>
              </a:lnSpc>
              <a:spcBef>
                <a:spcPts val="359"/>
              </a:spcBef>
              <a:buChar char="–"/>
              <a:tabLst>
                <a:tab pos="582295" algn="l"/>
              </a:tabLst>
            </a:pPr>
            <a:r>
              <a:rPr sz="2200" dirty="0">
                <a:latin typeface="Arial MT"/>
                <a:cs typeface="Arial MT"/>
              </a:rPr>
              <a:t>Investigate</a:t>
            </a:r>
            <a:r>
              <a:rPr sz="2200" spc="-35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information</a:t>
            </a:r>
            <a:r>
              <a:rPr sz="2200" spc="-30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security</a:t>
            </a:r>
            <a:r>
              <a:rPr sz="2200" spc="-35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issues,</a:t>
            </a:r>
            <a:r>
              <a:rPr sz="2200" spc="-30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perform</a:t>
            </a:r>
            <a:r>
              <a:rPr sz="2200" spc="-30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risk</a:t>
            </a:r>
            <a:r>
              <a:rPr sz="2200" spc="-40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assessments,</a:t>
            </a:r>
            <a:r>
              <a:rPr sz="2200" spc="-30" dirty="0">
                <a:latin typeface="Arial MT"/>
                <a:cs typeface="Arial MT"/>
              </a:rPr>
              <a:t> </a:t>
            </a:r>
            <a:r>
              <a:rPr sz="2200" spc="-25" dirty="0">
                <a:latin typeface="Arial MT"/>
                <a:cs typeface="Arial MT"/>
              </a:rPr>
              <a:t>and </a:t>
            </a:r>
            <a:r>
              <a:rPr sz="2200" dirty="0">
                <a:latin typeface="Arial MT"/>
                <a:cs typeface="Arial MT"/>
              </a:rPr>
              <a:t>propose</a:t>
            </a:r>
            <a:r>
              <a:rPr sz="2200" spc="-20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products</a:t>
            </a:r>
            <a:r>
              <a:rPr sz="2200" spc="-25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and</a:t>
            </a:r>
            <a:r>
              <a:rPr sz="2200" spc="-25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processes</a:t>
            </a:r>
            <a:r>
              <a:rPr sz="2200" spc="-25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to</a:t>
            </a:r>
            <a:r>
              <a:rPr sz="2200" spc="-25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mitigate</a:t>
            </a:r>
            <a:r>
              <a:rPr sz="2200" spc="-20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risk</a:t>
            </a:r>
            <a:r>
              <a:rPr sz="2200" spc="-30" dirty="0">
                <a:latin typeface="Arial MT"/>
                <a:cs typeface="Arial MT"/>
              </a:rPr>
              <a:t> </a:t>
            </a:r>
            <a:r>
              <a:rPr sz="2200" spc="-10" dirty="0">
                <a:latin typeface="Arial MT"/>
                <a:cs typeface="Arial MT"/>
              </a:rPr>
              <a:t>discovered</a:t>
            </a:r>
            <a:endParaRPr sz="2200" dirty="0">
              <a:latin typeface="Arial MT"/>
              <a:cs typeface="Arial MT"/>
            </a:endParaRPr>
          </a:p>
          <a:p>
            <a:pPr marL="582295" lvl="1" indent="-213995">
              <a:lnSpc>
                <a:spcPct val="100000"/>
              </a:lnSpc>
              <a:spcBef>
                <a:spcPts val="359"/>
              </a:spcBef>
              <a:buChar char="–"/>
              <a:tabLst>
                <a:tab pos="582295" algn="l"/>
              </a:tabLst>
            </a:pPr>
            <a:r>
              <a:rPr sz="2200" dirty="0">
                <a:latin typeface="Arial MT"/>
                <a:cs typeface="Arial MT"/>
              </a:rPr>
              <a:t>Monitor</a:t>
            </a:r>
            <a:r>
              <a:rPr sz="2200" spc="-30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networks</a:t>
            </a:r>
            <a:r>
              <a:rPr sz="2200" spc="-15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and</a:t>
            </a:r>
            <a:r>
              <a:rPr sz="2200" spc="-10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systems</a:t>
            </a:r>
            <a:r>
              <a:rPr sz="2200" spc="-15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to</a:t>
            </a:r>
            <a:r>
              <a:rPr sz="2200" spc="-10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identify</a:t>
            </a:r>
            <a:r>
              <a:rPr sz="2200" spc="-15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malicious</a:t>
            </a:r>
            <a:r>
              <a:rPr sz="2200" spc="-15" dirty="0">
                <a:latin typeface="Arial MT"/>
                <a:cs typeface="Arial MT"/>
              </a:rPr>
              <a:t> </a:t>
            </a:r>
            <a:r>
              <a:rPr sz="2200" spc="-10" dirty="0">
                <a:latin typeface="Arial MT"/>
                <a:cs typeface="Arial MT"/>
              </a:rPr>
              <a:t>activity</a:t>
            </a:r>
            <a:endParaRPr sz="2200" dirty="0">
              <a:latin typeface="Arial MT"/>
              <a:cs typeface="Arial MT"/>
            </a:endParaRPr>
          </a:p>
          <a:p>
            <a:pPr marL="582295" lvl="1" indent="-213995">
              <a:lnSpc>
                <a:spcPct val="100000"/>
              </a:lnSpc>
              <a:spcBef>
                <a:spcPts val="359"/>
              </a:spcBef>
              <a:buChar char="–"/>
              <a:tabLst>
                <a:tab pos="582295" algn="l"/>
              </a:tabLst>
            </a:pPr>
            <a:r>
              <a:rPr sz="2200" dirty="0">
                <a:latin typeface="Arial MT"/>
                <a:cs typeface="Arial MT"/>
              </a:rPr>
              <a:t>Provide</a:t>
            </a:r>
            <a:r>
              <a:rPr sz="2200" spc="-30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incident</a:t>
            </a:r>
            <a:r>
              <a:rPr sz="2200" spc="-30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response</a:t>
            </a:r>
            <a:r>
              <a:rPr sz="2200" spc="-20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for</a:t>
            </a:r>
            <a:r>
              <a:rPr sz="2200" spc="-30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information</a:t>
            </a:r>
            <a:r>
              <a:rPr sz="2200" spc="-20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security</a:t>
            </a:r>
            <a:r>
              <a:rPr sz="2200" spc="-30" dirty="0">
                <a:latin typeface="Arial MT"/>
                <a:cs typeface="Arial MT"/>
              </a:rPr>
              <a:t> </a:t>
            </a:r>
            <a:r>
              <a:rPr sz="2200" spc="-10" dirty="0">
                <a:latin typeface="Arial MT"/>
                <a:cs typeface="Arial MT"/>
              </a:rPr>
              <a:t>incidents</a:t>
            </a:r>
            <a:endParaRPr sz="2200" dirty="0">
              <a:latin typeface="Arial MT"/>
              <a:cs typeface="Arial MT"/>
            </a:endParaRPr>
          </a:p>
          <a:p>
            <a:pPr marL="582295" marR="80645" lvl="1" indent="-214629">
              <a:lnSpc>
                <a:spcPct val="100000"/>
              </a:lnSpc>
              <a:spcBef>
                <a:spcPts val="359"/>
              </a:spcBef>
              <a:buChar char="–"/>
              <a:tabLst>
                <a:tab pos="582295" algn="l"/>
              </a:tabLst>
            </a:pPr>
            <a:r>
              <a:rPr sz="2200" dirty="0">
                <a:latin typeface="Arial MT"/>
                <a:cs typeface="Arial MT"/>
              </a:rPr>
              <a:t>And</a:t>
            </a:r>
            <a:r>
              <a:rPr sz="2200" spc="-25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more</a:t>
            </a:r>
            <a:r>
              <a:rPr sz="2200" spc="-30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(training,</a:t>
            </a:r>
            <a:r>
              <a:rPr sz="2200" spc="-30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communication</a:t>
            </a:r>
            <a:r>
              <a:rPr sz="2200" spc="-25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about</a:t>
            </a:r>
            <a:r>
              <a:rPr sz="2200" spc="-30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security</a:t>
            </a:r>
            <a:r>
              <a:rPr sz="2200" spc="-30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risks,</a:t>
            </a:r>
            <a:r>
              <a:rPr sz="2200" spc="-30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evaluate</a:t>
            </a:r>
            <a:r>
              <a:rPr sz="2200" spc="-25" dirty="0">
                <a:latin typeface="Arial MT"/>
                <a:cs typeface="Arial MT"/>
              </a:rPr>
              <a:t> new </a:t>
            </a:r>
            <a:r>
              <a:rPr sz="2200" dirty="0">
                <a:latin typeface="Arial MT"/>
                <a:cs typeface="Arial MT"/>
              </a:rPr>
              <a:t>systems,</a:t>
            </a:r>
            <a:r>
              <a:rPr sz="2200" spc="-30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provide</a:t>
            </a:r>
            <a:r>
              <a:rPr sz="2200" spc="-20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advice</a:t>
            </a:r>
            <a:r>
              <a:rPr sz="2200" spc="-20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to</a:t>
            </a:r>
            <a:r>
              <a:rPr sz="2200" spc="-20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mitigate</a:t>
            </a:r>
            <a:r>
              <a:rPr sz="2200" spc="-15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security</a:t>
            </a:r>
            <a:r>
              <a:rPr sz="2200" spc="-20" dirty="0">
                <a:latin typeface="Arial MT"/>
                <a:cs typeface="Arial MT"/>
              </a:rPr>
              <a:t> </a:t>
            </a:r>
            <a:r>
              <a:rPr sz="2200" dirty="0">
                <a:latin typeface="Arial MT"/>
                <a:cs typeface="Arial MT"/>
              </a:rPr>
              <a:t>risks,</a:t>
            </a:r>
            <a:r>
              <a:rPr sz="2200" spc="-20" dirty="0">
                <a:latin typeface="Arial MT"/>
                <a:cs typeface="Arial MT"/>
              </a:rPr>
              <a:t> </a:t>
            </a:r>
            <a:r>
              <a:rPr sz="2200" spc="-10" dirty="0">
                <a:latin typeface="Arial MT"/>
                <a:cs typeface="Arial MT"/>
              </a:rPr>
              <a:t>etc.)</a:t>
            </a:r>
            <a:endParaRPr sz="2200" dirty="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16202452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</TotalTime>
  <Words>4836</Words>
  <Application>Microsoft Office PowerPoint</Application>
  <PresentationFormat>On-screen Show (4:3)</PresentationFormat>
  <Paragraphs>653</Paragraphs>
  <Slides>75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75</vt:i4>
      </vt:variant>
    </vt:vector>
  </HeadingPairs>
  <TitlesOfParts>
    <vt:vector size="77" baseType="lpstr"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Large Business or Institution Policies</vt:lpstr>
      <vt:lpstr>Policy to Create Cybersecurity Function</vt:lpstr>
      <vt:lpstr>Data Classification Policy</vt:lpstr>
      <vt:lpstr>Data Classification Examples</vt:lpstr>
      <vt:lpstr>Data Classification Examples part 2</vt:lpstr>
      <vt:lpstr>Samples of Types of Data</vt:lpstr>
      <vt:lpstr>Sample of a specific data type</vt:lpstr>
      <vt:lpstr>Security Incident Response Policy</vt:lpstr>
      <vt:lpstr>Student or Employee Conduct</vt:lpstr>
      <vt:lpstr>PowerPoint Presentation</vt:lpstr>
      <vt:lpstr>Security Foundation</vt:lpstr>
      <vt:lpstr>Classical Network Management Tools</vt:lpstr>
      <vt:lpstr>PowerPoint Presentation</vt:lpstr>
      <vt:lpstr>Modern Network Management Tools</vt:lpstr>
      <vt:lpstr>The Elastic Stack (ELK)</vt:lpstr>
      <vt:lpstr>The TICK Stack</vt:lpstr>
      <vt:lpstr>Prometheus</vt:lpstr>
      <vt:lpstr>Network Traffic Analysis</vt:lpstr>
      <vt:lpstr>Log Analysis</vt:lpstr>
      <vt:lpstr>Network Flows</vt:lpstr>
      <vt:lpstr>Beware: Network Flows and NAT</vt:lpstr>
      <vt:lpstr>Anomalous Traffic</vt:lpstr>
      <vt:lpstr>Associating IP address to user</vt:lpstr>
      <vt:lpstr>Using Net Management</vt:lpstr>
      <vt:lpstr>Summary</vt:lpstr>
      <vt:lpstr>PowerPoint Presentation</vt:lpstr>
      <vt:lpstr>Encryption</vt:lpstr>
      <vt:lpstr>SSL Certificates</vt:lpstr>
      <vt:lpstr>2FA</vt:lpstr>
      <vt:lpstr>PowerPoint Presentation</vt:lpstr>
      <vt:lpstr>Virus Protection</vt:lpstr>
      <vt:lpstr>Actual methods of infection</vt:lpstr>
      <vt:lpstr>When a machine is p0wned…</vt:lpstr>
      <vt:lpstr>Countermeasures</vt:lpstr>
      <vt:lpstr>WindowsVirus/Malware Protection</vt:lpstr>
      <vt:lpstr>Free Windows Protection</vt:lpstr>
      <vt:lpstr>PowerPoint Presentation</vt:lpstr>
      <vt:lpstr>Centralized Authentication</vt:lpstr>
      <vt:lpstr>Importance of Central Authentication</vt:lpstr>
      <vt:lpstr>Wireless</vt:lpstr>
      <vt:lpstr>PowerPoint Presentation</vt:lpstr>
      <vt:lpstr>Blocking Traffic</vt:lpstr>
      <vt:lpstr>Blocking Inbound Traffic</vt:lpstr>
      <vt:lpstr>Blocking Inbound Ports</vt:lpstr>
      <vt:lpstr>Blocking Outbound Traffic</vt:lpstr>
      <vt:lpstr>Blocking Outbound Ports</vt:lpstr>
      <vt:lpstr>PowerPoint Presentation</vt:lpstr>
      <vt:lpstr>SMTP notes</vt:lpstr>
      <vt:lpstr>Block YouTube / Facebook etc?</vt:lpstr>
      <vt:lpstr>Bandwidth shaping?</vt:lpstr>
      <vt:lpstr>Deep Packet Inspection (DPI)</vt:lpstr>
      <vt:lpstr>Performance</vt:lpstr>
      <vt:lpstr>Executive summary so far</vt:lpstr>
      <vt:lpstr>PowerPoint Presentation</vt:lpstr>
      <vt:lpstr>Architecture to Help With Security</vt:lpstr>
      <vt:lpstr>How useful are firewalls?</vt:lpstr>
      <vt:lpstr>Where to put Firewalls</vt:lpstr>
      <vt:lpstr>Firewall Placement</vt:lpstr>
      <vt:lpstr>Traditional Design</vt:lpstr>
      <vt:lpstr>A Newer Approach to Firewalls</vt:lpstr>
      <vt:lpstr>Recommended Firewall Use</vt:lpstr>
      <vt:lpstr>Newer Design</vt:lpstr>
      <vt:lpstr>Newer Design</vt:lpstr>
      <vt:lpstr>Summary</vt:lpstr>
      <vt:lpstr>Resources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user</dc:creator>
  <dc:description/>
  <cp:lastModifiedBy>Stacy Owango</cp:lastModifiedBy>
  <cp:revision>29</cp:revision>
  <dcterms:created xsi:type="dcterms:W3CDTF">2014-09-16T18:56:59Z</dcterms:created>
  <dcterms:modified xsi:type="dcterms:W3CDTF">2025-10-08T13:19:57Z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On-screen Show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6</vt:i4>
  </property>
</Properties>
</file>